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slideLayouts/slideLayout10.xml" ContentType="application/vnd.openxmlformats-officedocument.presentationml.slideLayout+xml"/>
  <Override PartName="/ppt/tags/tag14.xml" ContentType="application/vnd.openxmlformats-officedocument.presentationml.tags+xml"/>
  <Override PartName="/ppt/tags/tag15.xml" ContentType="application/vnd.openxmlformats-officedocument.presentationml.tags+xml"/>
  <Default Extension="xlsx" ContentType="application/vnd.openxmlformats-officedocument.spreadsheetml.sheet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4" r:id="rId7"/>
    <p:sldId id="262" r:id="rId8"/>
    <p:sldId id="268" r:id="rId9"/>
    <p:sldId id="265" r:id="rId10"/>
    <p:sldId id="270" r:id="rId11"/>
    <p:sldId id="266" r:id="rId12"/>
    <p:sldId id="267" r:id="rId13"/>
    <p:sldId id="269" r:id="rId14"/>
    <p:sldId id="271" r:id="rId15"/>
    <p:sldId id="272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E454CF"/>
    <a:srgbClr val="D5CD2B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80526" autoAdjust="0"/>
  </p:normalViewPr>
  <p:slideViewPr>
    <p:cSldViewPr>
      <p:cViewPr>
        <p:scale>
          <a:sx n="68" d="100"/>
          <a:sy n="68" d="100"/>
        </p:scale>
        <p:origin x="-576" y="-2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plotArea>
      <c:layout>
        <c:manualLayout>
          <c:layoutTarget val="inner"/>
          <c:xMode val="edge"/>
          <c:yMode val="edge"/>
          <c:x val="7.9991305774278224E-2"/>
          <c:y val="0.16174062059798039"/>
          <c:w val="0.74498261154855672"/>
          <c:h val="0.6125870483899768"/>
        </c:manualLayout>
      </c:layout>
      <c:barChart>
        <c:barDir val="col"/>
        <c:grouping val="clustered"/>
        <c:ser>
          <c:idx val="2"/>
          <c:order val="0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cat>
            <c:numRef>
              <c:f>Лист1!$A$2:$A$5</c:f>
              <c:numCache>
                <c:formatCode>General</c:formatCode>
                <c:ptCount val="4"/>
                <c:pt idx="0">
                  <c:v>2007</c:v>
                </c:pt>
                <c:pt idx="1">
                  <c:v>2008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2.4</c:v>
                </c:pt>
                <c:pt idx="1">
                  <c:v>4</c:v>
                </c:pt>
              </c:numCache>
            </c:numRef>
          </c:val>
        </c:ser>
        <c:gapWidth val="201"/>
        <c:axId val="58050816"/>
        <c:axId val="58531840"/>
      </c:barChart>
      <c:catAx>
        <c:axId val="58050816"/>
        <c:scaling>
          <c:orientation val="minMax"/>
        </c:scaling>
        <c:axPos val="b"/>
        <c:numFmt formatCode="General" sourceLinked="1"/>
        <c:tickLblPos val="nextTo"/>
        <c:crossAx val="58531840"/>
        <c:crosses val="autoZero"/>
        <c:auto val="1"/>
        <c:lblAlgn val="ctr"/>
        <c:lblOffset val="100"/>
      </c:catAx>
      <c:valAx>
        <c:axId val="58531840"/>
        <c:scaling>
          <c:orientation val="minMax"/>
        </c:scaling>
        <c:axPos val="l"/>
        <c:majorGridlines/>
        <c:numFmt formatCode="General" sourceLinked="1"/>
        <c:tickLblPos val="nextTo"/>
        <c:crossAx val="580508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2220192118248514"/>
          <c:y val="0.42379471460032125"/>
          <c:w val="0.16782925950511232"/>
          <c:h val="0.17560735472094921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7880F8-3EAA-417D-9B5B-99A36C19CA55}" type="datetimeFigureOut">
              <a:rPr lang="ru-RU" smtClean="0"/>
              <a:pPr/>
              <a:t>24.11.2008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8D64D7-870B-45B2-9E54-FFBF47321F5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8D64D7-870B-45B2-9E54-FFBF47321F59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B6D33-B873-47AB-B02E-9B85DDE2DD5C}" type="datetimeFigureOut">
              <a:rPr lang="ru-RU" smtClean="0"/>
              <a:pPr/>
              <a:t>24.11.2008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A005E-2108-43F2-962B-E179204FF4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B6D33-B873-47AB-B02E-9B85DDE2DD5C}" type="datetimeFigureOut">
              <a:rPr lang="ru-RU" smtClean="0"/>
              <a:pPr/>
              <a:t>24.11.2008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A005E-2108-43F2-962B-E179204FF4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B6D33-B873-47AB-B02E-9B85DDE2DD5C}" type="datetimeFigureOut">
              <a:rPr lang="ru-RU" smtClean="0"/>
              <a:pPr/>
              <a:t>24.11.2008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A005E-2108-43F2-962B-E179204FF4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B6D33-B873-47AB-B02E-9B85DDE2DD5C}" type="datetimeFigureOut">
              <a:rPr lang="ru-RU" smtClean="0"/>
              <a:pPr/>
              <a:t>24.11.2008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A005E-2108-43F2-962B-E179204FF4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B6D33-B873-47AB-B02E-9B85DDE2DD5C}" type="datetimeFigureOut">
              <a:rPr lang="ru-RU" smtClean="0"/>
              <a:pPr/>
              <a:t>24.11.2008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A005E-2108-43F2-962B-E179204FF4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B6D33-B873-47AB-B02E-9B85DDE2DD5C}" type="datetimeFigureOut">
              <a:rPr lang="ru-RU" smtClean="0"/>
              <a:pPr/>
              <a:t>24.11.2008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A005E-2108-43F2-962B-E179204FF4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B6D33-B873-47AB-B02E-9B85DDE2DD5C}" type="datetimeFigureOut">
              <a:rPr lang="ru-RU" smtClean="0"/>
              <a:pPr/>
              <a:t>24.11.2008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A005E-2108-43F2-962B-E179204FF4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B6D33-B873-47AB-B02E-9B85DDE2DD5C}" type="datetimeFigureOut">
              <a:rPr lang="ru-RU" smtClean="0"/>
              <a:pPr/>
              <a:t>24.11.2008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A005E-2108-43F2-962B-E179204FF4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B6D33-B873-47AB-B02E-9B85DDE2DD5C}" type="datetimeFigureOut">
              <a:rPr lang="ru-RU" smtClean="0"/>
              <a:pPr/>
              <a:t>24.11.2008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A005E-2108-43F2-962B-E179204FF4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B6D33-B873-47AB-B02E-9B85DDE2DD5C}" type="datetimeFigureOut">
              <a:rPr lang="ru-RU" smtClean="0"/>
              <a:pPr/>
              <a:t>24.11.2008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A005E-2108-43F2-962B-E179204FF4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B6D33-B873-47AB-B02E-9B85DDE2DD5C}" type="datetimeFigureOut">
              <a:rPr lang="ru-RU" smtClean="0"/>
              <a:pPr/>
              <a:t>24.11.2008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64A005E-2108-43F2-962B-E179204FF41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5B6D33-B873-47AB-B02E-9B85DDE2DD5C}" type="datetimeFigureOut">
              <a:rPr lang="ru-RU" smtClean="0"/>
              <a:pPr/>
              <a:t>24.11.2008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64A005E-2108-43F2-962B-E179204FF414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1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3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857224" y="4286256"/>
            <a:ext cx="7786742" cy="1500198"/>
          </a:xfrm>
        </p:spPr>
        <p:txBody>
          <a:bodyPr>
            <a:normAutofit/>
          </a:bodyPr>
          <a:lstStyle/>
          <a:p>
            <a:pPr algn="l"/>
            <a:r>
              <a:rPr lang="ru-RU" sz="2400" b="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Учитель МОУ «Байгуловская СОШ».</a:t>
            </a:r>
            <a:br>
              <a:rPr lang="ru-RU" sz="2400" b="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Аспирант ППФ им. И.Я.Яковлева</a:t>
            </a:r>
            <a:br>
              <a:rPr lang="ru-RU" sz="2400" b="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Педагогический стаж работы – 1.5 года.</a:t>
            </a:r>
            <a:br>
              <a:rPr lang="ru-RU" sz="2400" b="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Классный руководитель 2 класса.</a:t>
            </a:r>
            <a:endParaRPr lang="ru-RU" sz="2400" b="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0"/>
            <a:ext cx="8786842" cy="571480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Шмелев Сергей Николаевич</a:t>
            </a:r>
          </a:p>
        </p:txBody>
      </p:sp>
      <p:pic>
        <p:nvPicPr>
          <p:cNvPr id="4" name="Рисунок 3" descr="IMG_3952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071670" y="500042"/>
            <a:ext cx="5286412" cy="378621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 advTm="14392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/>
          <a:lstStyle/>
          <a:p>
            <a:pPr algn="ctr"/>
            <a:r>
              <a:rPr lang="ru-RU" dirty="0" smtClean="0"/>
              <a:t>На физкультуре</a:t>
            </a:r>
            <a:endParaRPr lang="ru-RU" dirty="0"/>
          </a:p>
        </p:txBody>
      </p:sp>
      <p:pic>
        <p:nvPicPr>
          <p:cNvPr id="5" name="Содержимое 4" descr="DSC00400.JPG"/>
          <p:cNvPicPr>
            <a:picLocks noGrp="1" noChangeAspect="1"/>
          </p:cNvPicPr>
          <p:nvPr>
            <p:ph sz="half" idx="1"/>
          </p:nvPr>
        </p:nvPicPr>
        <p:blipFill>
          <a:blip r:embed="rId3" cstate="screen"/>
          <a:stretch>
            <a:fillRect/>
          </a:stretch>
        </p:blipFill>
        <p:spPr>
          <a:xfrm>
            <a:off x="285720" y="1714488"/>
            <a:ext cx="3929090" cy="3571900"/>
          </a:xfrm>
        </p:spPr>
      </p:pic>
      <p:pic>
        <p:nvPicPr>
          <p:cNvPr id="6" name="Содержимое 5" descr="DSC00416.JPG"/>
          <p:cNvPicPr>
            <a:picLocks noGrp="1" noChangeAspect="1"/>
          </p:cNvPicPr>
          <p:nvPr>
            <p:ph sz="half" idx="2"/>
          </p:nvPr>
        </p:nvPicPr>
        <p:blipFill>
          <a:blip r:embed="rId4" cstate="screen"/>
          <a:stretch>
            <a:fillRect/>
          </a:stretch>
        </p:blipFill>
        <p:spPr>
          <a:xfrm>
            <a:off x="4857752" y="1785926"/>
            <a:ext cx="3929090" cy="3429024"/>
          </a:xfrm>
        </p:spPr>
      </p:pic>
    </p:spTree>
    <p:custDataLst>
      <p:tags r:id="rId1"/>
    </p:custDataLst>
  </p:cSld>
  <p:clrMapOvr>
    <a:masterClrMapping/>
  </p:clrMapOvr>
  <p:transition advTm="1565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 rot="519108">
            <a:off x="607301" y="1198361"/>
            <a:ext cx="2413752" cy="1582621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Хороший улов 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получился.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DSC00201.JPG"/>
          <p:cNvPicPr>
            <a:picLocks noGrp="1" noChangeAspect="1"/>
          </p:cNvPicPr>
          <p:nvPr>
            <p:ph type="pic" idx="1"/>
          </p:nvPr>
        </p:nvPicPr>
        <p:blipFill>
          <a:blip r:embed="rId4" cstate="screen"/>
          <a:srcRect/>
          <a:stretch>
            <a:fillRect/>
          </a:stretch>
        </p:blipFill>
        <p:spPr/>
      </p:pic>
    </p:spTree>
    <p:custDataLst>
      <p:tags r:id="rId1"/>
    </p:custDataLst>
  </p:cSld>
  <p:clrMapOvr>
    <a:masterClrMapping/>
  </p:clrMapOvr>
  <p:transition spd="med" advTm="9392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chemeClr val="accent1"/>
                </a:solidFill>
              </a:rPr>
              <a:t>На уборку территории становись!</a:t>
            </a:r>
            <a:endParaRPr lang="ru-RU" sz="4400" dirty="0">
              <a:solidFill>
                <a:schemeClr val="accent1"/>
              </a:solidFill>
            </a:endParaRPr>
          </a:p>
        </p:txBody>
      </p:sp>
      <p:pic>
        <p:nvPicPr>
          <p:cNvPr id="8" name="Содержимое 7" descr="IMG_3972.jpg"/>
          <p:cNvPicPr>
            <a:picLocks noGrp="1" noChangeAspect="1"/>
          </p:cNvPicPr>
          <p:nvPr>
            <p:ph sz="half" idx="1"/>
          </p:nvPr>
        </p:nvPicPr>
        <p:blipFill>
          <a:blip r:embed="rId3" cstate="screen"/>
          <a:stretch>
            <a:fillRect/>
          </a:stretch>
        </p:blipFill>
        <p:spPr>
          <a:xfrm>
            <a:off x="457200" y="2623344"/>
            <a:ext cx="4038600" cy="3028950"/>
          </a:xfrm>
        </p:spPr>
      </p:pic>
      <p:pic>
        <p:nvPicPr>
          <p:cNvPr id="10" name="Содержимое 9" descr="IMG_4012.jpg"/>
          <p:cNvPicPr>
            <a:picLocks noGrp="1" noChangeAspect="1"/>
          </p:cNvPicPr>
          <p:nvPr>
            <p:ph sz="half" idx="2"/>
          </p:nvPr>
        </p:nvPicPr>
        <p:blipFill>
          <a:blip r:embed="rId4" cstate="screen"/>
          <a:stretch>
            <a:fillRect/>
          </a:stretch>
        </p:blipFill>
        <p:spPr>
          <a:xfrm>
            <a:off x="4648200" y="2623344"/>
            <a:ext cx="4038600" cy="3028950"/>
          </a:xfrm>
        </p:spPr>
      </p:pic>
    </p:spTree>
    <p:custDataLst>
      <p:tags r:id="rId1"/>
    </p:custDataLst>
  </p:cSld>
  <p:clrMapOvr>
    <a:masterClrMapping/>
  </p:clrMapOvr>
  <p:transition spd="med" advTm="1636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8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2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*0.0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h+1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8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2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*0.0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h+1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/>
          <a:lstStyle/>
          <a:p>
            <a:pPr algn="ctr"/>
            <a:r>
              <a:rPr lang="ru-RU" dirty="0" smtClean="0"/>
              <a:t>Опять приводим порядок…</a:t>
            </a:r>
            <a:endParaRPr lang="ru-RU" dirty="0"/>
          </a:p>
        </p:txBody>
      </p:sp>
      <p:pic>
        <p:nvPicPr>
          <p:cNvPr id="5" name="Содержимое 4" descr="IMG_4015.jpg"/>
          <p:cNvPicPr>
            <a:picLocks noGrp="1" noChangeAspect="1"/>
          </p:cNvPicPr>
          <p:nvPr>
            <p:ph sz="half" idx="1"/>
          </p:nvPr>
        </p:nvPicPr>
        <p:blipFill>
          <a:blip r:embed="rId3" cstate="screen"/>
          <a:stretch>
            <a:fillRect/>
          </a:stretch>
        </p:blipFill>
        <p:spPr>
          <a:xfrm>
            <a:off x="0" y="785794"/>
            <a:ext cx="4143372" cy="3028950"/>
          </a:xfrm>
        </p:spPr>
      </p:pic>
      <p:pic>
        <p:nvPicPr>
          <p:cNvPr id="6" name="Содержимое 5" descr="IMG_3978.jpg"/>
          <p:cNvPicPr>
            <a:picLocks noGrp="1" noChangeAspect="1"/>
          </p:cNvPicPr>
          <p:nvPr>
            <p:ph sz="half" idx="2"/>
          </p:nvPr>
        </p:nvPicPr>
        <p:blipFill>
          <a:blip r:embed="rId4" cstate="screen"/>
          <a:stretch>
            <a:fillRect/>
          </a:stretch>
        </p:blipFill>
        <p:spPr>
          <a:xfrm>
            <a:off x="4786314" y="785794"/>
            <a:ext cx="4038600" cy="3028950"/>
          </a:xfrm>
        </p:spPr>
      </p:pic>
      <p:pic>
        <p:nvPicPr>
          <p:cNvPr id="7" name="Рисунок 6" descr="IMG_4012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0" y="3881438"/>
            <a:ext cx="4143372" cy="2976562"/>
          </a:xfrm>
          <a:prstGeom prst="rect">
            <a:avLst/>
          </a:prstGeom>
        </p:spPr>
      </p:pic>
      <p:pic>
        <p:nvPicPr>
          <p:cNvPr id="8" name="Рисунок 7" descr="IMG_4018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4786314" y="3857628"/>
            <a:ext cx="4000496" cy="300037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550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28586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Встреча спортсменов, которые участвуют </a:t>
            </a:r>
            <a:br>
              <a:rPr 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кроссе в честь А.Г. Николаева.</a:t>
            </a:r>
            <a:endParaRPr lang="ru-RU" sz="3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G_3986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1428736"/>
            <a:ext cx="4143372" cy="3071834"/>
          </a:xfrm>
          <a:prstGeom prst="rect">
            <a:avLst/>
          </a:prstGeom>
        </p:spPr>
      </p:pic>
      <p:pic>
        <p:nvPicPr>
          <p:cNvPr id="5" name="Рисунок 4" descr="IMG_4005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572000" y="1428736"/>
            <a:ext cx="4278314" cy="307183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939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0352" y="0"/>
            <a:ext cx="7772400" cy="1000108"/>
          </a:xfrm>
        </p:spPr>
        <p:txBody>
          <a:bodyPr/>
          <a:lstStyle/>
          <a:p>
            <a:r>
              <a:rPr lang="ru-RU" dirty="0" smtClean="0"/>
              <a:t>Мы ещё вернемся………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DSC00202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85720" y="1000108"/>
            <a:ext cx="8358246" cy="550072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948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500166" y="2285992"/>
            <a:ext cx="664373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КОНЕЦ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advTm="112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12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13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0"/>
            <a:ext cx="7851648" cy="1000108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Мой любимый класс.</a:t>
            </a:r>
            <a:endParaRPr lang="ru-RU" sz="4000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IMG_3940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14282" y="1142984"/>
            <a:ext cx="8643998" cy="571501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 advTm="1325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2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2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2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00034" y="0"/>
            <a:ext cx="7851648" cy="100010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Наша дружная семья.</a:t>
            </a:r>
            <a:endParaRPr lang="ru-RU" dirty="0">
              <a:solidFill>
                <a:schemeClr val="tx2">
                  <a:lumMod val="9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IMG_3949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08000" y="928670"/>
            <a:ext cx="8128000" cy="578647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 advTm="11860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33400" y="0"/>
            <a:ext cx="7851648" cy="1428736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Визитка класса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00034" y="1643050"/>
            <a:ext cx="7854696" cy="4929222"/>
          </a:xfrm>
        </p:spPr>
        <p:txBody>
          <a:bodyPr/>
          <a:lstStyle/>
          <a:p>
            <a:pPr algn="ctr"/>
            <a:r>
              <a:rPr lang="ru-RU" dirty="0" smtClean="0"/>
              <a:t>Количество учащихся – 15.</a:t>
            </a:r>
          </a:p>
          <a:p>
            <a:pPr algn="ctr"/>
            <a:r>
              <a:rPr lang="ru-RU" dirty="0" smtClean="0"/>
              <a:t>Мальчиков – 7, девочек – 8.</a:t>
            </a:r>
          </a:p>
          <a:p>
            <a:pPr algn="l"/>
            <a:r>
              <a:rPr lang="ru-RU" dirty="0" smtClean="0"/>
              <a:t>Живут в Байгулово – 15.</a:t>
            </a:r>
          </a:p>
          <a:p>
            <a:pPr algn="l"/>
            <a:r>
              <a:rPr lang="ru-RU" dirty="0" smtClean="0"/>
              <a:t>Полные семьи – 12.</a:t>
            </a:r>
          </a:p>
          <a:p>
            <a:pPr algn="l"/>
            <a:r>
              <a:rPr lang="ru-RU" dirty="0" smtClean="0"/>
              <a:t>Неполные семьи – 3. </a:t>
            </a:r>
          </a:p>
          <a:p>
            <a:pPr algn="l"/>
            <a:r>
              <a:rPr lang="ru-RU" dirty="0" smtClean="0"/>
              <a:t>Охваченные дополнительным образованием – </a:t>
            </a:r>
          </a:p>
          <a:p>
            <a:pPr algn="l"/>
            <a:r>
              <a:rPr lang="ru-RU" dirty="0" smtClean="0"/>
              <a:t> ДМШ « Волга» – 4.</a:t>
            </a:r>
          </a:p>
          <a:p>
            <a:pPr algn="l"/>
            <a:r>
              <a:rPr lang="ru-RU" dirty="0" smtClean="0"/>
              <a:t>Хоровой кружок – 15.</a:t>
            </a:r>
          </a:p>
          <a:p>
            <a:pPr algn="l"/>
            <a:r>
              <a:rPr lang="ru-RU" dirty="0" smtClean="0"/>
              <a:t>Сувенир – 9.</a:t>
            </a:r>
            <a:endParaRPr lang="ru-RU" dirty="0"/>
          </a:p>
        </p:txBody>
      </p:sp>
    </p:spTree>
    <p:custDataLst>
      <p:tags r:id="rId1"/>
    </p:custDataLst>
  </p:cSld>
  <p:clrMapOvr>
    <a:masterClrMapping/>
  </p:clrMapOvr>
  <p:transition spd="med" advTm="42359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1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2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9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0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0"/>
            <a:ext cx="7851648" cy="642918"/>
          </a:xfrm>
        </p:spPr>
        <p:txBody>
          <a:bodyPr>
            <a:normAutofit/>
          </a:bodyPr>
          <a:lstStyle/>
          <a:p>
            <a:pPr algn="l"/>
            <a:r>
              <a:rPr lang="ru-RU" sz="3200" dirty="0" smtClean="0">
                <a:solidFill>
                  <a:srgbClr val="E454CF"/>
                </a:solidFill>
                <a:latin typeface="Times New Roman" pitchFamily="18" charset="0"/>
                <a:cs typeface="Times New Roman" pitchFamily="18" charset="0"/>
              </a:rPr>
              <a:t>Наши поручения.</a:t>
            </a:r>
            <a:endParaRPr lang="ru-RU" sz="3200" dirty="0">
              <a:solidFill>
                <a:srgbClr val="E454C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1214422"/>
          <a:ext cx="9144000" cy="435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  <a:gridCol w="3048000"/>
              </a:tblGrid>
              <a:tr h="36612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Ф.И.О.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Дата рождения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Поручения.</a:t>
                      </a:r>
                      <a:endParaRPr lang="ru-RU" sz="1400" dirty="0"/>
                    </a:p>
                  </a:txBody>
                  <a:tcPr/>
                </a:tc>
              </a:tr>
              <a:tr h="366120"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Алендеев</a:t>
                      </a:r>
                      <a:r>
                        <a:rPr lang="ru-RU" sz="1400" dirty="0" smtClean="0"/>
                        <a:t> Данил.</a:t>
                      </a:r>
                    </a:p>
                    <a:p>
                      <a:r>
                        <a:rPr lang="ru-RU" sz="1400" dirty="0" smtClean="0"/>
                        <a:t>Андреева Кристина.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03.11.00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30.11.00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Ответственный за выставки</a:t>
                      </a:r>
                    </a:p>
                    <a:p>
                      <a:r>
                        <a:rPr lang="ru-RU" sz="1400" dirty="0" smtClean="0"/>
                        <a:t>Любитель природы</a:t>
                      </a:r>
                    </a:p>
                  </a:txBody>
                  <a:tcPr/>
                </a:tc>
              </a:tr>
              <a:tr h="36612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Архипова Наташа.</a:t>
                      </a:r>
                    </a:p>
                    <a:p>
                      <a:r>
                        <a:rPr lang="ru-RU" sz="1400" dirty="0" smtClean="0"/>
                        <a:t>Архипова</a:t>
                      </a:r>
                      <a:r>
                        <a:rPr lang="ru-RU" sz="1400" baseline="0" dirty="0" smtClean="0"/>
                        <a:t> Оля.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09.08.00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06.04.00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Цветовод</a:t>
                      </a:r>
                    </a:p>
                    <a:p>
                      <a:r>
                        <a:rPr lang="ru-RU" sz="1400" dirty="0" smtClean="0"/>
                        <a:t>Ответственный за дисциплину</a:t>
                      </a:r>
                      <a:endParaRPr lang="ru-RU" sz="1400" dirty="0"/>
                    </a:p>
                  </a:txBody>
                  <a:tcPr/>
                </a:tc>
              </a:tr>
              <a:tr h="366120"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Бардасова</a:t>
                      </a:r>
                      <a:r>
                        <a:rPr lang="ru-RU" sz="1400" dirty="0" smtClean="0"/>
                        <a:t> Дарья.</a:t>
                      </a:r>
                    </a:p>
                    <a:p>
                      <a:r>
                        <a:rPr lang="ru-RU" sz="1400" dirty="0" err="1" smtClean="0"/>
                        <a:t>Варягин</a:t>
                      </a:r>
                      <a:r>
                        <a:rPr lang="ru-RU" sz="1400" dirty="0" smtClean="0"/>
                        <a:t> Алексей.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30.01.01.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28.06.00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Санитар</a:t>
                      </a:r>
                    </a:p>
                    <a:p>
                      <a:r>
                        <a:rPr lang="ru-RU" sz="1400" dirty="0" smtClean="0"/>
                        <a:t>Главный </a:t>
                      </a:r>
                      <a:r>
                        <a:rPr lang="ru-RU" sz="1400" dirty="0" err="1" smtClean="0"/>
                        <a:t>игровик</a:t>
                      </a:r>
                      <a:endParaRPr lang="ru-RU" sz="1400" dirty="0"/>
                    </a:p>
                  </a:txBody>
                  <a:tcPr/>
                </a:tc>
              </a:tr>
              <a:tr h="366120"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Есин</a:t>
                      </a:r>
                      <a:r>
                        <a:rPr lang="ru-RU" sz="1400" dirty="0" smtClean="0"/>
                        <a:t>  Максим</a:t>
                      </a:r>
                    </a:p>
                    <a:p>
                      <a:r>
                        <a:rPr lang="ru-RU" sz="1400" dirty="0" err="1" smtClean="0"/>
                        <a:t>Кайзаркин</a:t>
                      </a:r>
                      <a:r>
                        <a:rPr lang="ru-RU" sz="1400" dirty="0" smtClean="0"/>
                        <a:t> Борис.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28.03.00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29.12.00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aseline="0" dirty="0" err="1" smtClean="0"/>
                        <a:t>Культорг</a:t>
                      </a:r>
                      <a:r>
                        <a:rPr lang="ru-RU" sz="1400" baseline="0" dirty="0" smtClean="0"/>
                        <a:t>. </a:t>
                      </a:r>
                    </a:p>
                    <a:p>
                      <a:r>
                        <a:rPr lang="ru-RU" sz="1400" baseline="0" dirty="0" smtClean="0"/>
                        <a:t>Член редколлегии</a:t>
                      </a:r>
                      <a:endParaRPr lang="ru-RU" sz="1400" dirty="0"/>
                    </a:p>
                  </a:txBody>
                  <a:tcPr/>
                </a:tc>
              </a:tr>
              <a:tr h="36612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Кириллов</a:t>
                      </a:r>
                      <a:r>
                        <a:rPr lang="ru-RU" sz="1400" baseline="0" dirty="0" smtClean="0"/>
                        <a:t> Алексей.</a:t>
                      </a:r>
                    </a:p>
                    <a:p>
                      <a:r>
                        <a:rPr lang="ru-RU" sz="1400" baseline="0" dirty="0" smtClean="0"/>
                        <a:t>Константинов Денис.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19.12.00.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30.11.00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Трудовик</a:t>
                      </a:r>
                    </a:p>
                    <a:p>
                      <a:r>
                        <a:rPr lang="ru-RU" sz="1400" dirty="0" smtClean="0"/>
                        <a:t>Санитар</a:t>
                      </a:r>
                      <a:endParaRPr lang="ru-RU" sz="1400" dirty="0"/>
                    </a:p>
                  </a:txBody>
                  <a:tcPr/>
                </a:tc>
              </a:tr>
              <a:tr h="36612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Платонова Ксения.</a:t>
                      </a:r>
                    </a:p>
                    <a:p>
                      <a:r>
                        <a:rPr lang="ru-RU" sz="1400" dirty="0" smtClean="0"/>
                        <a:t>Плотникова Полина.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19.06.00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09.12.00.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Ответственный за учебу</a:t>
                      </a:r>
                    </a:p>
                    <a:p>
                      <a:r>
                        <a:rPr lang="ru-RU" sz="1400" dirty="0" smtClean="0"/>
                        <a:t>Книголюб</a:t>
                      </a:r>
                      <a:endParaRPr lang="ru-RU" sz="1400" dirty="0"/>
                    </a:p>
                  </a:txBody>
                  <a:tcPr/>
                </a:tc>
              </a:tr>
              <a:tr h="36612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Романова Марина.</a:t>
                      </a:r>
                    </a:p>
                    <a:p>
                      <a:r>
                        <a:rPr lang="ru-RU" sz="1400" dirty="0" err="1" smtClean="0"/>
                        <a:t>Тюменцев</a:t>
                      </a:r>
                      <a:r>
                        <a:rPr lang="ru-RU" sz="1400" baseline="0" dirty="0" smtClean="0"/>
                        <a:t> Максим.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26.06.00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13.10.00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Ответственный за дом. задание</a:t>
                      </a:r>
                    </a:p>
                    <a:p>
                      <a:r>
                        <a:rPr lang="ru-RU" sz="1400" dirty="0" smtClean="0"/>
                        <a:t>Физорг</a:t>
                      </a:r>
                      <a:endParaRPr lang="ru-RU" sz="1400" dirty="0"/>
                    </a:p>
                  </a:txBody>
                  <a:tcPr/>
                </a:tc>
              </a:tr>
              <a:tr h="36612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Шмелева</a:t>
                      </a:r>
                      <a:r>
                        <a:rPr lang="ru-RU" sz="1400" baseline="0" dirty="0" smtClean="0"/>
                        <a:t> Ирина.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22.06.00.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Староста</a:t>
                      </a:r>
                      <a:r>
                        <a:rPr lang="ru-RU" sz="1400" baseline="0" dirty="0" smtClean="0"/>
                        <a:t> класса. КОМАНДИР</a:t>
                      </a:r>
                      <a:endParaRPr lang="ru-RU" sz="14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  <p:transition spd="med" advTm="13406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00034" y="500042"/>
            <a:ext cx="7851648" cy="7143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  и задачи воспитательной работы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14282" y="1500174"/>
            <a:ext cx="8929718" cy="4286280"/>
          </a:xfrm>
        </p:spPr>
        <p:txBody>
          <a:bodyPr>
            <a:normAutofit fontScale="92500" lnSpcReduction="20000"/>
          </a:bodyPr>
          <a:lstStyle/>
          <a:p>
            <a:pPr marL="514350" indent="-514350" algn="l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Работать над организацией сплоченного коллектива.</a:t>
            </a:r>
          </a:p>
          <a:p>
            <a:pPr marL="514350" indent="-514350" algn="l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Вести постоянную работу по воспитанию у учащихся культуры поведения, правила поведения в школе, усидчивости, самостоятельности.</a:t>
            </a:r>
          </a:p>
          <a:p>
            <a:pPr marL="514350" indent="-514350" algn="l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Добиваться сознательной дисциплины каждого ученика на уроке, в общественных местах.</a:t>
            </a:r>
          </a:p>
          <a:p>
            <a:pPr marL="514350" indent="-514350" algn="l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Уделять большое внимание созданию общей атмосферы, дружбы, приветливости, вежливости в классе.</a:t>
            </a:r>
          </a:p>
          <a:p>
            <a:pPr marL="514350" indent="-514350" algn="l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Воспитывать бережное отношение к школьному имуществу, сознание того, что школа – наш второй дом.</a:t>
            </a:r>
          </a:p>
          <a:p>
            <a:pPr marL="514350" indent="-514350" algn="l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Вести профилактическую работу по укреплению здоровья детей, на уроках  - постоянно следить за посадкой, осанкой тела, проводить регулярно здоровье – сберегающие технологии.</a:t>
            </a:r>
          </a:p>
          <a:p>
            <a:pPr marL="514350" indent="-514350" algn="l">
              <a:buAutoNum type="arabicPeriod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med" advTm="44359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48576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Уровень воспитанности</a:t>
            </a:r>
            <a:endParaRPr lang="ru-RU" dirty="0"/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500034" y="2071678"/>
          <a:ext cx="7643834" cy="4032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custDataLst>
      <p:tags r:id="rId1"/>
    </p:custDataLst>
  </p:cSld>
  <p:clrMapOvr>
    <a:masterClrMapping/>
  </p:clrMapOvr>
  <p:transition spd="med" advTm="10609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  <p:bldGraphic spid="6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28604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МОНИОРИНГ ОБРАЗОВАНИЯ</a:t>
            </a:r>
            <a:endParaRPr lang="ru-RU" sz="16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533966"/>
          <a:ext cx="9143997" cy="64583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8926"/>
                <a:gridCol w="500066"/>
                <a:gridCol w="500066"/>
                <a:gridCol w="571504"/>
                <a:gridCol w="500066"/>
                <a:gridCol w="500066"/>
                <a:gridCol w="500066"/>
                <a:gridCol w="571504"/>
                <a:gridCol w="500066"/>
                <a:gridCol w="571504"/>
                <a:gridCol w="500066"/>
                <a:gridCol w="500066"/>
                <a:gridCol w="500031"/>
              </a:tblGrid>
              <a:tr h="97196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Чув</a:t>
                      </a:r>
                      <a:r>
                        <a:rPr lang="ru-RU" sz="1400" dirty="0" smtClean="0"/>
                        <a:t>. язык</a:t>
                      </a:r>
                      <a:endParaRPr lang="ru-RU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Чув</a:t>
                      </a:r>
                      <a:r>
                        <a:rPr lang="ru-RU" sz="1400" dirty="0" smtClean="0"/>
                        <a:t>. </a:t>
                      </a:r>
                      <a:r>
                        <a:rPr lang="ru-RU" sz="1400" dirty="0" err="1" smtClean="0"/>
                        <a:t>Лит.чт</a:t>
                      </a:r>
                      <a:endParaRPr lang="ru-RU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Математ</a:t>
                      </a:r>
                      <a:r>
                        <a:rPr lang="ru-RU" sz="1400" dirty="0" smtClean="0"/>
                        <a:t>.</a:t>
                      </a:r>
                      <a:endParaRPr lang="ru-RU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Рус. язык</a:t>
                      </a:r>
                      <a:endParaRPr lang="ru-RU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Рус.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baseline="0" dirty="0" err="1" smtClean="0"/>
                        <a:t>Лит.чт</a:t>
                      </a:r>
                      <a:endParaRPr lang="ru-RU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Англ.</a:t>
                      </a:r>
                      <a:r>
                        <a:rPr lang="ru-RU" sz="1400" baseline="0" dirty="0" smtClean="0"/>
                        <a:t>язык</a:t>
                      </a:r>
                      <a:endParaRPr lang="ru-RU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Физ-ра</a:t>
                      </a:r>
                      <a:r>
                        <a:rPr lang="ru-RU" sz="1400" dirty="0" smtClean="0"/>
                        <a:t>.</a:t>
                      </a:r>
                      <a:endParaRPr lang="ru-RU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Окр</a:t>
                      </a:r>
                      <a:r>
                        <a:rPr lang="ru-RU" sz="1400" dirty="0" smtClean="0"/>
                        <a:t>.</a:t>
                      </a:r>
                      <a:r>
                        <a:rPr lang="ru-RU" sz="1400" baseline="0" dirty="0" smtClean="0"/>
                        <a:t> мир</a:t>
                      </a:r>
                      <a:endParaRPr lang="ru-RU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ИЗО</a:t>
                      </a:r>
                      <a:endParaRPr lang="ru-RU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US" sz="1400" baseline="0" dirty="0" smtClean="0"/>
                        <a:t>T</a:t>
                      </a:r>
                      <a:r>
                        <a:rPr lang="ru-RU" sz="1400" baseline="0" dirty="0" smtClean="0"/>
                        <a:t>руд</a:t>
                      </a:r>
                      <a:endParaRPr lang="ru-RU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/>
                        <a:t>Музыка</a:t>
                      </a:r>
                      <a:endParaRPr lang="ru-RU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баллы</a:t>
                      </a:r>
                      <a:endParaRPr lang="ru-RU" sz="1800" dirty="0"/>
                    </a:p>
                  </a:txBody>
                  <a:tcPr vert="vert270">
                    <a:solidFill>
                      <a:srgbClr val="C00000"/>
                    </a:solidFill>
                  </a:tcPr>
                </a:tc>
              </a:tr>
              <a:tr h="312195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Алендеев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Данил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48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12195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2. Андреева Кристина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55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312195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3. Архипова Оля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55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312195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4. Архипова Наташа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44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12195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5.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Бардасова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Дарья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49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12195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6.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Варягин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Алексей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55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333937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7.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Есин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Максим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54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12195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8.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Кайзаркин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Борис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43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58541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9. Кириллов Алексей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12195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10. Константинов Алексей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12195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11. Платонова Ксения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55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312195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12. Плотникова Полина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49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43911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13.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Романова Марина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52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12195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14.Тюменцев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Максим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12195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15. Шмелева Ирина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55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  <p:transition advTm="2520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9286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Умеем учиться, умеем отдыхать.</a:t>
            </a:r>
            <a:endParaRPr lang="ru-RU" dirty="0"/>
          </a:p>
        </p:txBody>
      </p:sp>
      <p:pic>
        <p:nvPicPr>
          <p:cNvPr id="7" name="Содержимое 6" descr="DSC00194.JPG"/>
          <p:cNvPicPr>
            <a:picLocks noGrp="1" noChangeAspect="1"/>
          </p:cNvPicPr>
          <p:nvPr>
            <p:ph sz="half" idx="1"/>
          </p:nvPr>
        </p:nvPicPr>
        <p:blipFill>
          <a:blip r:embed="rId3" cstate="screen"/>
          <a:stretch>
            <a:fillRect/>
          </a:stretch>
        </p:blipFill>
        <p:spPr>
          <a:xfrm>
            <a:off x="457200" y="2357430"/>
            <a:ext cx="4038600" cy="3143272"/>
          </a:xfrm>
        </p:spPr>
      </p:pic>
      <p:pic>
        <p:nvPicPr>
          <p:cNvPr id="8" name="Содержимое 7" descr="DSC00197.JPG"/>
          <p:cNvPicPr>
            <a:picLocks noGrp="1" noChangeAspect="1"/>
          </p:cNvPicPr>
          <p:nvPr>
            <p:ph sz="half" idx="2"/>
          </p:nvPr>
        </p:nvPicPr>
        <p:blipFill>
          <a:blip r:embed="rId4" cstate="screen"/>
          <a:stretch>
            <a:fillRect/>
          </a:stretch>
        </p:blipFill>
        <p:spPr>
          <a:xfrm>
            <a:off x="4643438" y="2428868"/>
            <a:ext cx="4038600" cy="3028950"/>
          </a:xfrm>
        </p:spPr>
      </p:pic>
    </p:spTree>
    <p:custDataLst>
      <p:tags r:id="rId1"/>
    </p:custDataLst>
  </p:cSld>
  <p:clrMapOvr>
    <a:masterClrMapping/>
  </p:clrMapOvr>
  <p:transition spd="slow" advTm="16797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6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6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2|5.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1.7|3.4|6|1.7|1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1.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2.1|2.8|9.2|0.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2.5|1.8|2.2|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4|4.9|7.3|1.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4.8|1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7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2.8|7.1|0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2.1|8|0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2.4|2.2|2.7|6|4.9|2.9|4.9|4.7|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2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5.6|8.5|6.9|7.5|6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2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2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2.5|4.4|6.4|1.1|0.9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381</TotalTime>
  <Words>572</Words>
  <Application>Microsoft Office PowerPoint</Application>
  <PresentationFormat>Экран (4:3)</PresentationFormat>
  <Paragraphs>289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Учитель МОУ «Байгуловская СОШ». Аспирант ППФ им. И.Я.Яковлева Педагогический стаж работы – 1.5 года. Классный руководитель 2 класса.</vt:lpstr>
      <vt:lpstr>Мой любимый класс.</vt:lpstr>
      <vt:lpstr>Наша дружная семья.</vt:lpstr>
      <vt:lpstr>Визитка класса </vt:lpstr>
      <vt:lpstr>Наши поручения.</vt:lpstr>
      <vt:lpstr>Цель  и задачи воспитательной работы</vt:lpstr>
      <vt:lpstr>Уровень воспитанности</vt:lpstr>
      <vt:lpstr>МОНИОРИНГ ОБРАЗОВАНИЯ</vt:lpstr>
      <vt:lpstr>Умеем учиться, умеем отдыхать.</vt:lpstr>
      <vt:lpstr>На физкультуре</vt:lpstr>
      <vt:lpstr>Хороший улов  получился.</vt:lpstr>
      <vt:lpstr>На уборку территории становись!</vt:lpstr>
      <vt:lpstr>Опять приводим порядок…</vt:lpstr>
      <vt:lpstr>Встреча спортсменов, которые участвуют  в кроссе в честь А.Г. Николаева.</vt:lpstr>
      <vt:lpstr>Мы ещё вернемся………</vt:lpstr>
      <vt:lpstr>Слайд 16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Сергей</dc:creator>
  <cp:lastModifiedBy>Сергей</cp:lastModifiedBy>
  <cp:revision>39</cp:revision>
  <dcterms:created xsi:type="dcterms:W3CDTF">2008-11-19T18:59:01Z</dcterms:created>
  <dcterms:modified xsi:type="dcterms:W3CDTF">2008-11-24T16:28:40Z</dcterms:modified>
</cp:coreProperties>
</file>