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3"/>
  </p:notesMasterIdLst>
  <p:sldIdLst>
    <p:sldId id="256" r:id="rId2"/>
    <p:sldId id="297" r:id="rId3"/>
    <p:sldId id="304" r:id="rId4"/>
    <p:sldId id="305" r:id="rId5"/>
    <p:sldId id="306" r:id="rId6"/>
    <p:sldId id="308" r:id="rId7"/>
    <p:sldId id="329" r:id="rId8"/>
    <p:sldId id="317" r:id="rId9"/>
    <p:sldId id="319" r:id="rId10"/>
    <p:sldId id="333" r:id="rId11"/>
    <p:sldId id="332" r:id="rId12"/>
    <p:sldId id="334" r:id="rId13"/>
    <p:sldId id="335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99"/>
    <a:srgbClr val="66FFCC"/>
    <a:srgbClr val="FF66FF"/>
    <a:srgbClr val="1707EB"/>
    <a:srgbClr val="00FFFF"/>
    <a:srgbClr val="00FF00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4660"/>
  </p:normalViewPr>
  <p:slideViewPr>
    <p:cSldViewPr>
      <p:cViewPr>
        <p:scale>
          <a:sx n="100" d="100"/>
          <a:sy n="100" d="100"/>
        </p:scale>
        <p:origin x="-52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9AE941-D7BE-477E-BA8C-5BDBF8BE53E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B246ED-D50B-4429-A668-0FE6811C3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7BADB6-90E2-48B9-A4C0-3D0F3112EF5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1C2B7-995D-4CE8-93FD-DD1AB9B1FFC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1C2B7-995D-4CE8-93FD-DD1AB9B1FF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1C2B7-995D-4CE8-93FD-DD1AB9B1FFCF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1C2B7-995D-4CE8-93FD-DD1AB9B1FFC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D471B5-8BF1-4A6D-8AE6-DF4A731AE97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E4DA7A-30FB-48DF-A721-D3AC259B82E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5DD1AB-5AB4-4891-85ED-8F95AA68020C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3018BF-AF4F-4B0A-973C-BC82386E144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73EA4-0742-4435-923A-A8FC472E4101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061B8C-A6CE-47C2-81BB-7D5A8017F79E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A82265-B81B-477C-A0AD-AF0B1F8ED5F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E53D2-BCED-4432-885A-A9326B8B945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A64FC-B007-45DC-B486-95320E757260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D043F-C2E6-4A15-B89D-1B89EA210AA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6BDF4-C25A-4867-85C4-BA17DD98EE2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71A18-E2E4-4E4E-AF2F-FE6EF2E89174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3E30-3EF7-4421-944C-603BB871E6D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A3E30-3EF7-4421-944C-603BB871E6D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8D674-583A-42BF-B1FF-02FE3E4CA5F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31C2B7-995D-4CE8-93FD-DD1AB9B1FFC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1D32-691B-4A1A-AB12-96676C0F3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05C0-22A4-476A-BAD1-8E3ED1053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BBFC-831F-45B5-B851-990A1E42B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A694-D20A-499E-9B19-58CE489B3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5C4F-F5AD-4281-8924-52395C5FF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AC60-BD77-46CF-A78D-25D62576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08CE-0CDB-4C5A-80A0-52DF1B8DB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9DDE-F70E-450F-95F9-3DEC5491E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FD10-EE1E-4866-BB1E-6C7FF49C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814B-4D48-4BE1-93CC-2993A01C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5282-5ADF-4E8D-BF7E-B210E9594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004992-4918-4A9B-BB7B-CE3F27FC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os1.i.ua/3/1/6305633_4b8e3f3d.jpg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openxmlformats.org/officeDocument/2006/relationships/hyperlink" Target="http://www.vsemmirom.com/pd/files/2011/06/w690.jp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34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8604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i-main-pic" descr="Картинка 259 из 15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3347864" cy="273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8" name="Picture 2" descr="D:\ITR\Чаховский\День работника сельского хозяйства 2011\Фото доя презентации\Матвеев\IMG_5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9" y="105273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" name="i-main-pic" descr="Картинка 129 из 31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3149" y="1052736"/>
            <a:ext cx="31808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3" y="3717032"/>
            <a:ext cx="329966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Picture 2" descr="D:\ITR\Чаховский\ВПР\DSC00012.JPG"/>
          <p:cNvPicPr>
            <a:picLocks noChangeAspect="1" noChangeArrowheads="1"/>
          </p:cNvPicPr>
          <p:nvPr/>
        </p:nvPicPr>
        <p:blipFill>
          <a:blip r:embed="rId10" cstate="print">
            <a:lum contrast="-10000"/>
          </a:blip>
          <a:srcRect/>
          <a:stretch>
            <a:fillRect/>
          </a:stretch>
        </p:blipFill>
        <p:spPr bwMode="auto">
          <a:xfrm>
            <a:off x="0" y="3717032"/>
            <a:ext cx="33886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62799" y="3717032"/>
            <a:ext cx="33213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7544" y="2204864"/>
            <a:ext cx="8229600" cy="3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rgbClr val="0202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Итоги работы АПК Красноармейского района за 9 месяцев </a:t>
            </a:r>
            <a:r>
              <a:rPr lang="ru-RU" sz="3600" b="1" kern="0" dirty="0" smtClean="0">
                <a:solidFill>
                  <a:srgbClr val="0202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2014 </a:t>
            </a:r>
            <a:r>
              <a:rPr lang="ru-RU" sz="3600" b="1" kern="0" dirty="0">
                <a:solidFill>
                  <a:srgbClr val="0202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142875"/>
            <a:ext cx="1260773" cy="1327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Валовой сбор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зерна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971600" y="1412776"/>
            <a:ext cx="4680520" cy="122413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Валовой сбор зерна по предварительным данным составляет 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00" y="1484784"/>
            <a:ext cx="2664296" cy="936104"/>
          </a:xfrm>
          <a:prstGeom prst="rect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32687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центнера в амбарном весе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2843808" y="3140968"/>
            <a:ext cx="4392488" cy="1152128"/>
          </a:xfrm>
          <a:prstGeom prst="ellipse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CC"/>
                </a:solidFill>
                <a:latin typeface="Georgia" pitchFamily="18" charset="0"/>
              </a:rPr>
              <a:t>143,3% к плану </a:t>
            </a:r>
            <a:endParaRPr lang="ru-RU" sz="26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971600" y="4725144"/>
            <a:ext cx="5040560" cy="151216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0000CC"/>
                </a:solidFill>
                <a:latin typeface="Georgia" pitchFamily="18" charset="0"/>
              </a:rPr>
              <a:t>Валовой сбор зерна составил</a:t>
            </a:r>
            <a:endParaRPr lang="ru-RU" sz="2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6660232" y="4581128"/>
            <a:ext cx="2160240" cy="1656184"/>
          </a:xfrm>
          <a:prstGeom prst="ellipse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0000CC"/>
                </a:solidFill>
                <a:latin typeface="Georgia" pitchFamily="18" charset="0"/>
              </a:rPr>
              <a:t>193,6% к уровню 2013 года</a:t>
            </a:r>
            <a:endParaRPr lang="ru-RU" sz="2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652120" y="1988840"/>
            <a:ext cx="720080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12160" y="5445224"/>
            <a:ext cx="648072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Урожайность зерновых культур  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259632" y="2204864"/>
            <a:ext cx="4464496" cy="1152128"/>
          </a:xfrm>
          <a:prstGeom prst="rect">
            <a:avLst/>
          </a:prstGeom>
          <a:solidFill>
            <a:srgbClr val="00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Средняя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урожайность зерновых в бункерном весе составил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6228184" y="2060848"/>
            <a:ext cx="2376264" cy="1368152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28,2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331640" y="4581128"/>
            <a:ext cx="4464496" cy="792088"/>
          </a:xfrm>
          <a:prstGeom prst="rect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После доработки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300192" y="4437112"/>
            <a:ext cx="2240632" cy="1080120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25,7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724128" y="2780928"/>
            <a:ext cx="504056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2"/>
          </p:cNvCxnSpPr>
          <p:nvPr/>
        </p:nvCxnSpPr>
        <p:spPr>
          <a:xfrm>
            <a:off x="5796136" y="4977172"/>
            <a:ext cx="504056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Урожайность кукурузы  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259632" y="2204864"/>
            <a:ext cx="4464496" cy="1152128"/>
          </a:xfrm>
          <a:prstGeom prst="rect">
            <a:avLst/>
          </a:prstGeom>
          <a:solidFill>
            <a:srgbClr val="00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Средняя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урожайность кукурузы в бункерном весе составил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6228184" y="2060848"/>
            <a:ext cx="2376264" cy="1368152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41,0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331640" y="4581128"/>
            <a:ext cx="4464496" cy="792088"/>
          </a:xfrm>
          <a:prstGeom prst="rect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После доработки 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300192" y="4437112"/>
            <a:ext cx="2240632" cy="1080120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36,1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724128" y="2780928"/>
            <a:ext cx="504056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" idx="2"/>
          </p:cNvCxnSpPr>
          <p:nvPr/>
        </p:nvCxnSpPr>
        <p:spPr>
          <a:xfrm>
            <a:off x="5796136" y="4977172"/>
            <a:ext cx="504056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 dirty="0" smtClean="0">
                <a:solidFill>
                  <a:srgbClr val="0000CC"/>
                </a:solidFill>
                <a:latin typeface="Georgia" pitchFamily="18" charset="0"/>
              </a:rPr>
              <a:t>Наилучшие хозяйства по урожайности зерновых культур  </a:t>
            </a:r>
            <a:endParaRPr lang="ru-RU" sz="2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259632" y="2204864"/>
            <a:ext cx="4464496" cy="792088"/>
          </a:xfrm>
          <a:prstGeom prst="rect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ООО «Агрофирма «Таябинка»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6300192" y="5013176"/>
            <a:ext cx="2160240" cy="936104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27,2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724128" y="2636912"/>
            <a:ext cx="648072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724128" y="4005064"/>
            <a:ext cx="576064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3275856" y="1268760"/>
            <a:ext cx="2952328" cy="720080"/>
          </a:xfrm>
          <a:prstGeom prst="ellipse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После доработки 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1259632" y="3645024"/>
            <a:ext cx="4464496" cy="792088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ООО «ВОЛИТ»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1259632" y="5085184"/>
            <a:ext cx="4464496" cy="792088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ООО «Красное Сормово»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6372200" y="2060848"/>
            <a:ext cx="2376264" cy="1080120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32,2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6300192" y="3501008"/>
            <a:ext cx="2232248" cy="936104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27,8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/га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724128" y="5445224"/>
            <a:ext cx="576064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6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 dirty="0">
                <a:solidFill>
                  <a:srgbClr val="0000CC"/>
                </a:solidFill>
                <a:latin typeface="Georgia" pitchFamily="18" charset="0"/>
              </a:rPr>
              <a:t>Чемпион Жатвы- </a:t>
            </a:r>
            <a:r>
              <a:rPr lang="ru-RU" sz="2200" b="1" dirty="0" smtClean="0">
                <a:solidFill>
                  <a:srgbClr val="0000CC"/>
                </a:solidFill>
                <a:latin typeface="Georgia" pitchFamily="18" charset="0"/>
              </a:rPr>
              <a:t>2014  </a:t>
            </a:r>
            <a:endParaRPr lang="ru-RU" sz="2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043608" y="5661248"/>
            <a:ext cx="7704856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Петров Александр Анатольевич, 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(ООО «Агрофирма Таябинка), намолотил </a:t>
            </a: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32020 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центнера зерна  </a:t>
            </a:r>
          </a:p>
        </p:txBody>
      </p:sp>
      <p:pic>
        <p:nvPicPr>
          <p:cNvPr id="17423" name="Picture 15" descr="http://gov.cap.ru/UserFiles/photo/201407/29/Albom63385/dscn2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484784"/>
            <a:ext cx="5112568" cy="383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0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Производство картофеля и овощей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403648" y="1556792"/>
            <a:ext cx="4824536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Общая площадь картофеля составляла -   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6948264" y="1484784"/>
            <a:ext cx="1656184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514 га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403648" y="2708920"/>
            <a:ext cx="4824536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Овощей   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6948264" y="2636912"/>
            <a:ext cx="1656184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36,5 га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403648" y="3789040"/>
            <a:ext cx="4824536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Убрано картофеля -   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6948264" y="3717032"/>
            <a:ext cx="1656184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282 га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403648" y="6093296"/>
            <a:ext cx="482453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Погибло -    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6948264" y="6093296"/>
            <a:ext cx="1656184" cy="432048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220 га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403648" y="4797152"/>
            <a:ext cx="7200800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Средняя урожайность картофеля составила – 169,6 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/га   </a:t>
            </a: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1403648" y="5445224"/>
            <a:ext cx="7200800" cy="432048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В ООО «Агрофирма 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Таябинка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» – 199,4 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ц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/га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64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 dirty="0">
                <a:solidFill>
                  <a:srgbClr val="0000CC"/>
                </a:solidFill>
                <a:latin typeface="Georgia" pitchFamily="18" charset="0"/>
              </a:rPr>
              <a:t>Под урожай </a:t>
            </a:r>
            <a:r>
              <a:rPr lang="ru-RU" sz="2200" b="1" dirty="0" smtClean="0">
                <a:solidFill>
                  <a:srgbClr val="0000CC"/>
                </a:solidFill>
                <a:latin typeface="Georgia" pitchFamily="18" charset="0"/>
              </a:rPr>
              <a:t>2015 </a:t>
            </a:r>
            <a:r>
              <a:rPr lang="ru-RU" sz="2200" b="1" dirty="0">
                <a:solidFill>
                  <a:srgbClr val="0000CC"/>
                </a:solidFill>
                <a:latin typeface="Georgia" pitchFamily="18" charset="0"/>
              </a:rPr>
              <a:t>года - 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475656" y="2492896"/>
            <a:ext cx="4824536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Озимые зерновые культуры посеяны на площади -    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6948264" y="2420888"/>
            <a:ext cx="1656184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3288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га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475656" y="4077072"/>
            <a:ext cx="4824536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Зябь поднята на площади   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7020272" y="4005064"/>
            <a:ext cx="1656184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8650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8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Животноводство 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1403648" y="1412776"/>
            <a:ext cx="7200800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Для общественного животноводства заготовлено:    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292080" y="2852936"/>
            <a:ext cx="1656184" cy="57606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2464 тонн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2339752" y="2708920"/>
            <a:ext cx="2592288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Сена -   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7164288" y="2852936"/>
            <a:ext cx="1152128" cy="57606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101,2%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2339752" y="4725144"/>
            <a:ext cx="2592288" cy="792088"/>
          </a:xfrm>
          <a:prstGeom prst="rect">
            <a:avLst/>
          </a:prstGeom>
          <a:solidFill>
            <a:srgbClr val="00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Силоса -   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339752" y="3717032"/>
            <a:ext cx="2592288" cy="864096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Сенажа -   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5292080" y="4797152"/>
            <a:ext cx="1656184" cy="57606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4803 тонн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5292080" y="3861048"/>
            <a:ext cx="1656184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8722 тонн</a:t>
            </a: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7164288" y="4797152"/>
            <a:ext cx="1152128" cy="57606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75,5%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7164288" y="3861048"/>
            <a:ext cx="1152128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123%</a:t>
            </a: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1403648" y="5733256"/>
            <a:ext cx="3744416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На 1 условную голову заготовлено -    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5364088" y="5661248"/>
            <a:ext cx="3384376" cy="720080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23,8 центнера кормовых единиц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Производство животноводческой продукции 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004048" y="1772816"/>
            <a:ext cx="1656184" cy="720080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1244,6 тонн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835696" y="1700808"/>
            <a:ext cx="2592288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Мясо -   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7092280" y="1772816"/>
            <a:ext cx="1584176" cy="720080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127,4%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1835696" y="2924944"/>
            <a:ext cx="2592288" cy="864096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Молоко -   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5076056" y="3068960"/>
            <a:ext cx="1656184" cy="648072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4412,7 тонн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7164288" y="2996952"/>
            <a:ext cx="1584176" cy="720080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101,8%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5724128" y="4077072"/>
            <a:ext cx="2124744" cy="432048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117%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1835696" y="4077072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ООО «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Караево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» -   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1835696" y="5301208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ООО «Красное Сормово» -   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1835696" y="4725144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ООО «ВОЛИТ» -   </a:t>
            </a: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1835696" y="5877272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СХА «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Досаево</a:t>
            </a: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» -   </a:t>
            </a: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724128" y="4725144"/>
            <a:ext cx="2124744" cy="432048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108%</a:t>
            </a: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5724128" y="5301208"/>
            <a:ext cx="2124744" cy="432048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102,4%</a:t>
            </a: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5724128" y="5877272"/>
            <a:ext cx="2124744" cy="432048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103,5%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6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Производство животноводческой продукции 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6012160" y="1772816"/>
            <a:ext cx="2232248" cy="720080"/>
          </a:xfrm>
          <a:prstGeom prst="cub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3209 кг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691680" y="1700808"/>
            <a:ext cx="3384376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Средний удой от одной коровы составил -    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5796136" y="3212976"/>
            <a:ext cx="2124744" cy="576064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4292 кг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1691680" y="3284984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ООО «Красное Сормово» -   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1691680" y="4941168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ООО «ВОЛИТ» -   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1691680" y="4077072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КФХ Васильевой В.А. -   </a:t>
            </a: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1691680" y="5733256"/>
            <a:ext cx="3744416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КФХ Степанова А.В. -   </a:t>
            </a: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868144" y="4005064"/>
            <a:ext cx="2124744" cy="576064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3920 кг</a:t>
            </a: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5940152" y="4869160"/>
            <a:ext cx="2124744" cy="576064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3847 кг</a:t>
            </a: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5940152" y="5661248"/>
            <a:ext cx="2124744" cy="576064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3423 кг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647700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    Объем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производства сельскохозяйственной продукции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619672" y="3861048"/>
            <a:ext cx="4824536" cy="72008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За 9 месяцев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2013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года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619672" y="5229200"/>
            <a:ext cx="4824536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За 9 месяцев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года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7020272" y="3789040"/>
            <a:ext cx="1296144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</a:rPr>
              <a:t>104%</a:t>
            </a:r>
            <a:endParaRPr lang="ru-RU" sz="25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020272" y="5085184"/>
            <a:ext cx="1296144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</a:rPr>
              <a:t>113.3%</a:t>
            </a:r>
            <a:endParaRPr lang="ru-RU" sz="25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187624" y="1556792"/>
            <a:ext cx="7416824" cy="122413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По итогам 9 месяцев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года объем производства сельскохозяйственной продукции в хозяйствах всех категорий составил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186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459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рублей</a:t>
            </a: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2411760" y="2924944"/>
            <a:ext cx="4824536" cy="72008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Индекс производства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60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Обновление машинно-тракторного парка 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115616" y="2132856"/>
            <a:ext cx="4104456" cy="1368152"/>
          </a:xfrm>
          <a:prstGeom prst="rect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Приобретена новая сельскохозяйственная техника на сумму -    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6804248" y="1412776"/>
            <a:ext cx="2196752" cy="1296144"/>
          </a:xfrm>
          <a:prstGeom prst="ellipse">
            <a:avLst/>
          </a:prstGeom>
          <a:solidFill>
            <a:srgbClr val="00FFFF"/>
          </a:solidFill>
          <a:ln w="57150" cap="sq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74 </a:t>
            </a: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руб.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1475656" y="4221088"/>
            <a:ext cx="4392488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Всего приобретено -   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5508104" y="1700808"/>
            <a:ext cx="1224136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2013 год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444208" y="4077072"/>
            <a:ext cx="1728192" cy="864096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67 ед. техники</a:t>
            </a: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6948264" y="2924944"/>
            <a:ext cx="2016224" cy="936104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34 </a:t>
            </a: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руб.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508104" y="2924944"/>
            <a:ext cx="1224136" cy="864096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2012 год</a:t>
            </a:r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1475656" y="5229200"/>
            <a:ext cx="4392488" cy="36004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из них тракторов -   </a:t>
            </a: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6444208" y="5229200"/>
            <a:ext cx="1728192" cy="360040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12 ед.</a:t>
            </a: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1475656" y="5733256"/>
            <a:ext cx="4392488" cy="36004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зерноуборочных комбайнов -   </a:t>
            </a: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6444208" y="5733256"/>
            <a:ext cx="1728192" cy="360040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6 ед.</a:t>
            </a: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1475656" y="6237312"/>
            <a:ext cx="4392488" cy="36004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Грузовых автомобилей -   </a:t>
            </a: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6444208" y="6237312"/>
            <a:ext cx="1728192" cy="360040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4 ед.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4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Обновление машинно-тракторного парка 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115616" y="2132856"/>
            <a:ext cx="4104456" cy="1368152"/>
          </a:xfrm>
          <a:prstGeom prst="rect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Приобретена новая сельскохозяйственная техника на сумму -    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6804248" y="1412776"/>
            <a:ext cx="2196752" cy="1296144"/>
          </a:xfrm>
          <a:prstGeom prst="ellipse">
            <a:avLst/>
          </a:prstGeom>
          <a:solidFill>
            <a:srgbClr val="00FFFF"/>
          </a:solidFill>
          <a:ln w="57150" cap="sq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74 </a:t>
            </a: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руб.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1475656" y="4221088"/>
            <a:ext cx="4392488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Всего приобретено -   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5508104" y="1700808"/>
            <a:ext cx="1224136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2013 год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6444208" y="4077072"/>
            <a:ext cx="1728192" cy="864096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67 ед. техники</a:t>
            </a: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6948264" y="2924944"/>
            <a:ext cx="2016224" cy="936104"/>
          </a:xfrm>
          <a:prstGeom prst="ellipse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34 </a:t>
            </a: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руб.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508104" y="2924944"/>
            <a:ext cx="1224136" cy="864096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2012 год</a:t>
            </a:r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1475656" y="5229200"/>
            <a:ext cx="4392488" cy="36004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из них тракторов -   </a:t>
            </a: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6444208" y="5229200"/>
            <a:ext cx="1728192" cy="360040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12 ед.</a:t>
            </a: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1475656" y="5733256"/>
            <a:ext cx="4392488" cy="36004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зерноуборочных комбайнов -   </a:t>
            </a:r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6444208" y="5733256"/>
            <a:ext cx="1728192" cy="360040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6 ед.</a:t>
            </a: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1475656" y="6237312"/>
            <a:ext cx="4392488" cy="36004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Грузовых автомобилей -   </a:t>
            </a: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6444208" y="6237312"/>
            <a:ext cx="1728192" cy="360040"/>
          </a:xfrm>
          <a:prstGeom prst="rect">
            <a:avLst/>
          </a:prstGeom>
          <a:solidFill>
            <a:srgbClr val="66CC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4 ед.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0"/>
          <p:cNvSpPr>
            <a:spLocks noChangeArrowheads="1"/>
          </p:cNvSpPr>
          <p:nvPr/>
        </p:nvSpPr>
        <p:spPr bwMode="auto">
          <a:xfrm>
            <a:off x="611188" y="188640"/>
            <a:ext cx="8532812" cy="1080120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Удельный вес прибыльных организаций составляет –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93%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1331640" y="2132856"/>
            <a:ext cx="4824536" cy="1008112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Сумма чистой прибыли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составила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6444208" y="1556792"/>
            <a:ext cx="2448272" cy="2016224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</a:rPr>
              <a:t>22 </a:t>
            </a:r>
            <a:r>
              <a:rPr lang="ru-RU" sz="2500" b="1" dirty="0">
                <a:solidFill>
                  <a:srgbClr val="0000CC"/>
                </a:solidFill>
                <a:latin typeface="Georgia" pitchFamily="18" charset="0"/>
              </a:rPr>
              <a:t>млн. </a:t>
            </a: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</a:rPr>
              <a:t>882 </a:t>
            </a:r>
            <a:r>
              <a:rPr lang="ru-RU" sz="25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979712" y="4221088"/>
            <a:ext cx="3960440" cy="93610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Рентабельность производства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6300192" y="3933056"/>
            <a:ext cx="2088232" cy="1368152"/>
          </a:xfrm>
          <a:prstGeom prst="ellipse">
            <a:avLst/>
          </a:prstGeom>
          <a:solidFill>
            <a:srgbClr val="92D05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</a:rPr>
              <a:t> 14.7%</a:t>
            </a:r>
            <a:endParaRPr lang="ru-RU" sz="25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000" b="1">
                <a:solidFill>
                  <a:srgbClr val="0000CC"/>
                </a:solidFill>
                <a:latin typeface="Georgia" pitchFamily="18" charset="0"/>
              </a:rPr>
              <a:t>Производительность 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971600" y="1916832"/>
            <a:ext cx="3600400" cy="144016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Один работник сельского хозяйства произвел продукции: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5148064" y="2924944"/>
            <a:ext cx="1224136" cy="93610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2013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835696" y="4653136"/>
            <a:ext cx="6192688" cy="108012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или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174,4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 больше показателя аналогичного периода 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6660232" y="2852936"/>
            <a:ext cx="2088232" cy="1008112"/>
          </a:xfrm>
          <a:prstGeom prst="rect">
            <a:avLst/>
          </a:prstGeom>
          <a:solidFill>
            <a:srgbClr val="92D05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на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373,2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6660232" y="1412776"/>
            <a:ext cx="2088232" cy="1224136"/>
          </a:xfrm>
          <a:prstGeom prst="rect">
            <a:avLst/>
          </a:prstGeom>
          <a:solidFill>
            <a:srgbClr val="00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на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547,6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5148064" y="1556792"/>
            <a:ext cx="1224136" cy="93610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572000" y="2060848"/>
            <a:ext cx="576064" cy="504056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4572000" y="2636912"/>
            <a:ext cx="576064" cy="576064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 dirty="0" smtClean="0">
                <a:solidFill>
                  <a:srgbClr val="0000CC"/>
                </a:solidFill>
                <a:latin typeface="Georgia" pitchFamily="18" charset="0"/>
              </a:rPr>
              <a:t>Производство продукции на 100 га посевов</a:t>
            </a:r>
            <a:endParaRPr lang="ru-RU" sz="2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899592" y="1628800"/>
            <a:ext cx="3384376" cy="144016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На 100 га посевов в среднем :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5076056" y="2636912"/>
            <a:ext cx="1224136" cy="93610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2013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763688" y="3645024"/>
            <a:ext cx="6192688" cy="57606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Эффективные хозяйства 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6660232" y="2564904"/>
            <a:ext cx="2088232" cy="1008112"/>
          </a:xfrm>
          <a:prstGeom prst="rect">
            <a:avLst/>
          </a:prstGeom>
          <a:solidFill>
            <a:srgbClr val="92D05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442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6660232" y="1196752"/>
            <a:ext cx="2088232" cy="1224136"/>
          </a:xfrm>
          <a:prstGeom prst="rect">
            <a:avLst/>
          </a:prstGeom>
          <a:solidFill>
            <a:srgbClr val="00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590,4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 </a:t>
            </a: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6012160" y="4365104"/>
            <a:ext cx="3131840" cy="50405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3 млн.511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043608" y="4437112"/>
            <a:ext cx="4752528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ООО «Агрофирма </a:t>
            </a:r>
            <a:r>
              <a:rPr lang="ru-RU" sz="2000" b="1" dirty="0" err="1">
                <a:solidFill>
                  <a:srgbClr val="0000CC"/>
                </a:solidFill>
                <a:latin typeface="Georgia" pitchFamily="18" charset="0"/>
              </a:rPr>
              <a:t>Таябинка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» </a:t>
            </a:r>
          </a:p>
        </p:txBody>
      </p:sp>
      <p:sp>
        <p:nvSpPr>
          <p:cNvPr id="18" name="Rectangle 50"/>
          <p:cNvSpPr>
            <a:spLocks noChangeArrowheads="1"/>
          </p:cNvSpPr>
          <p:nvPr/>
        </p:nvSpPr>
        <p:spPr bwMode="auto">
          <a:xfrm>
            <a:off x="1043608" y="5085184"/>
            <a:ext cx="4752528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ООО «Красное Сормово» 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1043608" y="5661248"/>
            <a:ext cx="4752528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ООО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«</a:t>
            </a:r>
            <a:r>
              <a:rPr lang="ru-RU" sz="2000" b="1" dirty="0" err="1" smtClean="0">
                <a:solidFill>
                  <a:srgbClr val="0000CC"/>
                </a:solidFill>
                <a:latin typeface="Georgia" pitchFamily="18" charset="0"/>
              </a:rPr>
              <a:t>Караево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» 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6012160" y="5013176"/>
            <a:ext cx="2808312" cy="50405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 млн.838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6012160" y="5589240"/>
            <a:ext cx="2664296" cy="50405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1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млн.16тыс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. руб.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5076056" y="1340768"/>
            <a:ext cx="1224136" cy="93610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1043608" y="6237312"/>
            <a:ext cx="4752528" cy="43204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just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ООО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«ВОЛИТ» 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6012160" y="6165304"/>
            <a:ext cx="2016224" cy="50405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912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cxnSp>
        <p:nvCxnSpPr>
          <p:cNvPr id="25" name="Прямая со стрелкой 24"/>
          <p:cNvCxnSpPr>
            <a:endCxn id="22" idx="1"/>
          </p:cNvCxnSpPr>
          <p:nvPr/>
        </p:nvCxnSpPr>
        <p:spPr>
          <a:xfrm flipV="1">
            <a:off x="4283968" y="1808820"/>
            <a:ext cx="792088" cy="54006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4283968" y="2348880"/>
            <a:ext cx="792088" cy="756084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6" idx="1"/>
          </p:cNvCxnSpPr>
          <p:nvPr/>
        </p:nvCxnSpPr>
        <p:spPr>
          <a:xfrm>
            <a:off x="6300192" y="1808820"/>
            <a:ext cx="360040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300192" y="3068960"/>
            <a:ext cx="360040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000" b="1">
                <a:solidFill>
                  <a:srgbClr val="0000CC"/>
                </a:solidFill>
                <a:latin typeface="Georgia" pitchFamily="18" charset="0"/>
              </a:rPr>
              <a:t>Государственная поддержка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5940152" y="1052736"/>
            <a:ext cx="3024336" cy="1656184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40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млн.70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043608" y="1484784"/>
            <a:ext cx="4752528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На 1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октября 2014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года перечислено: 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971600" y="3356992"/>
            <a:ext cx="4752528" cy="864096"/>
          </a:xfrm>
          <a:prstGeom prst="rect">
            <a:avLst/>
          </a:prstGeom>
          <a:solidFill>
            <a:srgbClr val="92D05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из республиканского бюджета -  </a:t>
            </a: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6372200" y="3068960"/>
            <a:ext cx="1944216" cy="1224136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12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974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971600" y="4941168"/>
            <a:ext cx="4752528" cy="864096"/>
          </a:xfrm>
          <a:prstGeom prst="rect">
            <a:avLst/>
          </a:prstGeom>
          <a:solidFill>
            <a:srgbClr val="3399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из федерального бюджета -  </a:t>
            </a: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6300192" y="4581128"/>
            <a:ext cx="2232248" cy="1512168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27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96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Объем привлеченных кредитов и займов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5940152" y="1052736"/>
            <a:ext cx="3024336" cy="1656184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52 млн.80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043608" y="1484784"/>
            <a:ext cx="4752528" cy="86409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Всего: 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971600" y="3356992"/>
            <a:ext cx="4752528" cy="864096"/>
          </a:xfrm>
          <a:prstGeom prst="rect">
            <a:avLst/>
          </a:prstGeom>
          <a:solidFill>
            <a:srgbClr val="92D05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краткосрочных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-  </a:t>
            </a: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6372200" y="3068960"/>
            <a:ext cx="1944216" cy="1224136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16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255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971600" y="4941168"/>
            <a:ext cx="4752528" cy="864096"/>
          </a:xfrm>
          <a:prstGeom prst="rect">
            <a:avLst/>
          </a:prstGeom>
          <a:solidFill>
            <a:srgbClr val="3399FF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долгосрочных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-  </a:t>
            </a: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6300192" y="4581128"/>
            <a:ext cx="2232248" cy="1512168"/>
          </a:xfrm>
          <a:prstGeom prst="ellipse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35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млн.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825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4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200" b="1">
                <a:solidFill>
                  <a:srgbClr val="0000CC"/>
                </a:solidFill>
                <a:latin typeface="Georgia" pitchFamily="18" charset="0"/>
              </a:rPr>
              <a:t>Заработная плата работников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971600" y="1772816"/>
            <a:ext cx="3888432" cy="129614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Среднемесячная заработная плата работников, занятых в сельском хозяйстве: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076056" y="1340768"/>
            <a:ext cx="1224136" cy="936104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2014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5076056" y="2636912"/>
            <a:ext cx="1224136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2013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год</a:t>
            </a: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6660232" y="1196752"/>
            <a:ext cx="2088232" cy="1224136"/>
          </a:xfrm>
          <a:prstGeom prst="rect">
            <a:avLst/>
          </a:prstGeom>
          <a:solidFill>
            <a:srgbClr val="00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11278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 руб.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6660232" y="2636912"/>
            <a:ext cx="2088232" cy="1008112"/>
          </a:xfrm>
          <a:prstGeom prst="rect">
            <a:avLst/>
          </a:prstGeom>
          <a:solidFill>
            <a:srgbClr val="92D05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500" b="1" dirty="0" smtClean="0">
                <a:solidFill>
                  <a:srgbClr val="0000CC"/>
                </a:solidFill>
                <a:latin typeface="Georgia" pitchFamily="18" charset="0"/>
              </a:rPr>
              <a:t>9586</a:t>
            </a:r>
            <a:endParaRPr lang="ru-RU" sz="2500" b="1" dirty="0">
              <a:solidFill>
                <a:srgbClr val="0000CC"/>
              </a:solidFill>
              <a:latin typeface="Georgia" pitchFamily="18" charset="0"/>
            </a:endParaRP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500" b="1" dirty="0">
                <a:solidFill>
                  <a:srgbClr val="0000CC"/>
                </a:solidFill>
                <a:latin typeface="Georgia" pitchFamily="18" charset="0"/>
              </a:rPr>
              <a:t>руб.</a:t>
            </a: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1763688" y="3933056"/>
            <a:ext cx="4248472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Общий фонд оплаты труда увеличился на - </a:t>
            </a: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7020272" y="3861048"/>
            <a:ext cx="1224136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112%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1763688" y="5085184"/>
            <a:ext cx="4248472" cy="792088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и составляет - 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6372200" y="5013176"/>
            <a:ext cx="2448272" cy="936104"/>
          </a:xfrm>
          <a:prstGeom prst="rect">
            <a:avLst/>
          </a:prstGeom>
          <a:solidFill>
            <a:srgbClr val="66FF99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34млн.562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тыс. руб.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971600" y="6021288"/>
            <a:ext cx="7992888" cy="720080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Среднемесячная заработная плата по республике </a:t>
            </a:r>
          </a:p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за 9 месяцев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составляет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12379 </a:t>
            </a:r>
            <a:r>
              <a:rPr lang="ru-RU" sz="2000" b="1" dirty="0">
                <a:solidFill>
                  <a:srgbClr val="0000CC"/>
                </a:solidFill>
                <a:latin typeface="Georgia" pitchFamily="18" charset="0"/>
              </a:rPr>
              <a:t>руб.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00192" y="1808820"/>
            <a:ext cx="360040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00192" y="3068960"/>
            <a:ext cx="360040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860032" y="1916832"/>
            <a:ext cx="216024" cy="504056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60032" y="2420888"/>
            <a:ext cx="216024" cy="576064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0"/>
            <a:ext cx="642942" cy="6858000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42942"/>
          </a:xfrm>
          <a:prstGeom prst="rect">
            <a:avLst/>
          </a:prstGeom>
          <a:solidFill>
            <a:srgbClr val="FFD83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2" name="Rectangle 50"/>
          <p:cNvSpPr>
            <a:spLocks noChangeArrowheads="1"/>
          </p:cNvSpPr>
          <p:nvPr/>
        </p:nvSpPr>
        <p:spPr bwMode="auto">
          <a:xfrm>
            <a:off x="611188" y="260350"/>
            <a:ext cx="8532812" cy="72072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57150" cap="sq">
            <a:noFill/>
            <a:miter lim="800000"/>
            <a:headEnd/>
            <a:tailEnd/>
          </a:ln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  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Производство зерна  </a:t>
            </a:r>
          </a:p>
        </p:txBody>
      </p:sp>
      <p:pic>
        <p:nvPicPr>
          <p:cNvPr id="6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9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1115616" y="2348880"/>
            <a:ext cx="4680520" cy="1224136"/>
          </a:xfrm>
          <a:prstGeom prst="rect">
            <a:avLst/>
          </a:prstGeom>
          <a:solidFill>
            <a:srgbClr val="FFFF00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Общая площадь зерновых и зернобобовых культур под урожай 2014 года составил 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228184" y="2132856"/>
            <a:ext cx="2664296" cy="1512168"/>
          </a:xfrm>
          <a:prstGeom prst="ellipse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12721 га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2771800" y="4365104"/>
            <a:ext cx="4392488" cy="1800200"/>
          </a:xfrm>
          <a:prstGeom prst="ellipse">
            <a:avLst/>
          </a:prstGeom>
          <a:solidFill>
            <a:srgbClr val="66FFCC"/>
          </a:solidFill>
          <a:ln w="57150" cap="sq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82800" rIns="54000" bIns="82800" anchor="ctr"/>
          <a:lstStyle/>
          <a:p>
            <a:pPr algn="ctr" eaLnBrk="0" hangingPunct="0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CC"/>
                </a:solidFill>
                <a:latin typeface="Georgia" pitchFamily="18" charset="0"/>
              </a:rPr>
              <a:t>107,2% к уровню 2013 года </a:t>
            </a:r>
            <a:endParaRPr lang="ru-RU" sz="26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796136" y="2924944"/>
            <a:ext cx="432048" cy="0"/>
          </a:xfrm>
          <a:prstGeom prst="straightConnector1">
            <a:avLst/>
          </a:prstGeom>
          <a:ln w="38100">
            <a:solidFill>
              <a:srgbClr val="1707E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762</Words>
  <Application>Microsoft Office PowerPoint</Application>
  <PresentationFormat>Экран (4:3)</PresentationFormat>
  <Paragraphs>201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Красноармейского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Красноармейский район: XXI век</dc:title>
  <dc:creator>Администрация</dc:creator>
  <cp:lastModifiedBy>selxoz</cp:lastModifiedBy>
  <cp:revision>90</cp:revision>
  <dcterms:created xsi:type="dcterms:W3CDTF">2012-01-23T13:04:55Z</dcterms:created>
  <dcterms:modified xsi:type="dcterms:W3CDTF">2014-10-27T07:39:54Z</dcterms:modified>
</cp:coreProperties>
</file>