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82" r:id="rId2"/>
    <p:sldId id="390" r:id="rId3"/>
    <p:sldId id="391" r:id="rId4"/>
    <p:sldId id="389" r:id="rId5"/>
    <p:sldId id="388" r:id="rId6"/>
    <p:sldId id="393" r:id="rId7"/>
    <p:sldId id="394" r:id="rId8"/>
    <p:sldId id="392" r:id="rId9"/>
    <p:sldId id="395" r:id="rId10"/>
    <p:sldId id="402" r:id="rId11"/>
    <p:sldId id="396" r:id="rId12"/>
    <p:sldId id="353" r:id="rId13"/>
    <p:sldId id="333" r:id="rId14"/>
    <p:sldId id="432" r:id="rId15"/>
    <p:sldId id="431" r:id="rId16"/>
    <p:sldId id="356" r:id="rId17"/>
    <p:sldId id="429" r:id="rId18"/>
    <p:sldId id="405" r:id="rId19"/>
    <p:sldId id="399" r:id="rId20"/>
    <p:sldId id="408" r:id="rId21"/>
    <p:sldId id="409" r:id="rId22"/>
    <p:sldId id="397" r:id="rId23"/>
    <p:sldId id="358" r:id="rId24"/>
    <p:sldId id="411" r:id="rId25"/>
    <p:sldId id="361" r:id="rId26"/>
    <p:sldId id="412" r:id="rId27"/>
    <p:sldId id="414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3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0000FF"/>
    <a:srgbClr val="000099"/>
    <a:srgbClr val="1640B6"/>
    <a:srgbClr val="90246C"/>
    <a:srgbClr val="33CC33"/>
    <a:srgbClr val="E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6552" autoAdjust="0"/>
  </p:normalViewPr>
  <p:slideViewPr>
    <p:cSldViewPr>
      <p:cViewPr varScale="1">
        <p:scale>
          <a:sx n="112" d="100"/>
          <a:sy n="112" d="100"/>
        </p:scale>
        <p:origin x="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oadm\Desktop\&#1052;&#1091;&#1085;%20&#1079;&#1072;&#1082;&#1072;&#10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info2\&#1056;&#1072;&#1073;&#1086;&#1095;&#1080;&#1081;%20&#1089;&#1090;&#1086;&#1083;\&#1050;&#1085;&#1080;&#1075;&#1072;1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oadm\Desktop\&#1052;&#1091;&#1085;%20&#1079;&#1072;&#1082;&#1072;&#107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foadm\Desktop\&#1052;&#1091;&#1085;%20&#1079;&#1072;&#1082;&#1072;&#107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Объем отгруженных товаров крупными и средними предприятиями, Всего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Лист1!$B$3:$C$3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16.21</c:v>
                </c:pt>
                <c:pt idx="1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Объем ЗАО "Промтрактор-Вагон" и ОАО "КААЗ"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Лист1!$B$3:$C$3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14.9</c:v>
                </c:pt>
                <c:pt idx="1">
                  <c:v>6.4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8476464"/>
        <c:axId val="178477360"/>
      </c:barChart>
      <c:catAx>
        <c:axId val="17847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477360"/>
        <c:crosses val="autoZero"/>
        <c:auto val="1"/>
        <c:lblAlgn val="ctr"/>
        <c:lblOffset val="100"/>
        <c:noMultiLvlLbl val="0"/>
      </c:catAx>
      <c:valAx>
        <c:axId val="1784773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4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82475072205313E-2"/>
          <c:y val="2.7690759626218354E-2"/>
          <c:w val="0.83564343816506281"/>
          <c:h val="0.650596214396978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состояло на учете на 01.01.2013г.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88907422852438E-2"/>
                  <c:y val="-2.884615384615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обеспечено жильем в течении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377814845704752E-2"/>
                  <c:y val="-3.2051282051282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будут обеспечены по контрактам 2013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0041701417848208E-2"/>
                  <c:y val="-1.923076923076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205432"/>
        <c:axId val="215205824"/>
        <c:axId val="0"/>
      </c:bar3DChart>
      <c:catAx>
        <c:axId val="2152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5205824"/>
        <c:crosses val="autoZero"/>
        <c:auto val="1"/>
        <c:lblAlgn val="ctr"/>
        <c:lblOffset val="100"/>
        <c:noMultiLvlLbl val="0"/>
      </c:catAx>
      <c:valAx>
        <c:axId val="215205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5205432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2.6037462186476266E-2"/>
          <c:y val="0.76766689542431998"/>
          <c:w val="0.89068072665860354"/>
          <c:h val="0.2000272183450919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66666666666666"/>
          <c:y val="8.9080459770114945E-2"/>
          <c:w val="0.48"/>
          <c:h val="0.82758620689655171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рождение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8000" mc:Ignorable="a14" a14:legacySpreadsheetColorIndex="17"/>
                </a:gs>
                <a:gs pos="100000">
                  <a:srgbClr xmlns:mc="http://schemas.openxmlformats.org/markup-compatibility/2006" xmlns:a14="http://schemas.microsoft.com/office/drawing/2010/main" val="99CC00" mc:Ignorable="a14" a14:legacySpreadsheetColorIndex="50"/>
                </a:gs>
              </a:gsLst>
              <a:lin ang="5400000" scaled="1"/>
            </a:gradFill>
            <a:ln w="18133">
              <a:solidFill>
                <a:srgbClr val="000000"/>
              </a:solidFill>
              <a:prstDash val="solid"/>
            </a:ln>
          </c:spPr>
          <c:explosion val="2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2452308525579257"/>
                  <c:y val="0.19421934651065964"/>
                </c:manualLayout>
              </c:layout>
              <c:tx>
                <c:rich>
                  <a:bodyPr/>
                  <a:lstStyle/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0" i="1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2013 год</a:t>
                    </a:r>
                    <a:endParaRPr lang="ru-RU" sz="1800" b="1" i="0" u="none" strike="noStrike" baseline="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1" i="0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635</a:t>
                    </a:r>
                    <a:endParaRPr lang="ru-RU" sz="1800" b="1" i="0" u="none" strike="noStrike" baseline="0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noFill/>
                <a:ln w="362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684710387262966"/>
                  <c:y val="-6.9314648109718324E-2"/>
                </c:manualLayout>
              </c:layout>
              <c:tx>
                <c:rich>
                  <a:bodyPr/>
                  <a:lstStyle/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0" i="1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2012 год</a:t>
                    </a:r>
                    <a:endParaRPr lang="ru-RU" sz="1800" b="1" i="0" u="none" strike="noStrike" baseline="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1" i="0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662</a:t>
                    </a:r>
                    <a:endParaRPr lang="ru-RU" sz="1800" b="1" i="0" u="none" strike="noStrike" baseline="0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noFill/>
                <a:ln w="362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90245919583509E-2"/>
                  <c:y val="-0.14217267188104804"/>
                </c:manualLayout>
              </c:layout>
              <c:tx>
                <c:rich>
                  <a:bodyPr/>
                  <a:lstStyle/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0" i="1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2011 год</a:t>
                    </a:r>
                    <a:endParaRPr lang="ru-RU" sz="1800" b="1" i="0" u="none" strike="noStrike" baseline="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1" i="0" u="none" strike="noStrike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598</a:t>
                    </a:r>
                    <a:endParaRPr lang="ru-RU" sz="1800" b="1" i="0" u="none" strike="noStrike" baseline="0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noFill/>
                <a:ln w="362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398718990307401"/>
                  <c:y val="-6.0977378173324444E-2"/>
                </c:manualLayout>
              </c:layout>
              <c:tx>
                <c:rich>
                  <a:bodyPr/>
                  <a:lstStyle/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0" i="1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2010 год</a:t>
                    </a:r>
                    <a:endParaRPr lang="ru-RU" sz="1800" b="1" i="0" u="none" strike="noStrike" baseline="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1" i="0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630</a:t>
                    </a:r>
                    <a:endParaRPr lang="ru-RU" sz="1800" b="1" i="0" u="none" strike="noStrike" baseline="0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noFill/>
                <a:ln w="362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37790415729839"/>
                  <c:y val="0.18582346536112324"/>
                </c:manualLayout>
              </c:layout>
              <c:tx>
                <c:rich>
                  <a:bodyPr/>
                  <a:lstStyle/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0" i="1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2009 год</a:t>
                    </a:r>
                    <a:endParaRPr lang="ru-RU" sz="1800" b="1" i="0" u="none" strike="noStrike" baseline="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1800" b="0" i="1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800" b="1" i="0" u="none" strike="noStrike" baseline="0" dirty="0">
                        <a:solidFill>
                          <a:srgbClr val="FFFFFF"/>
                        </a:solidFill>
                        <a:latin typeface="Arial"/>
                        <a:cs typeface="Arial"/>
                      </a:rPr>
                      <a:t> </a:t>
                    </a:r>
                    <a:r>
                      <a:rPr lang="ru-RU" sz="1800" b="1" i="0" u="none" strike="noStrike" baseline="0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672</a:t>
                    </a:r>
                    <a:endParaRPr lang="ru-RU" sz="1800" b="1" i="0" u="none" strike="noStrike" baseline="0" dirty="0">
                      <a:solidFill>
                        <a:srgbClr val="FF0000"/>
                      </a:solidFill>
                      <a:latin typeface="Arial"/>
                      <a:cs typeface="Arial"/>
                    </a:endParaRPr>
                  </a:p>
                </c:rich>
              </c:tx>
              <c:spPr>
                <a:noFill/>
                <a:ln w="3626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626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725</c:v>
                </c:pt>
                <c:pt idx="1">
                  <c:v>680</c:v>
                </c:pt>
                <c:pt idx="2">
                  <c:v>670</c:v>
                </c:pt>
                <c:pt idx="3">
                  <c:v>668</c:v>
                </c:pt>
                <c:pt idx="4">
                  <c:v>695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36267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000000" mc:Ignorable="a14" a14:legacySpreadsheetColorIndex="42">
            <a:gamma/>
            <a:shade val="46275"/>
            <a:invGamma/>
          </a:srgbClr>
        </a:gs>
        <a:gs pos="100000">
          <a:srgbClr xmlns:mc="http://schemas.openxmlformats.org/markup-compatibility/2006" xmlns:a14="http://schemas.microsoft.com/office/drawing/2010/main" val="CCFFCC" mc:Ignorable="a14" a14:legacySpreadsheetColorIndex="42"/>
        </a:gs>
      </a:gsLst>
      <a:path path="rect">
        <a:fillToRect l="50000" t="50000" r="50000" b="50000"/>
      </a:path>
    </a:gradFill>
    <a:ln w="4533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7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Лист1!$B$4</c:f>
              <c:strCache>
                <c:ptCount val="1"/>
                <c:pt idx="0">
                  <c:v>город Канаш</c:v>
                </c:pt>
              </c:strCache>
            </c:strRef>
          </c:tx>
          <c:spPr>
            <a:solidFill>
              <a:srgbClr val="FF6600"/>
            </a:solidFill>
            <a:ln w="63500">
              <a:noFill/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cat>
            <c:numRef>
              <c:f>Лист1!$A$5:$A$8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Лист1!$B$5:$B$8</c:f>
              <c:numCache>
                <c:formatCode>0.00%</c:formatCode>
                <c:ptCount val="4"/>
                <c:pt idx="0">
                  <c:v>0.30270000000000002</c:v>
                </c:pt>
                <c:pt idx="1">
                  <c:v>0.33120000000000016</c:v>
                </c:pt>
                <c:pt idx="2">
                  <c:v>0.33650000000000013</c:v>
                </c:pt>
                <c:pt idx="3">
                  <c:v>0.34700000000000009</c:v>
                </c:pt>
              </c:numCache>
            </c:numRef>
          </c:val>
        </c:ser>
        <c:ser>
          <c:idx val="2"/>
          <c:order val="1"/>
          <c:tx>
            <c:strRef>
              <c:f>Лист1!$C$4</c:f>
              <c:strCache>
                <c:ptCount val="1"/>
                <c:pt idx="0">
                  <c:v>в среднем по Чувашской Республике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numRef>
              <c:f>Лист1!$A$5:$A$8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Лист1!$C$5:$C$8</c:f>
              <c:numCache>
                <c:formatCode>General</c:formatCode>
                <c:ptCount val="4"/>
                <c:pt idx="2" formatCode="0.00%">
                  <c:v>0.30510000000000009</c:v>
                </c:pt>
                <c:pt idx="3" formatCode="0.00%">
                  <c:v>0.32200000000000012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gapDepth val="269"/>
        <c:shape val="box"/>
        <c:axId val="177889400"/>
        <c:axId val="177889792"/>
        <c:axId val="0"/>
      </c:bar3DChart>
      <c:catAx>
        <c:axId val="177889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77889792"/>
        <c:crosses val="autoZero"/>
        <c:auto val="1"/>
        <c:lblAlgn val="ctr"/>
        <c:lblOffset val="100"/>
        <c:noMultiLvlLbl val="0"/>
      </c:catAx>
      <c:valAx>
        <c:axId val="17788979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889400"/>
        <c:crosses val="autoZero"/>
        <c:crossBetween val="between"/>
      </c:valAx>
      <c:spPr>
        <a:ln w="9525" cmpd="sng"/>
      </c:spPr>
    </c:plotArea>
    <c:legend>
      <c:legendPos val="r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effectLst>
      <a:glow rad="76200">
        <a:schemeClr val="accent1">
          <a:alpha val="40000"/>
        </a:schemeClr>
      </a:glow>
    </a:effectLst>
    <a:scene3d>
      <a:camera prst="orthographicFront"/>
      <a:lightRig rig="threePt" dir="t"/>
    </a:scene3d>
    <a:sp3d prstMaterial="matte">
      <a:bevelT w="0" h="0"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8057782980673"/>
          <c:y val="0.17171296296296298"/>
          <c:w val="0.86915063237032086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Торговля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Лист1!$B$5:$D$5</c:f>
              <c:numCache>
                <c:formatCode>0.0</c:formatCode>
                <c:ptCount val="3"/>
                <c:pt idx="0">
                  <c:v>1095230</c:v>
                </c:pt>
                <c:pt idx="1">
                  <c:v>1477962.1</c:v>
                </c:pt>
                <c:pt idx="2">
                  <c:v>1667342.2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Общественное питание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Лист1!$B$6:$D$6</c:f>
              <c:numCache>
                <c:formatCode>0.0</c:formatCode>
                <c:ptCount val="3"/>
                <c:pt idx="0">
                  <c:v>44838.7</c:v>
                </c:pt>
                <c:pt idx="1">
                  <c:v>63513.599999999999</c:v>
                </c:pt>
                <c:pt idx="2">
                  <c:v>70963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Платные услуги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rgbClr val="FF0000"/>
                        </a:solidFill>
                      </a:rPr>
                      <a:t>662233,7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Лист1!$B$4:$D$4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Лист1!$B$7:$D$7</c:f>
              <c:numCache>
                <c:formatCode>0.0</c:formatCode>
                <c:ptCount val="3"/>
                <c:pt idx="0">
                  <c:v>662233.69999999995</c:v>
                </c:pt>
                <c:pt idx="1">
                  <c:v>621970.19999999995</c:v>
                </c:pt>
                <c:pt idx="2">
                  <c:v>707590.2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50896"/>
        <c:axId val="178551280"/>
      </c:barChart>
      <c:catAx>
        <c:axId val="17855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51280"/>
        <c:crosses val="autoZero"/>
        <c:auto val="1"/>
        <c:lblAlgn val="ctr"/>
        <c:lblOffset val="100"/>
        <c:noMultiLvlLbl val="0"/>
      </c:catAx>
      <c:valAx>
        <c:axId val="17855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5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1538461538461"/>
          <c:y val="0.1769041769041769"/>
          <c:w val="0.81230769230769229"/>
          <c:h val="0.6486486486486486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405">
          <a:noFill/>
        </a:ln>
      </c:spPr>
    </c:plotArea>
    <c:legend>
      <c:legendPos val="r"/>
      <c:layout>
        <c:manualLayout>
          <c:xMode val="edge"/>
          <c:yMode val="edge"/>
          <c:x val="6.4615384615384616E-2"/>
          <c:y val="0.85995085995085996"/>
          <c:w val="0.89846153846153842"/>
          <c:h val="0.14004914004914004"/>
        </c:manualLayout>
      </c:layout>
      <c:overlay val="0"/>
      <c:spPr>
        <a:noFill/>
        <a:ln w="12405">
          <a:noFill/>
        </a:ln>
      </c:spPr>
      <c:txPr>
        <a:bodyPr/>
        <a:lstStyle/>
        <a:p>
          <a:pPr>
            <a:defRPr sz="62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5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1.5306122448979591E-2"/>
          <c:w val="0.92746113989637302"/>
          <c:h val="0.7942176870748299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5000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</a:gsLst>
              <a:lin ang="0" scaled="1"/>
            </a:gradFill>
            <a:ln w="10016">
              <a:solidFill>
                <a:srgbClr val="96969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145993559171067E-3"/>
                  <c:y val="2.981289188562386E-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1104" b="1" i="0" u="none" strike="noStrike" baseline="0">
                      <a:solidFill>
                        <a:schemeClr val="tx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571561845548146E-3"/>
                  <c:y val="-8.9748298390859294E-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1104" b="1" i="0" u="none" strike="noStrike" baseline="0">
                      <a:solidFill>
                        <a:schemeClr val="tx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574091343531185E-3"/>
                  <c:y val="-6.4528226292109858E-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1104" b="1" i="0" u="none" strike="noStrike" baseline="0">
                      <a:solidFill>
                        <a:schemeClr val="tx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6787564766839376"/>
                  <c:y val="0.2908163265306122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1104" b="1" i="0" u="none" strike="noStrike" baseline="0">
                      <a:solidFill>
                        <a:schemeClr val="tx2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5647668393782384"/>
                  <c:y val="0.2125850340136054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72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47046632124352333"/>
                  <c:y val="0.2040816326530612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72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720207253886013"/>
                  <c:y val="0.20408163265306123"/>
                </c:manualLayout>
              </c:layout>
              <c:numFmt formatCode="#,##0.0" sourceLinked="0"/>
              <c:spPr>
                <a:noFill/>
                <a:ln w="10016">
                  <a:noFill/>
                </a:ln>
              </c:spPr>
              <c:txPr>
                <a:bodyPr/>
                <a:lstStyle/>
                <a:p>
                  <a:pPr>
                    <a:defRPr sz="72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100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4" b="1" i="0" u="none" strike="noStrike" baseline="0">
                    <a:solidFill>
                      <a:schemeClr val="tx2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970.4</c:v>
                </c:pt>
                <c:pt idx="1">
                  <c:v>1410.7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537024"/>
        <c:axId val="178826432"/>
      </c:barChart>
      <c:catAx>
        <c:axId val="1785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882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264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42" b="1" i="0" u="none" strike="noStrike" baseline="0">
                    <a:solidFill>
                      <a:schemeClr val="tx2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0"/>
              <c:y val="0.26190476190476192"/>
            </c:manualLayout>
          </c:layout>
          <c:overlay val="0"/>
          <c:spPr>
            <a:noFill/>
            <a:ln w="100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06" b="1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8537024"/>
        <c:crosses val="autoZero"/>
        <c:crossBetween val="between"/>
      </c:valAx>
      <c:spPr>
        <a:noFill/>
        <a:ln w="1001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малых и средних предприятий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8798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76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2011 г.</c:v>
                </c:pt>
                <c:pt idx="1">
                  <c:v>2012 г. </c:v>
                </c:pt>
                <c:pt idx="2">
                  <c:v>2013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388</c:v>
                </c:pt>
                <c:pt idx="1">
                  <c:v>417</c:v>
                </c:pt>
                <c:pt idx="2">
                  <c:v>431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888888888888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8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2011 г.</c:v>
                </c:pt>
                <c:pt idx="1">
                  <c:v>2012 г. </c:v>
                </c:pt>
                <c:pt idx="2">
                  <c:v>2013 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1895</c:v>
                </c:pt>
                <c:pt idx="1">
                  <c:v>1735</c:v>
                </c:pt>
                <c:pt idx="2">
                  <c:v>1440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778520"/>
        <c:axId val="177887048"/>
      </c:lineChart>
      <c:catAx>
        <c:axId val="17877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87048"/>
        <c:crosses val="autoZero"/>
        <c:auto val="1"/>
        <c:lblAlgn val="ctr"/>
        <c:lblOffset val="100"/>
        <c:noMultiLvlLbl val="0"/>
      </c:catAx>
      <c:valAx>
        <c:axId val="17788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7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86789151356138E-2"/>
          <c:y val="0.26263399049073599"/>
          <c:w val="0.95118733509234621"/>
          <c:h val="0.60851063829787433"/>
        </c:manualLayout>
      </c:layout>
      <c:pie3DChart>
        <c:varyColors val="1"/>
        <c:ser>
          <c:idx val="0"/>
          <c:order val="0"/>
          <c:spPr>
            <a:solidFill>
              <a:srgbClr val="F79646"/>
            </a:solidFill>
            <a:ln w="23597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736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 w="11799">
                <a:solidFill>
                  <a:srgbClr val="808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/>
          </c:dPt>
          <c:dLbls>
            <c:delete val="1"/>
          </c:dLbls>
          <c:val>
            <c:numRef>
              <c:f>Лист1!$A$2:$E$2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359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baseline="0" dirty="0" smtClean="0"/>
                      <a:t>59,5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Лист3!$B$3:$C$3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Лист3!$B$4:$C$4</c:f>
              <c:numCache>
                <c:formatCode>General</c:formatCode>
                <c:ptCount val="2"/>
                <c:pt idx="0">
                  <c:v>59.5</c:v>
                </c:pt>
                <c:pt idx="1">
                  <c:v>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887832"/>
        <c:axId val="177888224"/>
      </c:barChart>
      <c:catAx>
        <c:axId val="17788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88224"/>
        <c:crosses val="autoZero"/>
        <c:auto val="1"/>
        <c:lblAlgn val="ctr"/>
        <c:lblOffset val="100"/>
        <c:noMultiLvlLbl val="0"/>
      </c:catAx>
      <c:valAx>
        <c:axId val="177888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788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717482479638498E-3"/>
                  <c:y val="-1.2600670321067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58,6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337220734006186E-3"/>
                  <c:y val="-1.9422463995237053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4,2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791361131404964E-4"/>
                  <c:y val="-4.7408256116378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539401646959079E-2"/>
                  <c:y val="2.4887300149312352E-2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17,9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Лист2!$A$4:$A$8</c:f>
              <c:strCache>
                <c:ptCount val="5"/>
                <c:pt idx="0">
                  <c:v>Открытый конкурс</c:v>
                </c:pt>
                <c:pt idx="1">
                  <c:v>Открытый аукцион в электронной форме</c:v>
                </c:pt>
                <c:pt idx="2">
                  <c:v>Запрос котировок</c:v>
                </c:pt>
                <c:pt idx="3">
                  <c:v>Закупки у субъектов естественных монополий</c:v>
                </c:pt>
                <c:pt idx="4">
                  <c:v>Закупки малого объема</c:v>
                </c:pt>
              </c:strCache>
            </c:strRef>
          </c:cat>
          <c:val>
            <c:numRef>
              <c:f>Лист2!$B$4:$B$8</c:f>
              <c:numCache>
                <c:formatCode>General</c:formatCode>
                <c:ptCount val="5"/>
                <c:pt idx="0">
                  <c:v>0.1</c:v>
                </c:pt>
                <c:pt idx="1">
                  <c:v>58.6</c:v>
                </c:pt>
                <c:pt idx="2">
                  <c:v>4.2</c:v>
                </c:pt>
                <c:pt idx="3">
                  <c:v>19.2</c:v>
                </c:pt>
                <c:pt idx="4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47691687441893E-2"/>
          <c:y val="0.69633301620807853"/>
          <c:w val="0.93391310622254708"/>
          <c:h val="0.16650525067116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9142185663924E-2"/>
          <c:y val="3.9249146757679182E-2"/>
          <c:w val="0.90951821386603993"/>
          <c:h val="0.7406143344709897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ввод жилья</c:v>
                </c:pt>
              </c:strCache>
            </c:strRef>
          </c:tx>
          <c:spPr>
            <a:solidFill>
              <a:srgbClr val="808080"/>
            </a:solidFill>
            <a:ln w="14036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08080" mc:Ignorable="a14" a14:legacySpreadsheetColorIndex="23"/>
                  </a:gs>
                  <a:gs pos="50000">
                    <a:srgbClr xmlns:mc="http://schemas.openxmlformats.org/markup-compatibility/2006" xmlns:a14="http://schemas.microsoft.com/office/drawing/2010/main" val="FFFFFF" mc:Ignorable="a14" a14:legacySpreadsheetColorIndex="23">
                      <a:gamma/>
                      <a:tint val="0"/>
                      <a:invGamma/>
                    </a:srgbClr>
                  </a:gs>
                  <a:gs pos="100000">
                    <a:srgbClr xmlns:mc="http://schemas.openxmlformats.org/markup-compatibility/2006" xmlns:a14="http://schemas.microsoft.com/office/drawing/2010/main" val="808080" mc:Ignorable="a14" a14:legacySpreadsheetColorIndex="23"/>
                  </a:gs>
                </a:gsLst>
                <a:lin ang="0" scaled="1"/>
              </a:gradFill>
              <a:ln w="14036">
                <a:noFill/>
              </a:ln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08080" mc:Ignorable="a14" a14:legacySpreadsheetColorIndex="23"/>
                  </a:gs>
                  <a:gs pos="50000">
                    <a:srgbClr xmlns:mc="http://schemas.openxmlformats.org/markup-compatibility/2006" xmlns:a14="http://schemas.microsoft.com/office/drawing/2010/main" val="FFFFFF" mc:Ignorable="a14" a14:legacySpreadsheetColorIndex="23">
                      <a:gamma/>
                      <a:tint val="0"/>
                      <a:invGamma/>
                    </a:srgbClr>
                  </a:gs>
                  <a:gs pos="100000">
                    <a:srgbClr xmlns:mc="http://schemas.openxmlformats.org/markup-compatibility/2006" xmlns:a14="http://schemas.microsoft.com/office/drawing/2010/main" val="808080" mc:Ignorable="a14" a14:legacySpreadsheetColorIndex="23"/>
                  </a:gs>
                </a:gsLst>
                <a:lin ang="0" scaled="1"/>
              </a:gradFill>
              <a:ln w="14036">
                <a:noFill/>
              </a:ln>
            </c:spPr>
          </c:dPt>
          <c:dLbls>
            <c:dLbl>
              <c:idx val="0"/>
              <c:layout>
                <c:manualLayout>
                  <c:x val="4.3645355419173635E-3"/>
                  <c:y val="-1.0661549105525E-2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8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830091416563671E-5"/>
                  <c:y val="-6.2830692188581031E-3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72756773679544E-2"/>
                  <c:y val="8.5992809972396486E-2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3713278495887192"/>
                  <c:y val="0.31569965870307165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45358401880141008"/>
                  <c:y val="0.3191126279863481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41010575793184489"/>
                  <c:y val="0.34470989761092152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47356051703877788"/>
                  <c:y val="0.35494880546075086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4524089306697998"/>
                  <c:y val="0.32081911262798635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0869565217391308"/>
                  <c:y val="0.33447098976109213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551116333725"/>
                  <c:y val="0.33617747440273038"/>
                </c:manualLayout>
              </c:layout>
              <c:numFmt formatCode="#,##0.0" sourceLinked="0"/>
              <c:spPr>
                <a:noFill/>
                <a:ln w="14036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140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33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2"/>
                <c:pt idx="0">
                  <c:v>2012 г.</c:v>
                </c:pt>
                <c:pt idx="1">
                  <c:v>2013 г.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0">
                  <c:v>49.5</c:v>
                </c:pt>
                <c:pt idx="1">
                  <c:v>50.1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528664"/>
        <c:axId val="211529056"/>
      </c:barChart>
      <c:catAx>
        <c:axId val="21152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152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52905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37" b="0" i="0" u="none" strike="noStrike" baseline="0">
                    <a:solidFill>
                      <a:schemeClr val="tx2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тыс.кв.м</a:t>
                </a:r>
              </a:p>
            </c:rich>
          </c:tx>
          <c:layout>
            <c:manualLayout>
              <c:xMode val="edge"/>
              <c:yMode val="edge"/>
              <c:x val="0"/>
              <c:y val="0.29010238907849828"/>
            </c:manualLayout>
          </c:layout>
          <c:overlay val="0"/>
          <c:spPr>
            <a:noFill/>
            <a:ln w="1403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" b="1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1528664"/>
        <c:crosses val="autoZero"/>
        <c:crossBetween val="between"/>
      </c:valAx>
      <c:spPr>
        <a:noFill/>
        <a:ln w="140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0.13932</cdr:x>
      <cdr:y>0.5</cdr:y>
    </cdr:from>
    <cdr:to>
      <cdr:x>0.24534</cdr:x>
      <cdr:y>0.60543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8526" y="2160240"/>
          <a:ext cx="866424" cy="45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30,27%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0.24505</cdr:x>
      <cdr:y>0.2</cdr:y>
    </cdr:from>
    <cdr:to>
      <cdr:x>0.36071</cdr:x>
      <cdr:y>0.30543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2622" y="864096"/>
          <a:ext cx="945189" cy="45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33,12%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0.3596</cdr:x>
      <cdr:y>0.15</cdr:y>
    </cdr:from>
    <cdr:to>
      <cdr:x>0.47526</cdr:x>
      <cdr:y>0.25543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38726" y="648072"/>
          <a:ext cx="945189" cy="455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33,65%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0.47684</cdr:x>
      <cdr:y>0.05</cdr:y>
    </cdr:from>
    <cdr:to>
      <cdr:x>0.57717</cdr:x>
      <cdr:y>0.13434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96808" y="216024"/>
          <a:ext cx="819891" cy="36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2">
                  <a:lumMod val="50000"/>
                </a:schemeClr>
              </a:solidFill>
            </a:rPr>
            <a:t>34,7%</a:t>
          </a:r>
          <a:endParaRPr lang="ru-RU" sz="110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0.41247</cdr:x>
      <cdr:y>0.5</cdr:y>
    </cdr:from>
    <cdr:to>
      <cdr:x>0.50885</cdr:x>
      <cdr:y>0.58434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70774" y="2160240"/>
          <a:ext cx="787658" cy="364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0099"/>
              </a:solidFill>
            </a:rPr>
            <a:t>30,51%</a:t>
          </a:r>
          <a:endParaRPr lang="ru-RU" sz="1100" b="1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0.53583</cdr:x>
      <cdr:y>0.33333</cdr:y>
    </cdr:from>
    <cdr:to>
      <cdr:x>0.63221</cdr:x>
      <cdr:y>0.41768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78886" y="1440160"/>
          <a:ext cx="787658" cy="36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0099"/>
              </a:solidFill>
            </a:rPr>
            <a:t>32,2%</a:t>
          </a:r>
          <a:endParaRPr lang="ru-RU" sz="1100" b="1" dirty="0">
            <a:solidFill>
              <a:srgbClr val="000099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690A3913-BA03-4E7C-BC4C-BB1903D4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4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6 h 1845"/>
              <a:gd name="T2" fmla="*/ 0 w 5776"/>
              <a:gd name="T3" fmla="*/ 2147483646 h 1845"/>
              <a:gd name="T4" fmla="*/ 2147483646 w 5776"/>
              <a:gd name="T5" fmla="*/ 2147483646 h 1845"/>
              <a:gd name="T6" fmla="*/ 2147483646 w 5776"/>
              <a:gd name="T7" fmla="*/ 0 h 1845"/>
              <a:gd name="T8" fmla="*/ 2147483646 w 5776"/>
              <a:gd name="T9" fmla="*/ 2147483646 h 1845"/>
              <a:gd name="T10" fmla="*/ 0 w 5776"/>
              <a:gd name="T11" fmla="*/ 2147483646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6 w 3048"/>
              <a:gd name="T1" fmla="*/ 2147483646 h 1424"/>
              <a:gd name="T2" fmla="*/ 2147483646 w 3048"/>
              <a:gd name="T3" fmla="*/ 2147483646 h 1424"/>
              <a:gd name="T4" fmla="*/ 0 w 3048"/>
              <a:gd name="T5" fmla="*/ 0 h 1424"/>
              <a:gd name="T6" fmla="*/ 0 w 3048"/>
              <a:gd name="T7" fmla="*/ 2147483646 h 1424"/>
              <a:gd name="T8" fmla="*/ 2147483646 w 3048"/>
              <a:gd name="T9" fmla="*/ 2147483646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6 h 1560"/>
              <a:gd name="T2" fmla="*/ 0 w 5776"/>
              <a:gd name="T3" fmla="*/ 2147483646 h 1560"/>
              <a:gd name="T4" fmla="*/ 2147483646 w 5776"/>
              <a:gd name="T5" fmla="*/ 2147483646 h 1560"/>
              <a:gd name="T6" fmla="*/ 2147483646 w 5776"/>
              <a:gd name="T7" fmla="*/ 0 h 1560"/>
              <a:gd name="T8" fmla="*/ 2147483646 w 5776"/>
              <a:gd name="T9" fmla="*/ 2147483646 h 1560"/>
              <a:gd name="T10" fmla="*/ 0 w 5776"/>
              <a:gd name="T11" fmla="*/ 2147483646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none" smtClean="0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ko-KR" noProof="0" smtClean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793C882-526C-4FDA-B1E1-219685B0B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017F-4245-4D16-B587-C9EFCA047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9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1803-19BC-496F-9C76-054DCB0C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2B52-2B8B-4D1D-8B7E-CAD2778F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50813"/>
            <a:ext cx="8229600" cy="599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73B3-9B4E-4435-9A48-FE9A787B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D8D4-9802-4D02-95F6-D686F0520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3270-45DA-4102-A2E2-BAE6590F8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E5F2-A653-4461-8C07-8F57BEFD1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30CC9-D526-4F8D-8EF9-25252DA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D54E-C3FA-4951-8183-076370E12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14-ADBC-4692-9624-75E44BABA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7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8575-85A0-4931-8D41-5AA2678D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4BD8-D92D-4869-A6F6-4FBF01866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>
              <a:gd name="T0" fmla="*/ 5760 w 5760"/>
              <a:gd name="T1" fmla="*/ 885 h 891"/>
              <a:gd name="T2" fmla="*/ 5760 w 5760"/>
              <a:gd name="T3" fmla="*/ 0 h 891"/>
              <a:gd name="T4" fmla="*/ 2832 w 5760"/>
              <a:gd name="T5" fmla="*/ 626 h 891"/>
              <a:gd name="T6" fmla="*/ 0 w 5760"/>
              <a:gd name="T7" fmla="*/ 36 h 891"/>
              <a:gd name="T8" fmla="*/ 0 w 5760"/>
              <a:gd name="T9" fmla="*/ 891 h 891"/>
              <a:gd name="T10" fmla="*/ 5760 w 5760"/>
              <a:gd name="T11" fmla="*/ 88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u="none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4ADEFF-0B5F-46A6-A234-E6659C297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34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.e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chart" Target="../charts/chart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chart" Target="../charts/chart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jpeg"/><Relationship Id="rId5" Type="http://schemas.openxmlformats.org/officeDocument/2006/relationships/image" Target="../media/image3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chart" Target="../charts/chart1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1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9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.pn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1.png"/><Relationship Id="rId5" Type="http://schemas.openxmlformats.org/officeDocument/2006/relationships/image" Target="../media/image3.emf"/><Relationship Id="rId10" Type="http://schemas.openxmlformats.org/officeDocument/2006/relationships/image" Target="../media/image55.jpe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1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5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3.emf"/><Relationship Id="rId10" Type="http://schemas.openxmlformats.org/officeDocument/2006/relationships/image" Target="../media/image68.jpe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chart" Target="../charts/chart1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5.pn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jpeg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3.emf"/><Relationship Id="rId1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5.png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5545137" cy="3810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Times New Roman" panose="02020603050405020304" pitchFamily="18" charset="0"/>
              </a:rPr>
              <a:t>г. Канаш</a:t>
            </a:r>
          </a:p>
        </p:txBody>
      </p:sp>
      <p:pic>
        <p:nvPicPr>
          <p:cNvPr id="5125" name="Picture 5" descr="9-st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28082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CorelDRAW" r:id="rId5" imgW="772058" imgH="647090" progId="CorelDRAW.Graphic.13">
                  <p:embed/>
                </p:oleObj>
              </mc:Choice>
              <mc:Fallback>
                <p:oleObj name="CorelDRAW" r:id="rId5" imgW="772058" imgH="647090" progId="CorelDRAW.Graphic.1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2" name="TextBox 5"/>
          <p:cNvSpPr txBox="1">
            <a:spLocks noChangeArrowheads="1"/>
          </p:cNvSpPr>
          <p:nvPr/>
        </p:nvSpPr>
        <p:spPr bwMode="auto">
          <a:xfrm>
            <a:off x="179388" y="2565400"/>
            <a:ext cx="8748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sz="3200" u="none">
                <a:solidFill>
                  <a:srgbClr val="990000"/>
                </a:solidFill>
                <a:latin typeface="Times New Roman" panose="02020603050405020304" pitchFamily="18" charset="0"/>
              </a:rPr>
              <a:t>Социально – экономическое развитие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sz="3200" u="none">
                <a:solidFill>
                  <a:srgbClr val="990000"/>
                </a:solidFill>
                <a:latin typeface="Times New Roman" panose="02020603050405020304" pitchFamily="18" charset="0"/>
              </a:rPr>
              <a:t>города Канаша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sz="3200" u="none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9584" name="Picture 16" descr="Чувашия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20713"/>
            <a:ext cx="214153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5" name="Picture 17" descr="kanash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30175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7" name="Picture 19" descr="ЖД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713" y="908050"/>
            <a:ext cx="2263775" cy="1439863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9" name="Picture 21" descr="y_d886d7fb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2270125" cy="1439863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0" name="Picture 22" descr="парк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652963"/>
            <a:ext cx="1309687" cy="1798637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1" name="Picture 23" descr="Церковь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52963"/>
            <a:ext cx="1198563" cy="1798637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2" name="Picture 24" descr="Музей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1198562" cy="1798637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3" name="Picture 25" descr="ДК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1274762" cy="1800225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94" name="Picture 26" descr="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2030412" cy="144145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686800" cy="841376"/>
          </a:xfrm>
        </p:spPr>
        <p:txBody>
          <a:bodyPr/>
          <a:lstStyle/>
          <a:p>
            <a:r>
              <a:rPr lang="ru-RU" sz="2000" dirty="0" smtClean="0"/>
              <a:t>Налоговые поступления от субъектов малого и среднего предпринимательства в бюджет г.Канаш, млн. руб.</a:t>
            </a:r>
          </a:p>
        </p:txBody>
      </p:sp>
      <p:graphicFrame>
        <p:nvGraphicFramePr>
          <p:cNvPr id="12291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-50800" y="1074738"/>
          <a:ext cx="4745038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Chart" r:id="rId4" imgW="4755292" imgH="5145470" progId="Excel.Chart.8">
                  <p:embed/>
                </p:oleObj>
              </mc:Choice>
              <mc:Fallback>
                <p:oleObj name="Chart" r:id="rId4" imgW="4755292" imgH="514547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74738"/>
                        <a:ext cx="4745038" cy="514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595813" y="1074738"/>
          <a:ext cx="44450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3" name="Chart" r:id="rId7" imgW="4456562" imgH="4828450" progId="Excel.Chart.8">
                  <p:embed/>
                </p:oleObj>
              </mc:Choice>
              <mc:Fallback>
                <p:oleObj name="Chart" r:id="rId7" imgW="4456562" imgH="48284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1074738"/>
                        <a:ext cx="44450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CorelDRAW" r:id="rId10" imgW="772058" imgH="647090" progId="CorelDRAW.Graphic.13">
                  <p:embed/>
                </p:oleObj>
              </mc:Choice>
              <mc:Fallback>
                <p:oleObj name="CorelDRAW" r:id="rId10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364127" y="5999944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12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640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406" name="Object 4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6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57150"/>
            <a:ext cx="8928100" cy="563563"/>
          </a:xfrm>
          <a:noFill/>
        </p:spPr>
        <p:txBody>
          <a:bodyPr/>
          <a:lstStyle/>
          <a:p>
            <a:r>
              <a:rPr lang="ru-RU" sz="1600" smtClean="0"/>
              <a:t>Реализация мероприятий муниципальной программы развития малого и среднего предпринимательства в г.Канаш на 2012 –  2014 годы</a:t>
            </a:r>
          </a:p>
        </p:txBody>
      </p:sp>
      <p:sp>
        <p:nvSpPr>
          <p:cNvPr id="16390" name="Rectangle 2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6391" name="Rectangle 29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6392" name="Text Box 43"/>
          <p:cNvSpPr txBox="1">
            <a:spLocks noChangeArrowheads="1"/>
          </p:cNvSpPr>
          <p:nvPr/>
        </p:nvSpPr>
        <p:spPr bwMode="auto">
          <a:xfrm>
            <a:off x="2057400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5116A18E-38AC-4920-8B85-BEDE8162DAED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ph idx="1"/>
          </p:nvPr>
        </p:nvGraphicFramePr>
        <p:xfrm>
          <a:off x="158750" y="1397000"/>
          <a:ext cx="8128000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395" name="Прямоугольная выноска 6"/>
          <p:cNvSpPr>
            <a:spLocks noChangeArrowheads="1"/>
          </p:cNvSpPr>
          <p:nvPr/>
        </p:nvSpPr>
        <p:spPr bwMode="auto">
          <a:xfrm>
            <a:off x="539750" y="4868863"/>
            <a:ext cx="2879725" cy="1066800"/>
          </a:xfrm>
          <a:prstGeom prst="wedgeRectCallout">
            <a:avLst>
              <a:gd name="adj1" fmla="val -1486"/>
              <a:gd name="adj2" fmla="val -198065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Муниципальная поддержка в виде грантов начинающим и молодым предпринимателям </a:t>
            </a: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(26 </a:t>
            </a: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субъектов малого бизнеса)</a:t>
            </a:r>
          </a:p>
        </p:txBody>
      </p:sp>
      <p:sp>
        <p:nvSpPr>
          <p:cNvPr id="16397" name="Прямоугольная выноска 8"/>
          <p:cNvSpPr>
            <a:spLocks noChangeArrowheads="1"/>
          </p:cNvSpPr>
          <p:nvPr/>
        </p:nvSpPr>
        <p:spPr bwMode="auto">
          <a:xfrm>
            <a:off x="7092950" y="4652963"/>
            <a:ext cx="1871663" cy="865187"/>
          </a:xfrm>
          <a:prstGeom prst="wedgeRectCallout">
            <a:avLst>
              <a:gd name="adj1" fmla="val -74597"/>
              <a:gd name="adj2" fmla="val -134588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Возмещение затрат на участие в выставках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 субъекта)</a:t>
            </a:r>
            <a:endParaRPr lang="ru-RU" sz="1300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8" name="Прямоугольная выноска 8"/>
          <p:cNvSpPr>
            <a:spLocks noChangeArrowheads="1"/>
          </p:cNvSpPr>
          <p:nvPr/>
        </p:nvSpPr>
        <p:spPr bwMode="auto">
          <a:xfrm>
            <a:off x="7667625" y="1125538"/>
            <a:ext cx="1331913" cy="2016125"/>
          </a:xfrm>
          <a:prstGeom prst="wedgeRectCallout">
            <a:avLst>
              <a:gd name="adj1" fmla="val -111500"/>
              <a:gd name="adj2" fmla="val 56537"/>
            </a:avLst>
          </a:prstGeom>
          <a:gradFill rotWithShape="1">
            <a:gsLst>
              <a:gs pos="0">
                <a:srgbClr val="F2B2E6"/>
              </a:gs>
              <a:gs pos="100000">
                <a:srgbClr val="F5FFE6"/>
              </a:gs>
            </a:gsLst>
            <a:lin ang="5400000" scaled="1"/>
          </a:gradFill>
          <a:ln w="9525" algn="ctr">
            <a:solidFill>
              <a:srgbClr val="FF99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Предоставление субсидий в целях приобретения по договорам лизинга оборудования </a:t>
            </a: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(7 субъектов)</a:t>
            </a:r>
            <a:endParaRPr lang="ru-RU" sz="1300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9" name="Прямоугольная выноска 8"/>
          <p:cNvSpPr>
            <a:spLocks noChangeArrowheads="1"/>
          </p:cNvSpPr>
          <p:nvPr/>
        </p:nvSpPr>
        <p:spPr bwMode="auto">
          <a:xfrm>
            <a:off x="4284663" y="836613"/>
            <a:ext cx="2357437" cy="708025"/>
          </a:xfrm>
          <a:prstGeom prst="wedgeRectCallout">
            <a:avLst>
              <a:gd name="adj1" fmla="val 44074"/>
              <a:gd name="adj2" fmla="val 243500"/>
            </a:avLst>
          </a:prstGeom>
          <a:gradFill rotWithShape="1">
            <a:gsLst>
              <a:gs pos="0">
                <a:srgbClr val="EFB5B5"/>
              </a:gs>
              <a:gs pos="100000">
                <a:srgbClr val="F5FFE6"/>
              </a:gs>
            </a:gsLst>
            <a:lin ang="5400000" scaled="1"/>
          </a:gradFill>
          <a:ln w="9525" algn="ctr">
            <a:solidFill>
              <a:srgbClr val="FF99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Организация краткосрочных образовательных курсов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(236 </a:t>
            </a: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человек)</a:t>
            </a:r>
          </a:p>
        </p:txBody>
      </p:sp>
      <p:sp>
        <p:nvSpPr>
          <p:cNvPr id="16400" name="Text Box 24"/>
          <p:cNvSpPr txBox="1">
            <a:spLocks noChangeArrowheads="1"/>
          </p:cNvSpPr>
          <p:nvPr/>
        </p:nvSpPr>
        <p:spPr bwMode="auto">
          <a:xfrm>
            <a:off x="2124075" y="30686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7,65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млн.</a:t>
            </a:r>
          </a:p>
        </p:txBody>
      </p:sp>
      <p:sp>
        <p:nvSpPr>
          <p:cNvPr id="16401" name="Text Box 25"/>
          <p:cNvSpPr txBox="1">
            <a:spLocks noChangeArrowheads="1"/>
          </p:cNvSpPr>
          <p:nvPr/>
        </p:nvSpPr>
        <p:spPr bwMode="auto">
          <a:xfrm rot="20264373">
            <a:off x="4694823" y="2518890"/>
            <a:ext cx="960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0,057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млн.</a:t>
            </a:r>
          </a:p>
        </p:txBody>
      </p:sp>
      <p:sp>
        <p:nvSpPr>
          <p:cNvPr id="16402" name="Text Box 26"/>
          <p:cNvSpPr txBox="1">
            <a:spLocks noChangeArrowheads="1"/>
          </p:cNvSpPr>
          <p:nvPr/>
        </p:nvSpPr>
        <p:spPr bwMode="auto">
          <a:xfrm rot="-331848">
            <a:off x="5484813" y="2836863"/>
            <a:ext cx="1319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0,609 </a:t>
            </a:r>
            <a:r>
              <a:rPr lang="ru-RU" sz="1400" dirty="0">
                <a:solidFill>
                  <a:srgbClr val="0000FF"/>
                </a:solidFill>
                <a:latin typeface="Arial" panose="020B0604020202020204" pitchFamily="34" charset="0"/>
              </a:rPr>
              <a:t>млн.</a:t>
            </a:r>
          </a:p>
        </p:txBody>
      </p:sp>
      <p:sp>
        <p:nvSpPr>
          <p:cNvPr id="16403" name="Text Box 27"/>
          <p:cNvSpPr txBox="1">
            <a:spLocks noChangeArrowheads="1"/>
          </p:cNvSpPr>
          <p:nvPr/>
        </p:nvSpPr>
        <p:spPr bwMode="auto">
          <a:xfrm rot="252274">
            <a:off x="5872163" y="3200400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4,4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млн.</a:t>
            </a:r>
          </a:p>
        </p:txBody>
      </p:sp>
      <p:sp>
        <p:nvSpPr>
          <p:cNvPr id="16404" name="Text Box 28"/>
          <p:cNvSpPr txBox="1">
            <a:spLocks noChangeArrowheads="1"/>
          </p:cNvSpPr>
          <p:nvPr/>
        </p:nvSpPr>
        <p:spPr bwMode="auto">
          <a:xfrm rot="1124328">
            <a:off x="5562369" y="3664588"/>
            <a:ext cx="11509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0,025 млн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4" name="Прямоугольная выноска 8"/>
          <p:cNvSpPr>
            <a:spLocks noChangeArrowheads="1"/>
          </p:cNvSpPr>
          <p:nvPr/>
        </p:nvSpPr>
        <p:spPr bwMode="auto">
          <a:xfrm>
            <a:off x="755651" y="880776"/>
            <a:ext cx="3013868" cy="883903"/>
          </a:xfrm>
          <a:prstGeom prst="wedgeRectCallout">
            <a:avLst>
              <a:gd name="adj1" fmla="val 79193"/>
              <a:gd name="adj2" fmla="val 162014"/>
            </a:avLst>
          </a:prstGeom>
          <a:solidFill>
            <a:srgbClr val="92D050"/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Реализация мер направленных на формирование положительного образа предпринимателя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300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(236 </a:t>
            </a:r>
            <a:r>
              <a:rPr lang="ru-RU" sz="1300" u="none" dirty="0">
                <a:solidFill>
                  <a:srgbClr val="000000"/>
                </a:solidFill>
                <a:latin typeface="Calibri" panose="020F0502020204030204" pitchFamily="34" charset="0"/>
              </a:rPr>
              <a:t>человек)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194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474" name="Object 8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7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smtClean="0"/>
          </a:p>
          <a:p>
            <a:pPr algn="ctr" eaLnBrk="1" hangingPunct="1">
              <a:defRPr/>
            </a:pPr>
            <a:fld id="{8DE7A3E5-9875-4AB6-93BB-23DFF2AB00E7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12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111632" name="AutoShape 16" descr="Рисунок3"/>
          <p:cNvSpPr>
            <a:spLocks noChangeArrowheads="1"/>
          </p:cNvSpPr>
          <p:nvPr/>
        </p:nvSpPr>
        <p:spPr bwMode="blackWhite">
          <a:xfrm>
            <a:off x="900113" y="765175"/>
            <a:ext cx="2519362" cy="1817688"/>
          </a:xfrm>
          <a:prstGeom prst="roundRect">
            <a:avLst>
              <a:gd name="adj" fmla="val 9106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1800" b="0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107950" y="2636838"/>
            <a:ext cx="403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Городской бюджет исполнен на </a:t>
            </a:r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690,</a:t>
            </a:r>
            <a:r>
              <a:rPr lang="en-US" b="1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b="1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млн. руб.</a:t>
            </a:r>
            <a:r>
              <a:rPr lang="ru-RU" dirty="0" smtClean="0"/>
              <a:t> </a:t>
            </a:r>
          </a:p>
          <a:p>
            <a:pPr algn="ctr" eaLnBrk="1" hangingPunct="1">
              <a:defRPr/>
            </a:pPr>
            <a:r>
              <a:rPr lang="ru-RU" b="1" dirty="0" smtClean="0"/>
              <a:t>Рост 35,4% в сравнении с 2012 г.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395288" y="5580063"/>
            <a:ext cx="40338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b="1" u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составили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ru-RU" b="1" u="none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690,0 млн.рублей</a:t>
            </a: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4356100" y="4365625"/>
            <a:ext cx="446405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7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Объем собственных доходов бюджета города Канаш за 2012-2013 </a:t>
            </a:r>
            <a:r>
              <a:rPr lang="ru-RU" sz="1700" b="1" u="non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г.г</a:t>
            </a:r>
            <a:r>
              <a:rPr lang="ru-RU" sz="17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ctr" eaLnBrk="1" hangingPunct="1">
              <a:defRPr/>
            </a:pPr>
            <a:r>
              <a:rPr lang="ru-RU" sz="1700" b="1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Объем безвозмездных поступлений из бюджетов другого уровня – 422,9 </a:t>
            </a:r>
            <a:r>
              <a:rPr lang="ru-RU" sz="1700" b="1" u="none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млн.руб</a:t>
            </a:r>
            <a:r>
              <a:rPr lang="ru-RU" sz="1700" b="1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., с ростом на 52,2%.</a:t>
            </a:r>
            <a:endParaRPr lang="ru-RU" sz="1700" b="1" u="none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9468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500"/>
            <a:ext cx="8229600" cy="563563"/>
          </a:xfrm>
        </p:spPr>
        <p:txBody>
          <a:bodyPr/>
          <a:lstStyle/>
          <a:p>
            <a:pPr eaLnBrk="1" hangingPunct="1"/>
            <a:r>
              <a:rPr lang="ru-RU" sz="2000" smtClean="0"/>
              <a:t>Динамика основных социально-экономических показателей города Канаш</a:t>
            </a:r>
          </a:p>
        </p:txBody>
      </p:sp>
      <p:graphicFrame>
        <p:nvGraphicFramePr>
          <p:cNvPr id="19469" name="Диаграмма 1"/>
          <p:cNvGraphicFramePr>
            <a:graphicFrameLocks/>
          </p:cNvGraphicFramePr>
          <p:nvPr/>
        </p:nvGraphicFramePr>
        <p:xfrm>
          <a:off x="4076700" y="819150"/>
          <a:ext cx="44577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Диаграмма" r:id="rId7" imgW="4457666" imgH="3438415" progId="Excel.Chart.8">
                  <p:embed/>
                </p:oleObj>
              </mc:Choice>
              <mc:Fallback>
                <p:oleObj name="Диаграмма" r:id="rId7" imgW="4457666" imgH="343841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819150"/>
                        <a:ext cx="44577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0" name="Picture 14" descr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3573463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9925" y="4005263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2012  2013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148263" y="4005263"/>
            <a:ext cx="14398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 startAt="2012"/>
              <a:defRPr/>
            </a:pPr>
            <a:r>
              <a:rPr lang="ru-RU" sz="1600" b="1" u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2013</a:t>
            </a:r>
          </a:p>
          <a:p>
            <a:pPr eaLnBrk="1" hangingPunct="1">
              <a:spcBef>
                <a:spcPct val="50000"/>
              </a:spcBef>
              <a:buFontTx/>
              <a:buAutoNum type="arabicPlain" startAt="2012"/>
              <a:defRPr/>
            </a:pPr>
            <a:endParaRPr lang="ru-RU" sz="1600" b="1" u="none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smtClean="0"/>
          </a:p>
          <a:p>
            <a:pPr algn="ctr" eaLnBrk="1" hangingPunct="1">
              <a:defRPr/>
            </a:pPr>
            <a:fld id="{588B0EEA-7EA8-4DED-9809-F7D0A3C0E5E9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13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762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36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u="none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Темы роста отдельных видов доходов за 2013 год</a:t>
            </a:r>
          </a:p>
        </p:txBody>
      </p:sp>
      <p:grpSp>
        <p:nvGrpSpPr>
          <p:cNvPr id="162832" name="Group 16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2052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26" name="Object 18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3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056" name="Group 240"/>
          <p:cNvGraphicFramePr>
            <a:graphicFrameLocks noGrp="1"/>
          </p:cNvGraphicFramePr>
          <p:nvPr/>
        </p:nvGraphicFramePr>
        <p:xfrm>
          <a:off x="395288" y="1341438"/>
          <a:ext cx="8064500" cy="4556126"/>
        </p:xfrm>
        <a:graphic>
          <a:graphicData uri="http://schemas.openxmlformats.org/drawingml/2006/table">
            <a:tbl>
              <a:tblPr/>
              <a:tblGrid>
                <a:gridCol w="3313112"/>
                <a:gridCol w="1316038"/>
                <a:gridCol w="1563687"/>
                <a:gridCol w="1871663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2012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2013 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Темпы роста в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</a:rPr>
                        <a:t>108641,2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116178,5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2F2F"/>
                          </a:solidFill>
                          <a:effectLst/>
                          <a:latin typeface="Arial" panose="020B0604020202020204" pitchFamily="34" charset="0"/>
                        </a:rPr>
                        <a:t>106,9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</a:rPr>
                        <a:t>2640,6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2842,5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2F2F"/>
                          </a:solidFill>
                          <a:effectLst/>
                          <a:latin typeface="Arial" panose="020B0604020202020204" pitchFamily="34" charset="0"/>
                        </a:rPr>
                        <a:t>107,6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</a:rPr>
                        <a:t>17566,1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21631,4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2F2F"/>
                          </a:solidFill>
                          <a:effectLst/>
                          <a:latin typeface="Arial" panose="020B0604020202020204" pitchFamily="34" charset="0"/>
                        </a:rPr>
                        <a:t>123,1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</a:rPr>
                        <a:t>5358,7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9501,1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2F2F"/>
                          </a:solidFill>
                          <a:effectLst/>
                          <a:latin typeface="Arial" panose="020B0604020202020204" pitchFamily="34" charset="0"/>
                        </a:rPr>
                        <a:t>177,3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Доходы от реализации имущества, находящегося в муниципальной собственности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</a:rPr>
                        <a:t>21562,9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39619,8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29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9372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4779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93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392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849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306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2F2F"/>
                          </a:solidFill>
                          <a:effectLst/>
                          <a:latin typeface="Arial" panose="020B0604020202020204" pitchFamily="34" charset="0"/>
                        </a:rPr>
                        <a:t>183,7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24" name="Text Box 130"/>
          <p:cNvSpPr txBox="1">
            <a:spLocks noChangeArrowheads="1"/>
          </p:cNvSpPr>
          <p:nvPr/>
        </p:nvSpPr>
        <p:spPr bwMode="auto">
          <a:xfrm>
            <a:off x="7432675" y="908050"/>
            <a:ext cx="1154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z="1800">
                <a:solidFill>
                  <a:srgbClr val="FD2F2F"/>
                </a:solidFill>
                <a:latin typeface="Arial" panose="020B0604020202020204" pitchFamily="34" charset="0"/>
              </a:rPr>
              <a:t>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60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smtClean="0"/>
              <a:t>Проведение открытых аукционов</a:t>
            </a:r>
          </a:p>
        </p:txBody>
      </p:sp>
      <p:grpSp>
        <p:nvGrpSpPr>
          <p:cNvPr id="3078" name="Group 80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3082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4" name="Object 82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7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sz="400" b="1" u="none"/>
          </a:p>
          <a:p>
            <a:pPr algn="ctr" eaLnBrk="1" hangingPunct="1"/>
            <a:fld id="{E2A609A3-5164-446F-A298-F39ABEDD93A3}" type="slidenum">
              <a:rPr lang="ru-RU" b="1" u="none">
                <a:solidFill>
                  <a:schemeClr val="bg1"/>
                </a:solidFill>
              </a:rPr>
              <a:pPr algn="ctr" eaLnBrk="1" hangingPunct="1"/>
              <a:t>14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127040" name="Text Box 64"/>
          <p:cNvSpPr txBox="1">
            <a:spLocks noChangeArrowheads="1"/>
          </p:cNvSpPr>
          <p:nvPr/>
        </p:nvSpPr>
        <p:spPr bwMode="auto">
          <a:xfrm>
            <a:off x="251520" y="914043"/>
            <a:ext cx="41764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2013 году были проведены открытые аукционы  :</a:t>
            </a:r>
          </a:p>
          <a:p>
            <a:pPr algn="ctr">
              <a:defRPr/>
            </a:pPr>
            <a:endParaRPr lang="ru-RU" sz="1000" b="1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ru-RU" sz="1400" b="1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</a:t>
            </a:r>
            <a:r>
              <a:rPr lang="ru-RU" sz="1400" i="1" u="none" dirty="0">
                <a:latin typeface="Arial" charset="0"/>
              </a:rPr>
              <a:t>Аукцион по продаже здания общей площадью 2527,6 кв. м</a:t>
            </a:r>
            <a:r>
              <a:rPr lang="ru-RU" sz="1400" i="1" u="none" dirty="0" smtClean="0">
                <a:latin typeface="Arial" charset="0"/>
              </a:rPr>
              <a:t>. с </a:t>
            </a:r>
            <a:r>
              <a:rPr lang="ru-RU" sz="1400" i="1" u="none" dirty="0">
                <a:latin typeface="Arial" charset="0"/>
              </a:rPr>
              <a:t>земельным участком,</a:t>
            </a:r>
            <a:r>
              <a:rPr lang="ru-RU" sz="1400" b="1" i="1" u="none" dirty="0">
                <a:latin typeface="Arial" charset="0"/>
              </a:rPr>
              <a:t> </a:t>
            </a:r>
            <a:r>
              <a:rPr lang="ru-RU" sz="1400" i="1" u="none" dirty="0" smtClean="0">
                <a:latin typeface="Arial" charset="0"/>
              </a:rPr>
              <a:t>площадью </a:t>
            </a:r>
            <a:r>
              <a:rPr lang="ru-RU" sz="1400" i="1" u="none" dirty="0">
                <a:latin typeface="Arial" charset="0"/>
              </a:rPr>
              <a:t>3810 кв. м, </a:t>
            </a:r>
            <a:r>
              <a:rPr lang="ru-RU" sz="1400" i="1" u="none" dirty="0" smtClean="0">
                <a:latin typeface="Arial" charset="0"/>
              </a:rPr>
              <a:t>по </a:t>
            </a:r>
            <a:r>
              <a:rPr lang="ru-RU" sz="1400" i="1" u="none" dirty="0">
                <a:latin typeface="Arial" charset="0"/>
              </a:rPr>
              <a:t>адресу: г. Канаш, пр. Ленина, д. 93 а. </a:t>
            </a:r>
            <a:r>
              <a:rPr lang="ru-RU" sz="1400" b="1" i="1" u="none" dirty="0">
                <a:latin typeface="Arial" charset="0"/>
              </a:rPr>
              <a:t>Продано за 13 326 800 </a:t>
            </a:r>
            <a:r>
              <a:rPr lang="ru-RU" sz="1400" b="1" i="1" u="none" dirty="0" smtClean="0">
                <a:latin typeface="Arial" charset="0"/>
              </a:rPr>
              <a:t>рублей.</a:t>
            </a:r>
            <a:endParaRPr lang="ru-RU" sz="1400" i="1" u="none" dirty="0">
              <a:latin typeface="Arial" charset="0"/>
            </a:endParaRPr>
          </a:p>
          <a:p>
            <a:pPr algn="just" hangingPunct="0">
              <a:buFontTx/>
              <a:buChar char="-"/>
              <a:defRPr/>
            </a:pPr>
            <a:r>
              <a:rPr lang="en-US" sz="1400" i="1" u="none" dirty="0" smtClean="0">
                <a:latin typeface="Arial" charset="0"/>
              </a:rPr>
              <a:t> </a:t>
            </a:r>
            <a:r>
              <a:rPr lang="ru-RU" sz="1400" i="1" u="none" dirty="0" smtClean="0">
                <a:latin typeface="Arial" charset="0"/>
              </a:rPr>
              <a:t>Аукцион </a:t>
            </a:r>
            <a:r>
              <a:rPr lang="ru-RU" sz="1400" i="1" u="none" dirty="0">
                <a:latin typeface="Arial" charset="0"/>
              </a:rPr>
              <a:t>по продаже нежилого помещения, площадью74,8 кв.м., </a:t>
            </a:r>
            <a:r>
              <a:rPr lang="ru-RU" sz="1400" i="1" u="none" dirty="0" smtClean="0">
                <a:latin typeface="Arial" charset="0"/>
              </a:rPr>
              <a:t>по </a:t>
            </a:r>
            <a:r>
              <a:rPr lang="ru-RU" sz="1400" i="1" u="none" dirty="0">
                <a:latin typeface="Arial" charset="0"/>
              </a:rPr>
              <a:t>адресу</a:t>
            </a:r>
            <a:r>
              <a:rPr lang="ru-RU" sz="1400" i="1" u="none" dirty="0" smtClean="0">
                <a:latin typeface="Arial" charset="0"/>
              </a:rPr>
              <a:t>: </a:t>
            </a:r>
            <a:r>
              <a:rPr lang="ru-RU" sz="1400" i="1" u="none" dirty="0">
                <a:latin typeface="Arial" charset="0"/>
              </a:rPr>
              <a:t>г. Канаш, ул. Трудовая, д.6, помещение </a:t>
            </a:r>
            <a:r>
              <a:rPr lang="ru-RU" sz="1400" u="none" dirty="0">
                <a:latin typeface="Arial" charset="0"/>
              </a:rPr>
              <a:t>1.</a:t>
            </a:r>
            <a:r>
              <a:rPr lang="ru-RU" sz="1400" b="1" u="none" dirty="0">
                <a:latin typeface="Arial" charset="0"/>
              </a:rPr>
              <a:t>Продано за 371 100 рублей.</a:t>
            </a:r>
            <a:endParaRPr lang="ru-RU" sz="1400" u="none" dirty="0">
              <a:latin typeface="Arial" charset="0"/>
            </a:endParaRPr>
          </a:p>
          <a:p>
            <a:pPr algn="just" hangingPunct="0">
              <a:buFontTx/>
              <a:buChar char="-"/>
              <a:defRPr/>
            </a:pPr>
            <a:r>
              <a:rPr lang="en-US" sz="1400" i="1" u="none" dirty="0" smtClean="0">
                <a:latin typeface="Arial" charset="0"/>
              </a:rPr>
              <a:t> </a:t>
            </a:r>
            <a:r>
              <a:rPr lang="ru-RU" sz="1400" i="1" u="none" dirty="0" smtClean="0">
                <a:latin typeface="Arial" charset="0"/>
              </a:rPr>
              <a:t>Аукцион </a:t>
            </a:r>
            <a:r>
              <a:rPr lang="ru-RU" sz="1400" i="1" u="none" dirty="0">
                <a:latin typeface="Arial" charset="0"/>
              </a:rPr>
              <a:t>по продаже объектов движимого имущества </a:t>
            </a:r>
            <a:r>
              <a:rPr lang="ru-RU" sz="1400" i="1" u="none" dirty="0" smtClean="0">
                <a:latin typeface="Arial" charset="0"/>
              </a:rPr>
              <a:t>в </a:t>
            </a:r>
            <a:r>
              <a:rPr lang="ru-RU" sz="1400" i="1" u="none" dirty="0">
                <a:latin typeface="Arial" charset="0"/>
              </a:rPr>
              <a:t>количестве 1 единицы. </a:t>
            </a:r>
            <a:r>
              <a:rPr lang="ru-RU" sz="1400" b="1" i="1" u="none" dirty="0">
                <a:latin typeface="Arial" charset="0"/>
              </a:rPr>
              <a:t>Продано за 26 000 рублей.</a:t>
            </a:r>
          </a:p>
          <a:p>
            <a:pPr algn="just" hangingPunct="0">
              <a:defRPr/>
            </a:pPr>
            <a:r>
              <a:rPr lang="ru-RU" sz="1400" i="1" u="none" dirty="0" smtClean="0">
                <a:latin typeface="Arial" charset="0"/>
              </a:rPr>
              <a:t>- </a:t>
            </a:r>
            <a:r>
              <a:rPr lang="ru-RU" sz="1400" i="1" u="none" dirty="0">
                <a:latin typeface="Arial" charset="0"/>
              </a:rPr>
              <a:t>Аукцион по </a:t>
            </a:r>
            <a:r>
              <a:rPr lang="ru-RU" sz="1400" i="1" u="none" dirty="0" smtClean="0">
                <a:latin typeface="Arial" charset="0"/>
              </a:rPr>
              <a:t>купле-продаже </a:t>
            </a:r>
            <a:r>
              <a:rPr lang="ru-RU" sz="1400" i="1" u="none" dirty="0">
                <a:latin typeface="Arial" charset="0"/>
              </a:rPr>
              <a:t>земельного участка для целей капитального строительства, </a:t>
            </a:r>
            <a:r>
              <a:rPr lang="ru-RU" sz="1400" i="1" u="none" dirty="0" smtClean="0">
                <a:latin typeface="Arial" charset="0"/>
              </a:rPr>
              <a:t>по адресу </a:t>
            </a:r>
            <a:r>
              <a:rPr lang="ru-RU" sz="1400" i="1" u="none" dirty="0">
                <a:latin typeface="Arial" charset="0"/>
              </a:rPr>
              <a:t>город Канаш, ул. Канашская. </a:t>
            </a:r>
            <a:r>
              <a:rPr lang="ru-RU" sz="1400" b="1" i="1" u="none" dirty="0">
                <a:latin typeface="Arial" charset="0"/>
              </a:rPr>
              <a:t>Продано за 558 800 рублей.</a:t>
            </a:r>
          </a:p>
        </p:txBody>
      </p:sp>
      <p:sp>
        <p:nvSpPr>
          <p:cNvPr id="3081" name="Text Box 65"/>
          <p:cNvSpPr txBox="1">
            <a:spLocks noChangeArrowheads="1"/>
          </p:cNvSpPr>
          <p:nvPr/>
        </p:nvSpPr>
        <p:spPr bwMode="auto">
          <a:xfrm>
            <a:off x="-609" y="5324852"/>
            <a:ext cx="45365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ru-RU" sz="1600" i="1" u="none" dirty="0"/>
              <a:t>Получено средств </a:t>
            </a:r>
            <a:r>
              <a:rPr lang="ru-RU" sz="1600" i="1" u="none" dirty="0" smtClean="0"/>
              <a:t>– </a:t>
            </a:r>
          </a:p>
          <a:p>
            <a:pPr algn="ctr" eaLnBrk="1"/>
            <a:r>
              <a:rPr lang="ru-RU" b="1" i="1" u="none" dirty="0" smtClean="0">
                <a:solidFill>
                  <a:srgbClr val="FF0000"/>
                </a:solidFill>
              </a:rPr>
              <a:t>14 </a:t>
            </a:r>
            <a:r>
              <a:rPr lang="ru-RU" b="1" i="1" u="none" dirty="0">
                <a:solidFill>
                  <a:srgbClr val="FF0000"/>
                </a:solidFill>
              </a:rPr>
              <a:t>282,7 тыс. рублей</a:t>
            </a:r>
            <a:r>
              <a:rPr lang="ru-RU" b="1" i="1" u="none" dirty="0"/>
              <a:t>. </a:t>
            </a:r>
            <a:endParaRPr lang="ru-RU" b="1" dirty="0"/>
          </a:p>
        </p:txBody>
      </p:sp>
      <p:sp>
        <p:nvSpPr>
          <p:cNvPr id="11" name="Text Box 64"/>
          <p:cNvSpPr txBox="1">
            <a:spLocks noChangeArrowheads="1"/>
          </p:cNvSpPr>
          <p:nvPr/>
        </p:nvSpPr>
        <p:spPr bwMode="auto">
          <a:xfrm>
            <a:off x="4427984" y="908720"/>
            <a:ext cx="44644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Купля продажа недвижимого имущества в рассрочку:</a:t>
            </a:r>
          </a:p>
          <a:p>
            <a:pPr algn="ctr">
              <a:defRPr/>
            </a:pPr>
            <a:endParaRPr lang="ru-RU" b="1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ru-RU" sz="1400" i="1" u="none" dirty="0">
                <a:latin typeface="Arial" charset="0"/>
              </a:rPr>
              <a:t>  </a:t>
            </a:r>
            <a:r>
              <a:rPr lang="ru-RU" sz="1400" i="1" u="none" dirty="0" smtClean="0">
                <a:latin typeface="Arial" charset="0"/>
              </a:rPr>
              <a:t>    </a:t>
            </a:r>
            <a:r>
              <a:rPr lang="ru-RU" sz="1400" i="1" u="none" dirty="0">
                <a:latin typeface="Arial" charset="0"/>
              </a:rPr>
              <a:t>С начала действия Федерального закона № 159-ФЗ заключено 60 договоров купли – продажи недвижимого имущества в рассрочку  площадью 11518,14 кв.м. на сумму 153603,3 тыс. рублей без учета НДС. </a:t>
            </a:r>
          </a:p>
          <a:p>
            <a:pPr algn="just">
              <a:defRPr/>
            </a:pPr>
            <a:r>
              <a:rPr lang="ru-RU" sz="1400" i="1" u="none" dirty="0" smtClean="0">
                <a:latin typeface="Arial" charset="0"/>
              </a:rPr>
              <a:t>       </a:t>
            </a:r>
            <a:r>
              <a:rPr lang="ru-RU" sz="1400" i="1" u="none" dirty="0">
                <a:latin typeface="Arial" charset="0"/>
              </a:rPr>
              <a:t>Из указанных договоров расторгнуто в судебном порядке 2 договора, нежилые помещения возвращены в муниципальную собственность города </a:t>
            </a:r>
            <a:r>
              <a:rPr lang="ru-RU" sz="1400" i="1" u="none" dirty="0" smtClean="0">
                <a:latin typeface="Arial" charset="0"/>
              </a:rPr>
              <a:t>Канаш.</a:t>
            </a:r>
            <a:endParaRPr lang="ru-RU" sz="1400" i="1" u="none" dirty="0">
              <a:latin typeface="Arial" charset="0"/>
            </a:endParaRPr>
          </a:p>
          <a:p>
            <a:pPr algn="just">
              <a:defRPr/>
            </a:pPr>
            <a:r>
              <a:rPr lang="ru-RU" sz="1400" i="1" u="none" dirty="0">
                <a:latin typeface="Arial" charset="0"/>
              </a:rPr>
              <a:t>    </a:t>
            </a:r>
            <a:r>
              <a:rPr lang="ru-RU" sz="1400" i="1" u="none" dirty="0" smtClean="0">
                <a:latin typeface="Arial" charset="0"/>
              </a:rPr>
              <a:t>    </a:t>
            </a:r>
            <a:r>
              <a:rPr lang="ru-RU" sz="1400" i="1" u="none" dirty="0">
                <a:latin typeface="Arial" charset="0"/>
              </a:rPr>
              <a:t>Фактически действует 58 договоров купли – продажи недвижимого имущества в рассрочку </a:t>
            </a:r>
          </a:p>
          <a:p>
            <a:pPr algn="just">
              <a:defRPr/>
            </a:pPr>
            <a:r>
              <a:rPr lang="ru-RU" sz="1400" i="1" u="none" dirty="0">
                <a:latin typeface="Arial" charset="0"/>
              </a:rPr>
              <a:t> </a:t>
            </a:r>
            <a:r>
              <a:rPr lang="ru-RU" sz="1400" i="1" u="none" dirty="0" smtClean="0">
                <a:latin typeface="Arial" charset="0"/>
              </a:rPr>
              <a:t>       В </a:t>
            </a:r>
            <a:r>
              <a:rPr lang="ru-RU" sz="1400" i="1" u="none" dirty="0">
                <a:latin typeface="Arial" charset="0"/>
              </a:rPr>
              <a:t>2013 году заключено 5 договоров купли – продажи недвижимого имущества в рассрочку площадью 792,85 кв.м. на сумму 16400,7 тыс. рублей без учета НДС.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5895" y="533834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/>
            <a:r>
              <a:rPr lang="ru-RU" sz="1600" i="1" u="none" dirty="0" smtClean="0"/>
              <a:t>Поступило средств – </a:t>
            </a:r>
          </a:p>
          <a:p>
            <a:pPr algn="ctr" eaLnBrk="1"/>
            <a:r>
              <a:rPr lang="ru-RU" b="1" i="1" u="none" dirty="0" smtClean="0">
                <a:solidFill>
                  <a:srgbClr val="FF0000"/>
                </a:solidFill>
              </a:rPr>
              <a:t>25290,0 тыс. рублей.</a:t>
            </a:r>
            <a:endParaRPr lang="ru-RU" b="1" i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5126" name="Group 13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32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sz="400" b="1" u="none"/>
          </a:p>
          <a:p>
            <a:pPr algn="ctr" eaLnBrk="1" hangingPunct="1"/>
            <a:fld id="{CA781D15-B84B-4D1B-95CC-C853F1980C3A}" type="slidenum">
              <a:rPr lang="ru-RU" b="1" u="none">
                <a:solidFill>
                  <a:schemeClr val="bg1"/>
                </a:solidFill>
              </a:rPr>
              <a:pPr algn="ctr" eaLnBrk="1" hangingPunct="1"/>
              <a:t>15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807715" y="1300957"/>
            <a:ext cx="8034338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u="none" dirty="0">
                <a:latin typeface="Arial" charset="0"/>
              </a:rPr>
              <a:t>Поступило средств в местный бюджет от приватизации (продажи) муниципального имущества</a:t>
            </a:r>
            <a:endParaRPr lang="ru-RU" b="1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9" name="Picture 25" descr="0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25999">
            <a:off x="7019925" y="4076700"/>
            <a:ext cx="14335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420687"/>
          </a:xfrm>
        </p:spPr>
        <p:txBody>
          <a:bodyPr/>
          <a:lstStyle/>
          <a:p>
            <a:pPr eaLnBrk="1" hangingPunct="1"/>
            <a:r>
              <a:rPr lang="ru-RU" sz="1200" dirty="0" smtClean="0"/>
              <a:t>Доходы от приватизации (продажи) муниципального имущества в соответствии с Прогнозным планом (программой) приватизации </a:t>
            </a:r>
          </a:p>
        </p:txBody>
      </p:sp>
      <p:graphicFrame>
        <p:nvGraphicFramePr>
          <p:cNvPr id="5122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666978"/>
              </p:ext>
            </p:extLst>
          </p:nvPr>
        </p:nvGraphicFramePr>
        <p:xfrm>
          <a:off x="755650" y="2071687"/>
          <a:ext cx="6632575" cy="352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3" r:id="rId7" imgW="6175783" imgH="3139712" progId="Excel.Chart.8">
                  <p:embed/>
                </p:oleObj>
              </mc:Choice>
              <mc:Fallback>
                <p:oleObj r:id="rId7" imgW="6175783" imgH="31397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71687"/>
                        <a:ext cx="6632575" cy="3526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428802" y="5433680"/>
            <a:ext cx="292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lain" startAt="2012"/>
              <a:defRPr/>
            </a:pPr>
            <a:r>
              <a:rPr lang="ru-RU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</a:t>
            </a:r>
            <a:r>
              <a:rPr lang="ru-RU" b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2013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3571875" y="2214563"/>
            <a:ext cx="9906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16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1400" b="1" u="none">
                <a:solidFill>
                  <a:srgbClr val="FF3300"/>
                </a:solidFill>
              </a:rPr>
              <a:t>21533,2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585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grpSp>
        <p:nvGrpSpPr>
          <p:cNvPr id="22534" name="Group 13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2253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540" name="Object 8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3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smtClean="0"/>
          </a:p>
          <a:p>
            <a:pPr algn="ctr" eaLnBrk="1" hangingPunct="1">
              <a:defRPr/>
            </a:pPr>
            <a:fld id="{2128B18E-BB0D-41E2-82FE-E05F782E76FE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16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22536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Бюджет города Канаш на 2014</a:t>
            </a:r>
            <a:r>
              <a:rPr lang="en-US" sz="2400" smtClean="0"/>
              <a:t> </a:t>
            </a:r>
            <a:r>
              <a:rPr lang="ru-RU" sz="2400" smtClean="0"/>
              <a:t>г. </a:t>
            </a:r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250825" y="836613"/>
          <a:ext cx="864235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Диаграмма" r:id="rId6" imgW="8334451" imgH="4514833" progId="MSGraph.Chart.8">
                  <p:embed followColorScheme="full"/>
                </p:oleObj>
              </mc:Choice>
              <mc:Fallback>
                <p:oleObj name="Диаграмма" r:id="rId6" imgW="8334451" imgH="4514833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36613"/>
                        <a:ext cx="8642350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7164388" y="119697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u="none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1857375" y="142875"/>
            <a:ext cx="600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42925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200" b="1" i="1" u="none">
                <a:solidFill>
                  <a:schemeClr val="bg1"/>
                </a:solidFill>
                <a:cs typeface="Times New Roman" panose="02020603050405020304" pitchFamily="18" charset="0"/>
              </a:rPr>
              <a:t>В план приватизации на 2014 год включены следующие объекты:</a:t>
            </a:r>
          </a:p>
          <a:p>
            <a:endParaRPr lang="ru-RU" sz="1000" b="1" i="1" u="none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741792"/>
              </p:ext>
            </p:extLst>
          </p:nvPr>
        </p:nvGraphicFramePr>
        <p:xfrm>
          <a:off x="883940" y="825500"/>
          <a:ext cx="7858125" cy="5564508"/>
        </p:xfrm>
        <a:graphic>
          <a:graphicData uri="http://schemas.openxmlformats.org/drawingml/2006/table">
            <a:tbl>
              <a:tblPr/>
              <a:tblGrid>
                <a:gridCol w="2343150"/>
                <a:gridCol w="2657475"/>
                <a:gridCol w="936625"/>
                <a:gridCol w="1063625"/>
                <a:gridCol w="857250"/>
              </a:tblGrid>
              <a:tr h="55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недвижимости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объекта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площадь, кв.м.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приватизации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 в Прогнозный план приватизации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Нежилые помещения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 ул. Чкалова, дом 2, 1 этаж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637,9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помещение (пристроенное)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Машиностроителей, дом 11, пом. 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4 590 600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помещение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 ул. Машиностроителей, дом 33-«а», пом.2 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Одноэтажное кирпичное здание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Канаш, ул. В.Б. Павлова, д. 10.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196,7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Административно-производственное здание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Канаш, Восточный район, д. 10а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839,4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теплопункт №1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Красноармейская, д.62а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5 326 000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помещение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пр. Ленина, д.11, пом.1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включены в Прогнозный план приватизации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19 296 600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Подлежат включению в Прогнозный план приватизации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помещение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Комсомольская, в районе дома № 31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помещение 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Железнодорожная, д. 67, пом.2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378,40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 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Нежилое здание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Красноармейская, д.72а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1410,7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пути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в районе ул. Красноармейская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м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Железнодорожные пути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в районе  Элеватора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м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 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подлежат включению в Прогнозный план приватизации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25 030 000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Движимое имущество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Канаш, ул. Красноармейская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ед.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Преимущественное право выкупа по 159-ФЗ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объектов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12 280 400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57 000 000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376" name="Group 80"/>
          <p:cNvGrpSpPr>
            <a:grpSpLocks/>
          </p:cNvGrpSpPr>
          <p:nvPr/>
        </p:nvGrpSpPr>
        <p:grpSpPr bwMode="auto">
          <a:xfrm>
            <a:off x="14288" y="6016493"/>
            <a:ext cx="8805863" cy="857250"/>
            <a:chOff x="9" y="3820"/>
            <a:chExt cx="5547" cy="490"/>
          </a:xfrm>
        </p:grpSpPr>
        <p:pic>
          <p:nvPicPr>
            <p:cNvPr id="10377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42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362944"/>
                </p:ext>
              </p:extLst>
            </p:nvPr>
          </p:nvGraphicFramePr>
          <p:xfrm>
            <a:off x="9" y="3820"/>
            <a:ext cx="738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9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" y="3820"/>
                          <a:ext cx="738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100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60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6838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smtClean="0"/>
              <a:t>Предоставление земельных участков </a:t>
            </a:r>
            <a:br>
              <a:rPr lang="ru-RU" sz="2000" smtClean="0"/>
            </a:br>
            <a:r>
              <a:rPr lang="ru-RU" sz="2000" smtClean="0"/>
              <a:t>многодетным семьям </a:t>
            </a:r>
          </a:p>
        </p:txBody>
      </p:sp>
      <p:grpSp>
        <p:nvGrpSpPr>
          <p:cNvPr id="9222" name="Group 80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9229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218" name="Object 82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6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sz="400" b="1" u="none"/>
          </a:p>
          <a:p>
            <a:pPr algn="ctr" eaLnBrk="1" hangingPunct="1"/>
            <a:fld id="{95FED6D6-171B-4B74-A52A-5F95468843B7}" type="slidenum">
              <a:rPr lang="ru-RU" b="1" u="none">
                <a:solidFill>
                  <a:schemeClr val="bg1"/>
                </a:solidFill>
              </a:rPr>
              <a:pPr algn="ctr" eaLnBrk="1" hangingPunct="1"/>
              <a:t>18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4787900" y="1050734"/>
            <a:ext cx="310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u="none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Принято на учет 239 многодетных семей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912605" y="5163076"/>
            <a:ext cx="28515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Предоставлено 55 земельных участков</a:t>
            </a:r>
          </a:p>
        </p:txBody>
      </p:sp>
      <p:sp>
        <p:nvSpPr>
          <p:cNvPr id="9226" name="Прямоугольник 16"/>
          <p:cNvSpPr>
            <a:spLocks noChangeArrowheads="1"/>
          </p:cNvSpPr>
          <p:nvPr/>
        </p:nvSpPr>
        <p:spPr bwMode="auto">
          <a:xfrm>
            <a:off x="4058915" y="2449829"/>
            <a:ext cx="45313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200" b="1" i="1" u="none" dirty="0"/>
              <a:t>   </a:t>
            </a:r>
            <a:r>
              <a:rPr lang="ru-RU" sz="1600" b="1" i="1" u="none" dirty="0"/>
              <a:t>Между Администрацией </a:t>
            </a:r>
            <a:r>
              <a:rPr lang="ru-RU" sz="1600" b="1" i="1" u="none" dirty="0" err="1"/>
              <a:t>Канашского</a:t>
            </a:r>
            <a:r>
              <a:rPr lang="ru-RU" sz="1600" b="1" i="1" u="none" dirty="0"/>
              <a:t> района, Администрацией города Канаш и </a:t>
            </a:r>
            <a:r>
              <a:rPr lang="ru-RU" sz="1600" b="1" i="1" u="none" dirty="0" err="1"/>
              <a:t>Ухманским</a:t>
            </a:r>
            <a:r>
              <a:rPr lang="ru-RU" sz="1600" b="1" i="1" u="none" dirty="0"/>
              <a:t> сельским поселением </a:t>
            </a:r>
            <a:r>
              <a:rPr lang="ru-RU" sz="1600" b="1" i="1" u="none" dirty="0" err="1"/>
              <a:t>Канашского</a:t>
            </a:r>
            <a:r>
              <a:rPr lang="ru-RU" sz="1600" b="1" i="1" u="none" dirty="0"/>
              <a:t> района было заключено соглашение о передаче земельного участка, с кадастровым номером 21:04:000000:3254 на территории </a:t>
            </a:r>
            <a:r>
              <a:rPr lang="ru-RU" sz="1600" b="1" i="1" u="none" dirty="0" err="1"/>
              <a:t>Ухманского</a:t>
            </a:r>
            <a:r>
              <a:rPr lang="ru-RU" sz="1600" b="1" i="1" u="none" dirty="0"/>
              <a:t> сельского поселения </a:t>
            </a:r>
            <a:r>
              <a:rPr lang="ru-RU" sz="1600" b="1" i="1" u="none" dirty="0" err="1"/>
              <a:t>Канашского</a:t>
            </a:r>
            <a:r>
              <a:rPr lang="ru-RU" sz="1600" b="1" i="1" u="none" dirty="0"/>
              <a:t> района, площадью 10,1680 га. </a:t>
            </a:r>
          </a:p>
        </p:txBody>
      </p:sp>
      <p:pic>
        <p:nvPicPr>
          <p:cNvPr id="9227" name="Picture 15" descr="C:\Documents and Settings\gki2\Рабочий стол\ирина\Отчет ОИЗО\Для Ырыны\IMG_26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63" y="896181"/>
            <a:ext cx="3213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6" descr="C:\Documents and Settings\gki2\Рабочий стол\ирина\Отчет ОИЗО\Для Ырыны\IMG_26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274357"/>
            <a:ext cx="1571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5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79" name="Object 4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7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noFill/>
        </p:spPr>
        <p:txBody>
          <a:bodyPr/>
          <a:lstStyle/>
          <a:p>
            <a:r>
              <a:rPr lang="ru-RU" sz="2800" dirty="0" smtClean="0"/>
              <a:t>Муниципальный заказ</a:t>
            </a:r>
          </a:p>
        </p:txBody>
      </p: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7" name="Rectangle 29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8" name="Text Box 43"/>
          <p:cNvSpPr txBox="1">
            <a:spLocks noChangeArrowheads="1"/>
          </p:cNvSpPr>
          <p:nvPr/>
        </p:nvSpPr>
        <p:spPr bwMode="auto">
          <a:xfrm>
            <a:off x="2057400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dirty="0" smtClean="0"/>
          </a:p>
          <a:p>
            <a:pPr algn="ctr">
              <a:defRPr/>
            </a:pPr>
            <a:fld id="{52CAC13F-63F1-4BA7-833F-949D7EB6ED6B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19</a:t>
            </a:fld>
            <a:endParaRPr lang="ru-RU" b="1" u="none" dirty="0" smtClean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white">
          <a:xfrm>
            <a:off x="0" y="908720"/>
            <a:ext cx="47863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u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проведенных торгов и других способов размещения заказов (%)</a:t>
            </a:r>
            <a:endParaRPr lang="ru-RU" sz="2000" u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86313" y="1837407"/>
            <a:ext cx="4357687" cy="1071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Доля муниципальных заказов, размещенных путем проведения торгов (%)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000625" y="908720"/>
            <a:ext cx="4143375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Бюджетная эффективность составила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% (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млн. рублей)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775430"/>
              </p:ext>
            </p:extLst>
          </p:nvPr>
        </p:nvGraphicFramePr>
        <p:xfrm>
          <a:off x="4461600" y="30689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29363"/>
              </p:ext>
            </p:extLst>
          </p:nvPr>
        </p:nvGraphicFramePr>
        <p:xfrm>
          <a:off x="-324544" y="1837407"/>
          <a:ext cx="5110857" cy="485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377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547813" y="0"/>
            <a:ext cx="5427662" cy="5794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sz="3200" u="none">
                <a:solidFill>
                  <a:schemeClr val="bg1"/>
                </a:solidFill>
                <a:latin typeface="Times New Roman" panose="02020603050405020304" pitchFamily="18" charset="0"/>
              </a:rPr>
              <a:t>г.КАНАШ</a:t>
            </a:r>
          </a:p>
        </p:txBody>
      </p:sp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CorelDRAW" r:id="rId4" imgW="772058" imgH="647090" progId="CorelDRAW.Graphic.13">
                  <p:embed/>
                </p:oleObj>
              </mc:Choice>
              <mc:Fallback>
                <p:oleObj name="CorelDRAW" r:id="rId4" imgW="772058" imgH="64709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smtClean="0"/>
          </a:p>
          <a:p>
            <a:pPr algn="ctr" eaLnBrk="1" hangingPunct="1">
              <a:defRPr/>
            </a:pPr>
            <a:fld id="{6D4E79CF-C403-49C6-A010-849515E8AE4C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2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white">
          <a:xfrm>
            <a:off x="285750" y="766763"/>
            <a:ext cx="85725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600" u="none" dirty="0" smtClean="0">
                <a:solidFill>
                  <a:schemeClr val="accent1">
                    <a:lumMod val="50000"/>
                  </a:schemeClr>
                </a:solidFill>
              </a:rPr>
              <a:t>Итоги социально-экономического развития города Канаш за 2013 год</a:t>
            </a:r>
            <a:endParaRPr lang="ru-RU" sz="2600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388" y="1700213"/>
            <a:ext cx="6145212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Увеличение численности населения;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 Рост объемов розничного товарооборота, платных услуг населению;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 Повышение номинальной заработной платы;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 Увеличение поступлений налогов в бюджет города </a:t>
            </a:r>
            <a:r>
              <a:rPr lang="ru-RU" sz="1600" b="1" dirty="0" smtClean="0">
                <a:solidFill>
                  <a:schemeClr val="tx1"/>
                </a:solidFill>
              </a:rPr>
              <a:t>Канаш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050" y="4306888"/>
            <a:ext cx="5932488" cy="1785937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Снижение объема </a:t>
            </a:r>
            <a:r>
              <a:rPr lang="ru-RU" b="1" dirty="0" smtClean="0">
                <a:solidFill>
                  <a:schemeClr val="tx1"/>
                </a:solidFill>
              </a:rPr>
              <a:t>отгруженной </a:t>
            </a:r>
            <a:r>
              <a:rPr lang="ru-RU" b="1" dirty="0">
                <a:solidFill>
                  <a:schemeClr val="tx1"/>
                </a:solidFill>
              </a:rPr>
              <a:t>продукции крупными и средними предприятиями;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Рост уровня безработицы;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Задолж</a:t>
            </a:r>
            <a:r>
              <a:rPr lang="ru-RU" b="1" dirty="0" err="1">
                <a:solidFill>
                  <a:schemeClr val="tx1"/>
                </a:solidFill>
              </a:rPr>
              <a:t>е</a:t>
            </a:r>
            <a:r>
              <a:rPr lang="ru-RU" b="1" dirty="0" err="1" smtClean="0">
                <a:solidFill>
                  <a:schemeClr val="tx1"/>
                </a:solidFill>
              </a:rPr>
              <a:t>ность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населения за услуги ЖКХ.</a:t>
            </a:r>
          </a:p>
        </p:txBody>
      </p:sp>
      <p:cxnSp>
        <p:nvCxnSpPr>
          <p:cNvPr id="18" name="Прямая со стрелкой 17"/>
          <p:cNvCxnSpPr>
            <a:endCxn id="16" idx="3"/>
          </p:cNvCxnSpPr>
          <p:nvPr/>
        </p:nvCxnSpPr>
        <p:spPr>
          <a:xfrm flipH="1">
            <a:off x="6324600" y="1624013"/>
            <a:ext cx="2039938" cy="12557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235825" y="1617663"/>
            <a:ext cx="1128713" cy="268922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5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79" name="Object 4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5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8693"/>
            <a:ext cx="8229600" cy="563562"/>
          </a:xfrm>
          <a:noFill/>
        </p:spPr>
        <p:txBody>
          <a:bodyPr/>
          <a:lstStyle/>
          <a:p>
            <a:r>
              <a:rPr lang="ru-RU" sz="1400" dirty="0"/>
              <a:t>Перечень объектов инженерной и коммунальной инфраструктуры в целях</a:t>
            </a:r>
            <a:br>
              <a:rPr lang="ru-RU" sz="1400" dirty="0"/>
            </a:br>
            <a:r>
              <a:rPr lang="ru-RU" sz="1400" dirty="0"/>
              <a:t> реализации инвестиционных проектов индустриального парка г. Канаша </a:t>
            </a:r>
            <a:br>
              <a:rPr lang="ru-RU" sz="1400" dirty="0"/>
            </a:br>
            <a:r>
              <a:rPr lang="ru-RU" sz="1400" dirty="0"/>
              <a:t>(начало)</a:t>
            </a:r>
            <a:endParaRPr lang="ru-RU" sz="1400" dirty="0" smtClean="0"/>
          </a:p>
        </p:txBody>
      </p: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8" name="Text Box 43"/>
          <p:cNvSpPr txBox="1">
            <a:spLocks noChangeArrowheads="1"/>
          </p:cNvSpPr>
          <p:nvPr/>
        </p:nvSpPr>
        <p:spPr bwMode="auto">
          <a:xfrm>
            <a:off x="2057400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52CAC13F-63F1-4BA7-833F-949D7EB6ED6B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20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graphicFrame>
        <p:nvGraphicFramePr>
          <p:cNvPr id="22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86660"/>
              </p:ext>
            </p:extLst>
          </p:nvPr>
        </p:nvGraphicFramePr>
        <p:xfrm>
          <a:off x="251520" y="810486"/>
          <a:ext cx="8489062" cy="5100323"/>
        </p:xfrm>
        <a:graphic>
          <a:graphicData uri="http://schemas.openxmlformats.org/drawingml/2006/table">
            <a:tbl>
              <a:tblPr/>
              <a:tblGrid>
                <a:gridCol w="2570795"/>
                <a:gridCol w="633767"/>
                <a:gridCol w="775123"/>
                <a:gridCol w="1028318"/>
                <a:gridCol w="994145"/>
                <a:gridCol w="922690"/>
                <a:gridCol w="789102"/>
                <a:gridCol w="775122"/>
              </a:tblGrid>
              <a:tr h="28581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Смет-ная стои-мость, млн.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строи-тель- ства, годы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финанси-рования, млн.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2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федераль-ного бюджета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республи- канского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Чувашской Респуб-лики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местно-го бюдже-та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част-ные инвес-тиции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587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очистных сооружений канализации  производительностью 10 тыс. куб. метров в г. Канаш Чувашской Республики</a:t>
                      </a:r>
                    </a:p>
                  </a:txBody>
                  <a:tcPr marL="89470" marR="89470" marT="44742" marB="44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319,8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319,8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255,8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  <a:tr h="8649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и модернизация котельной №14 Восточного микрорайона</a:t>
                      </a:r>
                    </a:p>
                  </a:txBody>
                  <a:tcPr marL="89470" marR="89470" marT="44742" marB="44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  <a:tr h="10587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 водопроводных сетей по ул. Ильича, ул. Ленина, реконструкция напорной канализационной сети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70" marR="89470" marT="44742" marB="44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49,2</a:t>
                      </a: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70" marR="89470" marT="44742" marB="44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49,2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39,4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061" marR="88061" marT="45799" marB="45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5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5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79" name="Object 4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8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8693"/>
            <a:ext cx="8229600" cy="563562"/>
          </a:xfrm>
          <a:noFill/>
        </p:spPr>
        <p:txBody>
          <a:bodyPr/>
          <a:lstStyle/>
          <a:p>
            <a:r>
              <a:rPr lang="ru-RU" sz="1400" dirty="0"/>
              <a:t>Перечень объектов инженерной и коммунальной инфраструктуры в целях</a:t>
            </a:r>
            <a:br>
              <a:rPr lang="ru-RU" sz="1400" dirty="0"/>
            </a:br>
            <a:r>
              <a:rPr lang="ru-RU" sz="1400" dirty="0"/>
              <a:t> реализации инвестиционных проектов индустриального парка г. Канаша </a:t>
            </a:r>
            <a:br>
              <a:rPr lang="ru-RU" sz="1400" dirty="0"/>
            </a:br>
            <a:r>
              <a:rPr lang="ru-RU" sz="1400" dirty="0" smtClean="0"/>
              <a:t>(продолжение)</a:t>
            </a:r>
          </a:p>
        </p:txBody>
      </p: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8" name="Text Box 43"/>
          <p:cNvSpPr txBox="1">
            <a:spLocks noChangeArrowheads="1"/>
          </p:cNvSpPr>
          <p:nvPr/>
        </p:nvSpPr>
        <p:spPr bwMode="auto">
          <a:xfrm>
            <a:off x="2057400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52CAC13F-63F1-4BA7-833F-949D7EB6ED6B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graphicFrame>
        <p:nvGraphicFramePr>
          <p:cNvPr id="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12699"/>
              </p:ext>
            </p:extLst>
          </p:nvPr>
        </p:nvGraphicFramePr>
        <p:xfrm>
          <a:off x="242811" y="913842"/>
          <a:ext cx="8675687" cy="4592345"/>
        </p:xfrm>
        <a:graphic>
          <a:graphicData uri="http://schemas.openxmlformats.org/drawingml/2006/table">
            <a:tbl>
              <a:tblPr/>
              <a:tblGrid>
                <a:gridCol w="2627312"/>
                <a:gridCol w="647700"/>
                <a:gridCol w="792163"/>
                <a:gridCol w="1050925"/>
                <a:gridCol w="1016000"/>
                <a:gridCol w="942975"/>
                <a:gridCol w="806450"/>
                <a:gridCol w="792162"/>
              </a:tblGrid>
              <a:tr h="2921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Смет-ная стои-мость, млн. рублей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строи-тель- ства, годы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Общий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объем финанси-рования, млн. рублей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1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федераль-ного бюджета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республи-канского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Чувашской Респуб-лики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средства местно-го бюдже-та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част-ные инвес-тиции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Автомобильная дорога по ул. Машиностроителей – автодорога «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Аниш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» в городе Канаше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162,3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162,3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129,8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26,6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межмуниципального полигона ТБО с мусоросортировочным комплексом</a:t>
                      </a:r>
                    </a:p>
                  </a:txBody>
                  <a:tcPr marL="91437" marR="91437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232,5</a:t>
                      </a: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– 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232,5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130,0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70,0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  <a:tr h="385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802,2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802,2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585,7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109,9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36,6</a:t>
                      </a: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97" marR="89997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228354" name="Group 2"/>
          <p:cNvGrpSpPr>
            <a:grpSpLocks/>
          </p:cNvGrpSpPr>
          <p:nvPr/>
        </p:nvGrpSpPr>
        <p:grpSpPr bwMode="auto">
          <a:xfrm>
            <a:off x="179388" y="5957888"/>
            <a:ext cx="8640762" cy="900112"/>
            <a:chOff x="113" y="3748"/>
            <a:chExt cx="5443" cy="567"/>
          </a:xfrm>
        </p:grpSpPr>
        <p:pic>
          <p:nvPicPr>
            <p:cNvPr id="174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27" name="Object 4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7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97C35482-4CFA-4D24-9A5F-1DCC0E2E295E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255030" y="884238"/>
            <a:ext cx="3024187" cy="36512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u="none" smtClean="0">
                <a:solidFill>
                  <a:schemeClr val="bg1"/>
                </a:solidFill>
                <a:latin typeface="Times New Roman" panose="02020603050405020304" pitchFamily="18" charset="0"/>
              </a:rPr>
              <a:t>Ввод жилья, тыс. кв.м</a:t>
            </a:r>
          </a:p>
        </p:txBody>
      </p:sp>
      <p:sp>
        <p:nvSpPr>
          <p:cNvPr id="17415" name="Rectangle 43"/>
          <p:cNvSpPr>
            <a:spLocks noChangeArrowheads="1"/>
          </p:cNvSpPr>
          <p:nvPr/>
        </p:nvSpPr>
        <p:spPr bwMode="auto">
          <a:xfrm>
            <a:off x="755650" y="4149725"/>
            <a:ext cx="3744342" cy="17272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F9F9F9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u="none" dirty="0">
                <a:latin typeface="Times New Roman" panose="02020603050405020304" pitchFamily="18" charset="0"/>
              </a:rPr>
              <a:t>Введено в эксплуатацию –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u="none" dirty="0" smtClean="0">
                <a:latin typeface="Times New Roman" panose="02020603050405020304" pitchFamily="18" charset="0"/>
              </a:rPr>
              <a:t>50,123 </a:t>
            </a:r>
            <a:r>
              <a:rPr lang="ru-RU" sz="1800" u="none" dirty="0">
                <a:latin typeface="Times New Roman" panose="02020603050405020304" pitchFamily="18" charset="0"/>
              </a:rPr>
              <a:t>тыс. </a:t>
            </a:r>
            <a:r>
              <a:rPr lang="ru-RU" sz="1800" u="none" dirty="0" err="1">
                <a:latin typeface="Times New Roman" panose="02020603050405020304" pitchFamily="18" charset="0"/>
              </a:rPr>
              <a:t>кв.м</a:t>
            </a:r>
            <a:r>
              <a:rPr lang="ru-RU" sz="1800" b="0" u="none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b="0" u="none" dirty="0" smtClean="0">
                <a:latin typeface="Times New Roman" panose="02020603050405020304" pitchFamily="18" charset="0"/>
              </a:rPr>
              <a:t>В том числе индивидуальными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800" b="0" u="none" dirty="0" smtClean="0">
                <a:latin typeface="Times New Roman" panose="02020603050405020304" pitchFamily="18" charset="0"/>
              </a:rPr>
              <a:t>застройщиками – 38,997 тыс. </a:t>
            </a:r>
            <a:r>
              <a:rPr lang="ru-RU" sz="1800" b="0" u="none" dirty="0" err="1" smtClean="0">
                <a:latin typeface="Times New Roman" panose="02020603050405020304" pitchFamily="18" charset="0"/>
              </a:rPr>
              <a:t>кв.м</a:t>
            </a:r>
            <a:r>
              <a:rPr lang="ru-RU" sz="1800" b="0" u="none" dirty="0" smtClean="0">
                <a:latin typeface="Times New Roman" panose="02020603050405020304" pitchFamily="18" charset="0"/>
              </a:rPr>
              <a:t>.</a:t>
            </a:r>
            <a:endParaRPr lang="ru-RU" sz="1800" b="0" u="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5464299"/>
              </p:ext>
            </p:extLst>
          </p:nvPr>
        </p:nvGraphicFramePr>
        <p:xfrm>
          <a:off x="519113" y="1247775"/>
          <a:ext cx="4430712" cy="30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0230" name="AutoShape 6" descr="IMG_0003"/>
          <p:cNvSpPr>
            <a:spLocks noChangeArrowheads="1"/>
          </p:cNvSpPr>
          <p:nvPr/>
        </p:nvSpPr>
        <p:spPr bwMode="blackWhite">
          <a:xfrm>
            <a:off x="5435600" y="4452938"/>
            <a:ext cx="2625725" cy="1712912"/>
          </a:xfrm>
          <a:prstGeom prst="roundRect">
            <a:avLst>
              <a:gd name="adj" fmla="val 9106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1800" b="0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0231" name="AutoShape 7" descr="DSCN7649_resize"/>
          <p:cNvSpPr>
            <a:spLocks noChangeArrowheads="1"/>
          </p:cNvSpPr>
          <p:nvPr/>
        </p:nvSpPr>
        <p:spPr bwMode="blackWhite">
          <a:xfrm>
            <a:off x="5364163" y="836613"/>
            <a:ext cx="2592387" cy="1689100"/>
          </a:xfrm>
          <a:prstGeom prst="roundRect">
            <a:avLst>
              <a:gd name="adj" fmla="val 9106"/>
            </a:avLst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1800" b="0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0232" name="AutoShape 8" descr="DSCF7230"/>
          <p:cNvSpPr>
            <a:spLocks noChangeArrowheads="1"/>
          </p:cNvSpPr>
          <p:nvPr/>
        </p:nvSpPr>
        <p:spPr bwMode="blackWhite">
          <a:xfrm>
            <a:off x="6367463" y="2646363"/>
            <a:ext cx="2609850" cy="1701800"/>
          </a:xfrm>
          <a:prstGeom prst="roundRect">
            <a:avLst>
              <a:gd name="adj" fmla="val 9106"/>
            </a:avLst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1800" b="0" u="non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692275" y="2525713"/>
            <a:ext cx="2232025" cy="269152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404144" y="2877415"/>
            <a:ext cx="576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200" dirty="0">
                <a:solidFill>
                  <a:srgbClr val="FD2F2F"/>
                </a:solidFill>
                <a:latin typeface="Arial" panose="020B0604020202020204" pitchFamily="34" charset="0"/>
              </a:rPr>
              <a:t>100,0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503070" y="2620743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sz="1200" dirty="0" smtClean="0">
                <a:solidFill>
                  <a:srgbClr val="FD2F2F"/>
                </a:solidFill>
                <a:latin typeface="Arial" panose="020B0604020202020204" pitchFamily="34" charset="0"/>
              </a:rPr>
              <a:t>102,2</a:t>
            </a:r>
            <a:endParaRPr lang="ru-RU" sz="1200" dirty="0">
              <a:solidFill>
                <a:srgbClr val="FD2F2F"/>
              </a:solidFill>
              <a:latin typeface="Arial" panose="020B0604020202020204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white">
          <a:xfrm>
            <a:off x="457200" y="635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2000" u="none" dirty="0">
                <a:solidFill>
                  <a:schemeClr val="bg1"/>
                </a:solidFill>
              </a:rPr>
              <a:t>Динамика основных социально-экономических показателей города Канаш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1" grpId="0" animBg="1"/>
      <p:bldP spid="1802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eaLnBrk="1" hangingPunct="1"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3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1" hangingPunct="1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Обеспечение жильем ветеранов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Великой Отечественной войны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3" y="3114924"/>
            <a:ext cx="2778278" cy="218628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400" dirty="0" smtClean="0"/>
              <a:t>В соответствии с ФЗ " О ветеранах"  и Указом Президента Российской Федерации от 07 мая 2008 года  № 714 " Об обеспечении жильем ветеранов Великой Отечественной войны 1941-1945 </a:t>
            </a:r>
            <a:r>
              <a:rPr lang="ru-RU" sz="1400" dirty="0" err="1" smtClean="0"/>
              <a:t>г.г</a:t>
            </a:r>
            <a:r>
              <a:rPr lang="ru-RU" sz="1400" dirty="0" smtClean="0"/>
              <a:t>." за счет средств федерального бюджета  обеспечены жильем 15 ветеранов и  вдов ветеранов.</a:t>
            </a:r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25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14" name="Object 6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7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08" name="Picture 10" descr="3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01358"/>
            <a:ext cx="2716809" cy="2037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2" descr="4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01358"/>
            <a:ext cx="3057251" cy="2037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3" descr="4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10068"/>
            <a:ext cx="2706270" cy="20288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3"/>
          <p:cNvSpPr txBox="1">
            <a:spLocks noGrp="1"/>
          </p:cNvSpPr>
          <p:nvPr/>
        </p:nvSpPr>
        <p:spPr bwMode="auto">
          <a:xfrm>
            <a:off x="8281987" y="60229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ru-RU" sz="400" b="1" u="none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b="1" u="none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b="1" u="none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5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70113"/>
              </p:ext>
            </p:extLst>
          </p:nvPr>
        </p:nvGraphicFramePr>
        <p:xfrm>
          <a:off x="3707904" y="3429000"/>
          <a:ext cx="4392488" cy="263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" r:id="rId9" imgW="7358510" imgH="4419983" progId="Excel.Chart.8">
                  <p:embed/>
                </p:oleObj>
              </mc:Choice>
              <mc:Fallback>
                <p:oleObj r:id="rId9" imgW="7358510" imgH="44199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429000"/>
                        <a:ext cx="4392488" cy="263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3711257" y="3028890"/>
            <a:ext cx="4556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2000" b="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ветеранов 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19125" y="0"/>
            <a:ext cx="8143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260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жилых </a:t>
            </a:r>
            <a:r>
              <a:rPr lang="ru-RU" sz="2600" u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детям-сиротам</a:t>
            </a:r>
            <a:endParaRPr lang="ru-RU" sz="26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75723"/>
              </p:ext>
            </p:extLst>
          </p:nvPr>
        </p:nvGraphicFramePr>
        <p:xfrm>
          <a:off x="2815722" y="1052735"/>
          <a:ext cx="5947277" cy="550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4" name="CorelDRAW" r:id="rId5" imgW="772058" imgH="647090" progId="CorelDRAW.Graphic.13">
                    <p:embed/>
                  </p:oleObj>
                </mc:Choice>
                <mc:Fallback>
                  <p:oleObj name="CorelDRAW" r:id="rId5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281987" y="5920581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ru-RU" sz="400" b="1" u="none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b="1" u="none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ru-RU" b="1" u="none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908720"/>
            <a:ext cx="2377596" cy="4824536"/>
            <a:chOff x="90858" y="836712"/>
            <a:chExt cx="2590515" cy="5256584"/>
          </a:xfrm>
        </p:grpSpPr>
        <p:pic>
          <p:nvPicPr>
            <p:cNvPr id="11" name="Picture 2" descr="E:\Documents and Settings\zilkom\Рабочий стол\К докладу\img_2626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36712"/>
              <a:ext cx="2573869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E:\Documents and Settings\zilkom\Рабочий стол\К докладу\img_26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4307346"/>
              <a:ext cx="2573868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E:\Documents and Settings\zilkom\Рабочий стол\К докладу\img_261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8" y="2547579"/>
              <a:ext cx="2590515" cy="17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eaLnBrk="1" hangingPunct="1"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60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 eaLnBrk="1" hangingPunct="1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eaLnBrk="1" hangingPunct="1"/>
            <a:r>
              <a:rPr lang="ru-RU" sz="2000" smtClean="0"/>
              <a:t>Перспективы работы на 2014 год</a:t>
            </a:r>
          </a:p>
        </p:txBody>
      </p:sp>
      <p:grpSp>
        <p:nvGrpSpPr>
          <p:cNvPr id="28677" name="Group 80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28681" name="Picture 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682" name="Object 82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1" name="CorelDRAW" r:id="rId4" imgW="772058" imgH="647090" progId="">
                    <p:embed/>
                  </p:oleObj>
                </mc:Choice>
                <mc:Fallback>
                  <p:oleObj name="CorelDRAW" r:id="rId4" imgW="772058" imgH="647090" progId="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endParaRPr lang="ru-RU" sz="400" b="1" u="none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  <a:latin typeface="Arial" charset="0"/>
              </a:rPr>
              <a:t>25</a:t>
            </a:r>
            <a:endParaRPr lang="ru-RU" b="1" u="none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679" name="Picture 10" descr="E:\Documents and Settings\zilkom\Рабочий стол\К докладу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290" y="2955131"/>
            <a:ext cx="5503358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40" name="Text Box 64"/>
          <p:cNvSpPr txBox="1">
            <a:spLocks noChangeArrowheads="1"/>
          </p:cNvSpPr>
          <p:nvPr/>
        </p:nvSpPr>
        <p:spPr bwMode="auto">
          <a:xfrm>
            <a:off x="604838" y="766762"/>
            <a:ext cx="8215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мероприятий по переселению 68 семей из аварийного и ветхого жилья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жильем 1 многодетной семьи;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Пропагандирование</a:t>
            </a:r>
            <a:r>
              <a:rPr lang="ru-RU" sz="1600" b="1" i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постановления  К</a:t>
            </a:r>
            <a:r>
              <a:rPr lang="ru-RU" sz="1600" b="1" i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абинета </a:t>
            </a: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Министров Чувашской </a:t>
            </a:r>
            <a:r>
              <a:rPr lang="ru-RU" sz="1600" b="1" i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 </a:t>
            </a: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Порядка предоставления субсидий из республиканского бюджета Чувашской Республики на возмещение части затрат на уплату процентов по ипотечным кредитам (займам)», привлеченным молодыми семьями на приобретение или строительство жилья»;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b="1" i="1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жильем 11 детей-сирот;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4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5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2078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481" y="38201"/>
            <a:ext cx="8229600" cy="563562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инфраструктура города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07879" name="Group 11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20788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7881" name="Object 13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8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ru-RU" sz="400" b="1" u="none"/>
          </a:p>
          <a:p>
            <a:pPr algn="ctr"/>
            <a:fld id="{5FC16CBE-C045-4B13-973A-0234CFAD6AC8}" type="slidenum">
              <a:rPr lang="ru-RU" b="1" u="none">
                <a:solidFill>
                  <a:schemeClr val="bg1"/>
                </a:solidFill>
              </a:rPr>
              <a:pPr algn="ctr"/>
              <a:t>26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gray">
          <a:xfrm>
            <a:off x="3491880" y="1012343"/>
            <a:ext cx="46197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 i="1" u="none" dirty="0">
                <a:solidFill>
                  <a:srgbClr val="260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</a:t>
            </a:r>
            <a:r>
              <a:rPr lang="ru-RU" sz="2400" b="1" i="1" u="none" dirty="0">
                <a:solidFill>
                  <a:srgbClr val="260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  ремонт </a:t>
            </a:r>
            <a:r>
              <a:rPr lang="ru-RU" sz="2400" b="1" i="1" u="none" dirty="0" smtClean="0">
                <a:solidFill>
                  <a:srgbClr val="260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дворовой территории  и проездов микрорайонов города Канаш, площадью 8526 </a:t>
            </a:r>
            <a:r>
              <a:rPr lang="ru-RU" sz="2400" b="1" i="1" u="none" dirty="0" err="1" smtClean="0">
                <a:solidFill>
                  <a:srgbClr val="260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b="1" i="1" u="none" dirty="0" smtClean="0">
                <a:solidFill>
                  <a:srgbClr val="2605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7884" name="Picture 12" descr="2345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50" y="2555544"/>
            <a:ext cx="2692359" cy="18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6" name="Picture 14" descr="11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51" y="990700"/>
            <a:ext cx="2692358" cy="15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 descr="http://ailight.ru/files/af27eab5c040f63d4d32fb179c5e786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321" y="4381565"/>
            <a:ext cx="1720440" cy="17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36531"/>
              </p:ext>
            </p:extLst>
          </p:nvPr>
        </p:nvGraphicFramePr>
        <p:xfrm>
          <a:off x="3521387" y="2780928"/>
          <a:ext cx="5011053" cy="287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819"/>
                <a:gridCol w="967514"/>
                <a:gridCol w="966616"/>
                <a:gridCol w="936104"/>
              </a:tblGrid>
              <a:tr h="2370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chemeClr val="tx2"/>
                          </a:solidFill>
                          <a:effectLst/>
                        </a:rPr>
                        <a:t>Всего</a:t>
                      </a:r>
                      <a:endParaRPr lang="ru-RU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</a:rPr>
                        <a:t>в том числе</a:t>
                      </a:r>
                      <a:endParaRPr lang="ru-RU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3300"/>
                          </a:solidFill>
                          <a:effectLst/>
                        </a:rPr>
                        <a:t>Республиканский бюджет</a:t>
                      </a:r>
                      <a:endParaRPr lang="ru-RU" sz="80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3300"/>
                          </a:solidFill>
                          <a:effectLst/>
                        </a:rPr>
                        <a:t>Местный бюджет</a:t>
                      </a:r>
                      <a:endParaRPr lang="ru-RU" sz="80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</a:rPr>
                        <a:t>Ремонт уличной дорожной сети </a:t>
                      </a:r>
                      <a:endParaRPr lang="ru-RU" sz="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/>
                          </a:solidFill>
                          <a:effectLst/>
                        </a:rPr>
                        <a:t>(тыс. руб.)</a:t>
                      </a:r>
                      <a:endParaRPr lang="ru-RU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33269,8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25492,1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</a:rPr>
                        <a:t>7777,7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67" marR="526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4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5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grpSp>
        <p:nvGrpSpPr>
          <p:cNvPr id="207879" name="Group 11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20788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7881" name="Object 13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0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ru-RU" sz="400" b="1" u="none"/>
          </a:p>
          <a:p>
            <a:pPr algn="ctr"/>
            <a:fld id="{5FC16CBE-C045-4B13-973A-0234CFAD6AC8}" type="slidenum">
              <a:rPr lang="ru-RU" b="1" u="none">
                <a:solidFill>
                  <a:schemeClr val="bg1"/>
                </a:solidFill>
              </a:rPr>
              <a:pPr algn="ctr"/>
              <a:t>27</a:t>
            </a:fld>
            <a:endParaRPr lang="ru-RU" b="1" u="none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23727"/>
              </p:ext>
            </p:extLst>
          </p:nvPr>
        </p:nvGraphicFramePr>
        <p:xfrm>
          <a:off x="2477753" y="877986"/>
          <a:ext cx="6351240" cy="428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599393" y="142275"/>
            <a:ext cx="8229600" cy="56356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2000" u="none" dirty="0" smtClean="0"/>
              <a:t>Количество </a:t>
            </a:r>
            <a:r>
              <a:rPr lang="ru-RU" sz="2000" u="none" dirty="0"/>
              <a:t>зарегистрированных </a:t>
            </a:r>
            <a:r>
              <a:rPr lang="ru-RU" sz="2000" u="none" dirty="0" smtClean="0"/>
              <a:t>актов </a:t>
            </a:r>
            <a:r>
              <a:rPr lang="ru-RU" sz="2000" u="none" dirty="0"/>
              <a:t>о </a:t>
            </a:r>
            <a:r>
              <a:rPr lang="ru-RU" sz="2000" u="none" dirty="0" smtClean="0"/>
              <a:t>рождении</a:t>
            </a:r>
          </a:p>
        </p:txBody>
      </p:sp>
      <p:pic>
        <p:nvPicPr>
          <p:cNvPr id="21" name="Picture 6" descr="З-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58" y="980728"/>
            <a:ext cx="2161472" cy="144016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2" name="Picture 7" descr="DSCF083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5" y="2621085"/>
            <a:ext cx="2285922" cy="2176067"/>
          </a:xfrm>
          <a:prstGeom prst="rect">
            <a:avLst/>
          </a:prstGeom>
          <a:noFill/>
          <a:ln w="38100" cmpd="dbl">
            <a:solidFill>
              <a:srgbClr val="990033"/>
            </a:solidFill>
            <a:miter lim="800000"/>
            <a:headEnd/>
            <a:tailEnd/>
          </a:ln>
        </p:spPr>
      </p:pic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953846" y="4528717"/>
            <a:ext cx="2736304" cy="1871289"/>
            <a:chOff x="374" y="1435"/>
            <a:chExt cx="1351" cy="1088"/>
          </a:xfrm>
        </p:grpSpPr>
        <p:sp>
          <p:nvSpPr>
            <p:cNvPr id="26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72" y="1525"/>
              <a:ext cx="998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 dirty="0">
                <a:solidFill>
                  <a:schemeClr val="bg1"/>
                </a:solidFill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Миграционный прирост – 54 чел.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9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290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31" name="Picture 7" descr="img_39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1196975"/>
            <a:ext cx="2960687" cy="4441825"/>
          </a:xfrm>
          <a:prstGeom prst="rect">
            <a:avLst/>
          </a:prstGeom>
          <a:noFill/>
        </p:spPr>
      </p:pic>
      <p:pic>
        <p:nvPicPr>
          <p:cNvPr id="129033" name="Picture 9" descr="img_39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071813" cy="4608512"/>
          </a:xfrm>
          <a:prstGeom prst="rect">
            <a:avLst/>
          </a:prstGeom>
          <a:noFill/>
        </p:spPr>
      </p:pic>
      <p:sp>
        <p:nvSpPr>
          <p:cNvPr id="129034" name="AutoShape 24"/>
          <p:cNvSpPr>
            <a:spLocks noChangeArrowheads="1"/>
          </p:cNvSpPr>
          <p:nvPr/>
        </p:nvSpPr>
        <p:spPr bwMode="auto">
          <a:xfrm>
            <a:off x="2555875" y="692150"/>
            <a:ext cx="4105275" cy="1296988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99"/>
                </a:solidFill>
              </a:rPr>
              <a:t>29 апреля 2013 года 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начал функционировать МФЦ</a:t>
            </a:r>
            <a:endParaRPr lang="ru-RU">
              <a:solidFill>
                <a:srgbClr val="000099"/>
              </a:solidFill>
            </a:endParaRPr>
          </a:p>
        </p:txBody>
      </p:sp>
      <p:sp>
        <p:nvSpPr>
          <p:cNvPr id="129035" name="AutoShape 11"/>
          <p:cNvSpPr>
            <a:spLocks noChangeArrowheads="1"/>
          </p:cNvSpPr>
          <p:nvPr/>
        </p:nvSpPr>
        <p:spPr bwMode="auto">
          <a:xfrm rot="10800000">
            <a:off x="2268538" y="2060575"/>
            <a:ext cx="4460875" cy="503238"/>
          </a:xfrm>
          <a:prstGeom prst="upArrow">
            <a:avLst>
              <a:gd name="adj1" fmla="val 46185"/>
              <a:gd name="adj2" fmla="val 51435"/>
            </a:avLst>
          </a:prstGeom>
          <a:solidFill>
            <a:srgbClr val="FF6600">
              <a:alpha val="39999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36" name="AutoShape 24"/>
          <p:cNvSpPr>
            <a:spLocks noChangeArrowheads="1"/>
          </p:cNvSpPr>
          <p:nvPr/>
        </p:nvSpPr>
        <p:spPr bwMode="auto">
          <a:xfrm>
            <a:off x="2916238" y="2636838"/>
            <a:ext cx="3313112" cy="129698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государственные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и муниципальные услуги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 rot="10800000">
            <a:off x="2268538" y="4005263"/>
            <a:ext cx="4532312" cy="576262"/>
          </a:xfrm>
          <a:prstGeom prst="upArrow">
            <a:avLst>
              <a:gd name="adj1" fmla="val 46185"/>
              <a:gd name="adj2" fmla="val 51435"/>
            </a:avLst>
          </a:prstGeom>
          <a:solidFill>
            <a:srgbClr val="FF6600">
              <a:alpha val="39999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u="none">
                <a:solidFill>
                  <a:srgbClr val="FF0000"/>
                </a:solidFill>
              </a:rPr>
              <a:t>95 услуг</a:t>
            </a:r>
          </a:p>
        </p:txBody>
      </p:sp>
      <p:sp>
        <p:nvSpPr>
          <p:cNvPr id="129038" name="AutoShape 24"/>
          <p:cNvSpPr>
            <a:spLocks noChangeArrowheads="1"/>
          </p:cNvSpPr>
          <p:nvPr/>
        </p:nvSpPr>
        <p:spPr bwMode="auto">
          <a:xfrm>
            <a:off x="2843213" y="4652963"/>
            <a:ext cx="3313112" cy="129698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13 - федеральных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48 - республиканских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34 - муниципальных</a:t>
            </a:r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29039" name="Group 20"/>
          <p:cNvGrpSpPr>
            <a:grpSpLocks/>
          </p:cNvGrpSpPr>
          <p:nvPr/>
        </p:nvGrpSpPr>
        <p:grpSpPr bwMode="auto">
          <a:xfrm>
            <a:off x="6300788" y="4652963"/>
            <a:ext cx="2447925" cy="1944687"/>
            <a:chOff x="374" y="1435"/>
            <a:chExt cx="1351" cy="1088"/>
          </a:xfrm>
        </p:grpSpPr>
        <p:sp>
          <p:nvSpPr>
            <p:cNvPr id="129040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1" name="Text Box 22"/>
            <p:cNvSpPr txBox="1">
              <a:spLocks noChangeArrowheads="1"/>
            </p:cNvSpPr>
            <p:nvPr/>
          </p:nvSpPr>
          <p:spPr bwMode="auto">
            <a:xfrm>
              <a:off x="572" y="1525"/>
              <a:ext cx="998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За 2013 год </a:t>
              </a:r>
            </a:p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в МФЦ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ru-RU" sz="1600" b="1">
                  <a:solidFill>
                    <a:schemeClr val="bg1"/>
                  </a:solidFill>
                </a:rPr>
                <a:t>обратилось </a:t>
              </a:r>
            </a:p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5278 жителей города Канаш</a:t>
              </a:r>
              <a:endParaRPr lang="ru-RU" sz="1600">
                <a:solidFill>
                  <a:schemeClr val="bg1"/>
                </a:solidFill>
              </a:endParaRPr>
            </a:p>
          </p:txBody>
        </p:sp>
      </p:grp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ru-RU" sz="400" b="1" u="none" dirty="0"/>
          </a:p>
          <a:p>
            <a:pPr algn="ctr"/>
            <a:r>
              <a:rPr lang="en-US" b="1" u="none" dirty="0" smtClean="0">
                <a:solidFill>
                  <a:schemeClr val="bg1"/>
                </a:solidFill>
              </a:rPr>
              <a:t>28</a:t>
            </a:r>
            <a:endParaRPr lang="ru-RU" b="1" u="none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2108" y="7602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>
                <a:solidFill>
                  <a:schemeClr val="bg1"/>
                </a:solidFill>
              </a:rPr>
              <a:t>Многофункциональный центр </a:t>
            </a:r>
          </a:p>
        </p:txBody>
      </p:sp>
    </p:spTree>
    <p:extLst>
      <p:ext uri="{BB962C8B-B14F-4D97-AF65-F5344CB8AC3E}">
        <p14:creationId xmlns:p14="http://schemas.microsoft.com/office/powerpoint/2010/main" val="30495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5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grpSp>
        <p:nvGrpSpPr>
          <p:cNvPr id="131077" name="Group 11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13107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31079" name="Object 7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2" name="CorelDRAW" r:id="rId4" imgW="911520" imgH="763920" progId="">
                    <p:embed/>
                  </p:oleObj>
                </mc:Choice>
                <mc:Fallback>
                  <p:oleObj name="CorelDRAW" r:id="rId4" imgW="911520" imgH="7639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080" name="Group 20"/>
          <p:cNvGrpSpPr>
            <a:grpSpLocks/>
          </p:cNvGrpSpPr>
          <p:nvPr/>
        </p:nvGrpSpPr>
        <p:grpSpPr bwMode="auto">
          <a:xfrm>
            <a:off x="6443663" y="2205038"/>
            <a:ext cx="2447925" cy="1944687"/>
            <a:chOff x="374" y="1435"/>
            <a:chExt cx="1351" cy="1088"/>
          </a:xfrm>
        </p:grpSpPr>
        <p:sp>
          <p:nvSpPr>
            <p:cNvPr id="131081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2" name="Text Box 22"/>
            <p:cNvSpPr txBox="1">
              <a:spLocks noChangeArrowheads="1"/>
            </p:cNvSpPr>
            <p:nvPr/>
          </p:nvSpPr>
          <p:spPr bwMode="auto">
            <a:xfrm>
              <a:off x="572" y="1525"/>
              <a:ext cx="998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в очереди на получение места в дошкольные образовательные учреждения  -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 969 детей 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(от 1,5 до 3 лет) </a:t>
              </a:r>
              <a:endParaRPr lang="ru-RU" sz="1400">
                <a:solidFill>
                  <a:schemeClr val="bg1"/>
                </a:solidFill>
              </a:endParaRPr>
            </a:p>
          </p:txBody>
        </p:sp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fld id="{26727624-A948-4BCE-8C24-7E76FE334C06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29</a:t>
            </a:fld>
            <a:endParaRPr lang="ru-RU" b="1" u="none" dirty="0" smtClean="0">
              <a:solidFill>
                <a:schemeClr val="bg1"/>
              </a:solidFill>
            </a:endParaRPr>
          </a:p>
        </p:txBody>
      </p:sp>
      <p:sp>
        <p:nvSpPr>
          <p:cNvPr id="1033" name="WordArt 24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6477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1085" name="Text Box 25"/>
          <p:cNvSpPr txBox="1">
            <a:spLocks noChangeArrowheads="1"/>
          </p:cNvSpPr>
          <p:nvPr/>
        </p:nvSpPr>
        <p:spPr bwMode="auto">
          <a:xfrm>
            <a:off x="1547813" y="9810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619250" y="908050"/>
            <a:ext cx="655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дошкольных образовательных организаций</a:t>
            </a:r>
          </a:p>
        </p:txBody>
      </p:sp>
      <p:sp>
        <p:nvSpPr>
          <p:cNvPr id="1036" name="WordArt 27"/>
          <p:cNvSpPr>
            <a:spLocks noChangeArrowheads="1" noChangeShapeType="1" noTextEdit="1"/>
          </p:cNvSpPr>
          <p:nvPr/>
        </p:nvSpPr>
        <p:spPr bwMode="auto">
          <a:xfrm>
            <a:off x="1116013" y="1484313"/>
            <a:ext cx="4318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619250" y="1412875"/>
            <a:ext cx="712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дошкольных групп в школах (СОШ №3 и СОШ №9)</a:t>
            </a:r>
          </a:p>
        </p:txBody>
      </p:sp>
      <p:sp>
        <p:nvSpPr>
          <p:cNvPr id="131089" name="AutoShape 29"/>
          <p:cNvSpPr>
            <a:spLocks noChangeArrowheads="1"/>
          </p:cNvSpPr>
          <p:nvPr/>
        </p:nvSpPr>
        <p:spPr bwMode="auto">
          <a:xfrm>
            <a:off x="468313" y="1844675"/>
            <a:ext cx="8351837" cy="720725"/>
          </a:xfrm>
          <a:prstGeom prst="downArrow">
            <a:avLst>
              <a:gd name="adj1" fmla="val 66852"/>
              <a:gd name="adj2" fmla="val 79273"/>
            </a:avLst>
          </a:prstGeom>
          <a:solidFill>
            <a:srgbClr val="99CC00">
              <a:alpha val="4784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WordArt 30"/>
          <p:cNvSpPr>
            <a:spLocks noChangeArrowheads="1" noChangeShapeType="1" noTextEdit="1"/>
          </p:cNvSpPr>
          <p:nvPr/>
        </p:nvSpPr>
        <p:spPr bwMode="auto">
          <a:xfrm>
            <a:off x="3708400" y="2133600"/>
            <a:ext cx="7191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3119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4500563" y="19891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</a:t>
            </a:r>
          </a:p>
        </p:txBody>
      </p:sp>
      <p:sp>
        <p:nvSpPr>
          <p:cNvPr id="1041" name="WordArt 32"/>
          <p:cNvSpPr>
            <a:spLocks noChangeArrowheads="1" noChangeShapeType="1" noTextEdit="1"/>
          </p:cNvSpPr>
          <p:nvPr/>
        </p:nvSpPr>
        <p:spPr bwMode="auto">
          <a:xfrm>
            <a:off x="5651500" y="2636838"/>
            <a:ext cx="7191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76,9%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484438" y="26368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охват детей от 1 до 7 лет - </a:t>
            </a:r>
          </a:p>
        </p:txBody>
      </p:sp>
      <p:grpSp>
        <p:nvGrpSpPr>
          <p:cNvPr id="131094" name="Group 20"/>
          <p:cNvGrpSpPr>
            <a:grpSpLocks/>
          </p:cNvGrpSpPr>
          <p:nvPr/>
        </p:nvGrpSpPr>
        <p:grpSpPr bwMode="auto">
          <a:xfrm>
            <a:off x="0" y="2133600"/>
            <a:ext cx="2447925" cy="1944688"/>
            <a:chOff x="374" y="1435"/>
            <a:chExt cx="1351" cy="1088"/>
          </a:xfrm>
        </p:grpSpPr>
        <p:sp>
          <p:nvSpPr>
            <p:cNvPr id="131095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96" name="Text Box 22"/>
            <p:cNvSpPr txBox="1">
              <a:spLocks noChangeArrowheads="1"/>
            </p:cNvSpPr>
            <p:nvPr/>
          </p:nvSpPr>
          <p:spPr bwMode="auto">
            <a:xfrm>
              <a:off x="572" y="1525"/>
              <a:ext cx="998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100% детей старше 3-х лет получают дошкольное образование</a:t>
              </a:r>
              <a:endParaRPr lang="ru-RU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1102" name="Group 50"/>
          <p:cNvGrpSpPr>
            <a:grpSpLocks/>
          </p:cNvGrpSpPr>
          <p:nvPr/>
        </p:nvGrpSpPr>
        <p:grpSpPr bwMode="auto">
          <a:xfrm>
            <a:off x="1403350" y="3789363"/>
            <a:ext cx="2771775" cy="2233612"/>
            <a:chOff x="0" y="2341"/>
            <a:chExt cx="1610" cy="1355"/>
          </a:xfrm>
        </p:grpSpPr>
        <p:sp>
          <p:nvSpPr>
            <p:cNvPr id="131103" name="Oval 21"/>
            <p:cNvSpPr>
              <a:spLocks noChangeArrowheads="1"/>
            </p:cNvSpPr>
            <p:nvPr/>
          </p:nvSpPr>
          <p:spPr bwMode="gray">
            <a:xfrm>
              <a:off x="0" y="2341"/>
              <a:ext cx="1610" cy="1355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04" name="Text Box 22"/>
            <p:cNvSpPr txBox="1">
              <a:spLocks noChangeArrowheads="1"/>
            </p:cNvSpPr>
            <p:nvPr/>
          </p:nvSpPr>
          <p:spPr bwMode="auto">
            <a:xfrm>
              <a:off x="0" y="2523"/>
              <a:ext cx="1555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Из республиканского бюджета выделено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 8,5 миллионов руб. 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на создание дополнительных мест в ДОУ №№5,12</a:t>
              </a:r>
              <a:endParaRPr lang="ru-RU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31105" name="Group 51"/>
          <p:cNvGrpSpPr>
            <a:grpSpLocks/>
          </p:cNvGrpSpPr>
          <p:nvPr/>
        </p:nvGrpSpPr>
        <p:grpSpPr bwMode="auto">
          <a:xfrm>
            <a:off x="4427538" y="3860800"/>
            <a:ext cx="2808287" cy="2089150"/>
            <a:chOff x="3991" y="2568"/>
            <a:chExt cx="1769" cy="1316"/>
          </a:xfrm>
        </p:grpSpPr>
        <p:sp>
          <p:nvSpPr>
            <p:cNvPr id="131106" name="Oval 21"/>
            <p:cNvSpPr>
              <a:spLocks noChangeArrowheads="1"/>
            </p:cNvSpPr>
            <p:nvPr/>
          </p:nvSpPr>
          <p:spPr bwMode="gray">
            <a:xfrm>
              <a:off x="3991" y="2568"/>
              <a:ext cx="1769" cy="1316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07" name="Text Box 22"/>
            <p:cNvSpPr txBox="1">
              <a:spLocks noChangeArrowheads="1"/>
            </p:cNvSpPr>
            <p:nvPr/>
          </p:nvSpPr>
          <p:spPr bwMode="auto">
            <a:xfrm>
              <a:off x="4105" y="2750"/>
              <a:ext cx="1655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Из местного бюджета направлено: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на капитальный ремонт – 1264,2 тыс. руб.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оснащение оборудованием  и инвентарем – 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572,1 тыс. руб.</a:t>
              </a:r>
              <a:endParaRPr lang="ru-RU" sz="1400">
                <a:solidFill>
                  <a:schemeClr val="bg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91134" y="8701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Система </a:t>
            </a:r>
            <a:r>
              <a:rPr lang="ru-RU" sz="2400" b="1" u="none" dirty="0">
                <a:solidFill>
                  <a:schemeClr val="bg1"/>
                </a:solidFill>
              </a:rPr>
              <a:t>дошкольного </a:t>
            </a:r>
            <a:r>
              <a:rPr lang="ru-RU" sz="2400" b="1" u="none" dirty="0" smtClean="0">
                <a:solidFill>
                  <a:schemeClr val="bg1"/>
                </a:solidFill>
              </a:rPr>
              <a:t>образования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547813" y="0"/>
            <a:ext cx="5427662" cy="5794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sz="3200" u="none">
                <a:solidFill>
                  <a:schemeClr val="bg1"/>
                </a:solidFill>
                <a:latin typeface="Times New Roman" panose="02020603050405020304" pitchFamily="18" charset="0"/>
              </a:rPr>
              <a:t>г.КАНАШ</a:t>
            </a:r>
          </a:p>
        </p:txBody>
      </p:sp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CorelDRAW" r:id="rId4" imgW="772058" imgH="647090" progId="CorelDRAW.Graphic.13">
                  <p:embed/>
                </p:oleObj>
              </mc:Choice>
              <mc:Fallback>
                <p:oleObj name="CorelDRAW" r:id="rId4" imgW="772058" imgH="647090" progId="CorelDRAW.Graphic.1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smtClean="0"/>
          </a:p>
          <a:p>
            <a:pPr algn="ctr" eaLnBrk="1" hangingPunct="1">
              <a:defRPr/>
            </a:pPr>
            <a:fld id="{DAB41E6B-520F-48C5-BF4A-AE6AE4877B77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3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white">
          <a:xfrm>
            <a:off x="-10570" y="908720"/>
            <a:ext cx="9144000" cy="7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u="none" dirty="0" smtClean="0">
                <a:solidFill>
                  <a:schemeClr val="accent1">
                    <a:lumMod val="50000"/>
                  </a:schemeClr>
                </a:solidFill>
                <a:cs typeface="Arial Cyr" pitchFamily="34" charset="0"/>
              </a:rPr>
              <a:t>Объем отгруженной продукции предприятиями и организациями не относящихся к субъектам малого предпринимательства (млрд. руб</a:t>
            </a:r>
            <a:r>
              <a:rPr lang="ru-RU" sz="1600" u="none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endParaRPr lang="ru-RU" sz="1600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040330"/>
              </p:ext>
            </p:extLst>
          </p:nvPr>
        </p:nvGraphicFramePr>
        <p:xfrm>
          <a:off x="934262" y="1596465"/>
          <a:ext cx="7254336" cy="435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5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grpSp>
        <p:nvGrpSpPr>
          <p:cNvPr id="130053" name="Group 11"/>
          <p:cNvGrpSpPr>
            <a:grpSpLocks/>
          </p:cNvGrpSpPr>
          <p:nvPr/>
        </p:nvGrpSpPr>
        <p:grpSpPr bwMode="auto">
          <a:xfrm>
            <a:off x="179388" y="5949950"/>
            <a:ext cx="8640762" cy="900113"/>
            <a:chOff x="113" y="3748"/>
            <a:chExt cx="5443" cy="567"/>
          </a:xfrm>
        </p:grpSpPr>
        <p:pic>
          <p:nvPicPr>
            <p:cNvPr id="13005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4156"/>
              <a:ext cx="508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30055" name="Object 7"/>
            <p:cNvGraphicFramePr>
              <a:graphicFrameLocks noChangeAspect="1"/>
            </p:cNvGraphicFramePr>
            <p:nvPr/>
          </p:nvGraphicFramePr>
          <p:xfrm>
            <a:off x="113" y="3748"/>
            <a:ext cx="68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6" name="CorelDRAW" r:id="rId4" imgW="911520" imgH="763920" progId="">
                    <p:embed/>
                  </p:oleObj>
                </mc:Choice>
                <mc:Fallback>
                  <p:oleObj name="CorelDRAW" r:id="rId4" imgW="911520" imgH="7639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748"/>
                          <a:ext cx="680" cy="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fld id="{0FDDDB57-BCEF-40D6-93D9-0384C91938EC}" type="slidenum">
              <a:rPr lang="ru-RU" b="1" u="none" smtClean="0">
                <a:solidFill>
                  <a:schemeClr val="bg1"/>
                </a:solidFill>
              </a:rPr>
              <a:pPr algn="ctr" eaLnBrk="1" hangingPunct="1">
                <a:defRPr/>
              </a:pPr>
              <a:t>30</a:t>
            </a:fld>
            <a:endParaRPr lang="ru-RU" b="1" u="none" dirty="0" smtClean="0">
              <a:solidFill>
                <a:schemeClr val="bg1"/>
              </a:solidFill>
            </a:endParaRPr>
          </a:p>
        </p:txBody>
      </p:sp>
      <p:sp>
        <p:nvSpPr>
          <p:cNvPr id="130057" name="Text Box 13"/>
          <p:cNvSpPr txBox="1">
            <a:spLocks noChangeArrowheads="1"/>
          </p:cNvSpPr>
          <p:nvPr/>
        </p:nvSpPr>
        <p:spPr bwMode="auto">
          <a:xfrm>
            <a:off x="1547813" y="9810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0058" name="Picture 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059" name="Group 50"/>
          <p:cNvGrpSpPr>
            <a:grpSpLocks/>
          </p:cNvGrpSpPr>
          <p:nvPr/>
        </p:nvGrpSpPr>
        <p:grpSpPr bwMode="auto">
          <a:xfrm>
            <a:off x="0" y="476250"/>
            <a:ext cx="9144000" cy="1706563"/>
            <a:chOff x="0" y="346"/>
            <a:chExt cx="5760" cy="1075"/>
          </a:xfrm>
        </p:grpSpPr>
        <p:pic>
          <p:nvPicPr>
            <p:cNvPr id="130060" name="Picture 38" descr="img_486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"/>
              <a:ext cx="1610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1" name="Picture 44" descr="img_4910"/>
            <p:cNvPicPr preferRelativeResize="0"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46"/>
              <a:ext cx="1610" cy="107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062" name="Picture 48" descr="img_489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46"/>
              <a:ext cx="1588" cy="107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063" name="Picture 49" descr="img_4887"/>
            <p:cNvPicPr preferRelativeResize="0"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46"/>
              <a:ext cx="1610" cy="107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827088" y="2205038"/>
            <a:ext cx="7740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 детский сад №19  на 292 места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575" y="2743200"/>
            <a:ext cx="5940425" cy="1112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приобретение здания детского сада выделено: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из республиканского бюджета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114 млн. руб.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местного бюджета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млн. руб.</a:t>
            </a:r>
          </a:p>
          <a:p>
            <a:pPr>
              <a:defRPr/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8"/>
          <p:cNvSpPr/>
          <p:nvPr/>
        </p:nvSpPr>
        <p:spPr>
          <a:xfrm>
            <a:off x="3252788" y="4040188"/>
            <a:ext cx="5891212" cy="11128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дооснащение детского сада  оборудованием направлено: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из республиканского бюджета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3504 тыс. руб.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местного бюджета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3504,63 тыс. руб.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0067" name="Прямоугольник 24"/>
          <p:cNvSpPr>
            <a:spLocks noChangeArrowheads="1"/>
          </p:cNvSpPr>
          <p:nvPr/>
        </p:nvSpPr>
        <p:spPr bwMode="auto">
          <a:xfrm>
            <a:off x="1042988" y="5391150"/>
            <a:ext cx="756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    </a:t>
            </a:r>
            <a:r>
              <a:rPr lang="ru-RU" b="1">
                <a:solidFill>
                  <a:srgbClr val="FF0000"/>
                </a:solidFill>
              </a:rPr>
              <a:t>За счет уплотнения функционирующих групп создано 80 мест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За счет капитального ремонта групп создано 85 мест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</a:rPr>
              <a:t>Всего 2013 году дополнительно создано 457 мест</a:t>
            </a:r>
          </a:p>
          <a:p>
            <a:pPr algn="ctr"/>
            <a:endParaRPr lang="ru-RU" sz="600" b="1">
              <a:solidFill>
                <a:srgbClr val="C00000"/>
              </a:solidFill>
            </a:endParaRPr>
          </a:p>
          <a:p>
            <a:endParaRPr lang="ru-RU" sz="600" b="1">
              <a:solidFill>
                <a:srgbClr val="C00000"/>
              </a:solidFill>
            </a:endParaRPr>
          </a:p>
          <a:p>
            <a:r>
              <a:rPr lang="ru-RU" b="1">
                <a:solidFill>
                  <a:srgbClr val="C00000"/>
                </a:solidFill>
              </a:rPr>
              <a:t>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1134" y="2540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Система </a:t>
            </a:r>
            <a:r>
              <a:rPr lang="ru-RU" sz="2400" b="1" u="none" dirty="0">
                <a:solidFill>
                  <a:schemeClr val="bg1"/>
                </a:solidFill>
              </a:rPr>
              <a:t>дошкольного </a:t>
            </a:r>
            <a:r>
              <a:rPr lang="ru-RU" sz="2400" b="1" u="none" dirty="0" smtClean="0">
                <a:solidFill>
                  <a:schemeClr val="bg1"/>
                </a:solidFill>
              </a:rPr>
              <a:t>образования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249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934" name="Picture 6" descr="774ac799803fb3d376b4c3ca3cd2c37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3119437" cy="3527425"/>
          </a:xfrm>
          <a:prstGeom prst="rect">
            <a:avLst/>
          </a:prstGeom>
          <a:noFill/>
        </p:spPr>
      </p:pic>
      <p:sp>
        <p:nvSpPr>
          <p:cNvPr id="124935" name="AutoShape 23"/>
          <p:cNvSpPr>
            <a:spLocks noChangeArrowheads="1"/>
          </p:cNvSpPr>
          <p:nvPr/>
        </p:nvSpPr>
        <p:spPr bwMode="auto">
          <a:xfrm>
            <a:off x="539750" y="981075"/>
            <a:ext cx="8135938" cy="1223963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none" dirty="0">
                <a:solidFill>
                  <a:srgbClr val="FF0000"/>
                </a:solidFill>
              </a:rPr>
              <a:t>В школах №№ 3</a:t>
            </a:r>
            <a:r>
              <a:rPr lang="ru-RU" b="1" u="none" dirty="0" smtClean="0">
                <a:solidFill>
                  <a:srgbClr val="FF0000"/>
                </a:solidFill>
              </a:rPr>
              <a:t>, 5, 6, 7, 8, 10, 11 </a:t>
            </a:r>
            <a:r>
              <a:rPr lang="ru-RU" b="1" u="none" dirty="0">
                <a:solidFill>
                  <a:srgbClr val="FF0000"/>
                </a:solidFill>
              </a:rPr>
              <a:t>им. И.А. </a:t>
            </a:r>
            <a:r>
              <a:rPr lang="ru-RU" b="1" u="none" dirty="0" err="1">
                <a:solidFill>
                  <a:srgbClr val="FF0000"/>
                </a:solidFill>
              </a:rPr>
              <a:t>Кабалина</a:t>
            </a:r>
            <a:r>
              <a:rPr lang="ru-RU" b="1" u="none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u="none" dirty="0" smtClean="0">
                <a:solidFill>
                  <a:srgbClr val="FF0000"/>
                </a:solidFill>
              </a:rPr>
              <a:t>реализуется республиканский проект</a:t>
            </a:r>
          </a:p>
          <a:p>
            <a:pPr algn="ctr"/>
            <a:r>
              <a:rPr lang="ru-RU" b="1" u="none" dirty="0" smtClean="0">
                <a:solidFill>
                  <a:srgbClr val="FF0000"/>
                </a:solidFill>
              </a:rPr>
              <a:t>«Профильные инженерно-технические классы»</a:t>
            </a:r>
            <a:endParaRPr lang="ru-RU" u="none" dirty="0">
              <a:solidFill>
                <a:srgbClr val="FF0000"/>
              </a:solidFill>
            </a:endParaRPr>
          </a:p>
        </p:txBody>
      </p:sp>
      <p:pic>
        <p:nvPicPr>
          <p:cNvPr id="124936" name="Picture 8" descr="58859971_thumb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4392613" cy="2928937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4556" y="1352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Среднее образование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208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/>
          <p:cNvSpPr>
            <a:spLocks noChangeArrowheads="1"/>
          </p:cNvSpPr>
          <p:nvPr/>
        </p:nvSpPr>
        <p:spPr bwMode="gray">
          <a:xfrm>
            <a:off x="255723" y="1052736"/>
            <a:ext cx="4315484" cy="839661"/>
          </a:xfrm>
          <a:prstGeom prst="roundRect">
            <a:avLst>
              <a:gd name="adj" fmla="val 9106"/>
            </a:avLst>
          </a:prstGeom>
          <a:solidFill>
            <a:srgbClr val="CCFF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600" b="1" u="none" dirty="0">
                <a:solidFill>
                  <a:srgbClr val="D00000"/>
                </a:solidFill>
              </a:rPr>
              <a:t>В школе №3 </a:t>
            </a:r>
            <a:r>
              <a:rPr lang="ru-RU" sz="1600" b="1" u="none" dirty="0" smtClean="0">
                <a:solidFill>
                  <a:srgbClr val="D00000"/>
                </a:solidFill>
              </a:rPr>
              <a:t>внедрена  </a:t>
            </a:r>
          </a:p>
          <a:p>
            <a:pPr algn="ctr" eaLnBrk="0" hangingPunct="0"/>
            <a:r>
              <a:rPr lang="ru-RU" sz="1600" b="1" u="none" dirty="0" smtClean="0">
                <a:solidFill>
                  <a:srgbClr val="D00000"/>
                </a:solidFill>
              </a:rPr>
              <a:t>автоматизированная система </a:t>
            </a:r>
            <a:r>
              <a:rPr lang="en-US" sz="1600" b="1" u="none" dirty="0" err="1">
                <a:solidFill>
                  <a:srgbClr val="D00000"/>
                </a:solidFill>
              </a:rPr>
              <a:t>NetSchool</a:t>
            </a:r>
            <a:endParaRPr lang="en-US" sz="1600" b="1" u="none" dirty="0">
              <a:solidFill>
                <a:srgbClr val="D00000"/>
              </a:solidFill>
            </a:endParaRPr>
          </a:p>
        </p:txBody>
      </p:sp>
      <p:sp>
        <p:nvSpPr>
          <p:cNvPr id="120849" name="AutoShape 17"/>
          <p:cNvSpPr>
            <a:spLocks noChangeArrowheads="1"/>
          </p:cNvSpPr>
          <p:nvPr/>
        </p:nvSpPr>
        <p:spPr bwMode="gray">
          <a:xfrm>
            <a:off x="4166858" y="2052010"/>
            <a:ext cx="4315484" cy="839661"/>
          </a:xfrm>
          <a:prstGeom prst="roundRect">
            <a:avLst>
              <a:gd name="adj" fmla="val 9106"/>
            </a:avLst>
          </a:prstGeom>
          <a:solidFill>
            <a:srgbClr val="CCFF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1600" b="1" u="none" dirty="0">
                <a:solidFill>
                  <a:srgbClr val="D00000"/>
                </a:solidFill>
              </a:rPr>
              <a:t>В школе №6 </a:t>
            </a:r>
          </a:p>
          <a:p>
            <a:pPr algn="ctr" eaLnBrk="0" hangingPunct="0"/>
            <a:r>
              <a:rPr lang="ru-RU" sz="1600" b="1" u="none" dirty="0">
                <a:solidFill>
                  <a:srgbClr val="D00000"/>
                </a:solidFill>
              </a:rPr>
              <a:t>реализуется государственная программа </a:t>
            </a:r>
          </a:p>
          <a:p>
            <a:pPr algn="ctr" eaLnBrk="0" hangingPunct="0"/>
            <a:r>
              <a:rPr lang="ru-RU" sz="1600" b="1" u="none" dirty="0">
                <a:solidFill>
                  <a:srgbClr val="D00000"/>
                </a:solidFill>
              </a:rPr>
              <a:t>«Доступная среда»</a:t>
            </a:r>
            <a:endParaRPr lang="en-US" sz="1600" b="1" u="none" dirty="0">
              <a:solidFill>
                <a:srgbClr val="D00000"/>
              </a:solidFill>
            </a:endParaRPr>
          </a:p>
        </p:txBody>
      </p:sp>
      <p:pic>
        <p:nvPicPr>
          <p:cNvPr id="120852" name="Picture 20" descr="64bc74ba942027d271feb162794edfc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02" y="2148295"/>
            <a:ext cx="3505200" cy="2628900"/>
          </a:xfrm>
          <a:prstGeom prst="rect">
            <a:avLst/>
          </a:prstGeom>
          <a:noFill/>
        </p:spPr>
      </p:pic>
      <p:pic>
        <p:nvPicPr>
          <p:cNvPr id="120854" name="Picture 22" descr="11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014" y="3120731"/>
            <a:ext cx="3816350" cy="2541587"/>
          </a:xfrm>
          <a:prstGeom prst="rect">
            <a:avLst/>
          </a:prstGeom>
          <a:noFill/>
        </p:spPr>
      </p:pic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4556" y="1352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Среднее образование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228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AutoShape 29"/>
          <p:cNvSpPr>
            <a:spLocks noChangeArrowheads="1"/>
          </p:cNvSpPr>
          <p:nvPr/>
        </p:nvSpPr>
        <p:spPr bwMode="auto">
          <a:xfrm>
            <a:off x="179388" y="2636838"/>
            <a:ext cx="5219700" cy="720725"/>
          </a:xfrm>
          <a:prstGeom prst="downArrow">
            <a:avLst>
              <a:gd name="adj1" fmla="val 66852"/>
              <a:gd name="adj2" fmla="val 79273"/>
            </a:avLst>
          </a:prstGeom>
          <a:solidFill>
            <a:srgbClr val="99CC00">
              <a:alpha val="4784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01" name="Group 21"/>
          <p:cNvGrpSpPr>
            <a:grpSpLocks/>
          </p:cNvGrpSpPr>
          <p:nvPr/>
        </p:nvGrpSpPr>
        <p:grpSpPr bwMode="auto">
          <a:xfrm>
            <a:off x="250825" y="1196975"/>
            <a:ext cx="5256213" cy="1225550"/>
            <a:chOff x="204" y="618"/>
            <a:chExt cx="3311" cy="772"/>
          </a:xfrm>
        </p:grpSpPr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>
              <a:off x="204" y="618"/>
              <a:ext cx="3311" cy="7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431" y="663"/>
              <a:ext cx="3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u="none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Послание Главы Чувашской Республики М.В. Игнатьева Государственному Совету Чувашской Республики</a:t>
              </a:r>
            </a:p>
          </p:txBody>
        </p:sp>
      </p:grp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755650" y="3500438"/>
            <a:ext cx="75612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>
                <a:effectLst>
                  <a:outerShdw blurRad="38100" dist="38100" dir="2700000" algn="tl">
                    <a:srgbClr val="C0C0C0"/>
                  </a:outerShdw>
                </a:effectLst>
              </a:rPr>
              <a:t>«…современные требования заставляют обновлять ряды государственных служащих, находить креативных, прогрессивных управленцев, способных обеспечить эффективную деятельность органов государственной власти, развитие гражданского общества и инновационной экономики»</a:t>
            </a:r>
          </a:p>
          <a:p>
            <a:pPr algn="ctr">
              <a:spcBef>
                <a:spcPct val="50000"/>
              </a:spcBef>
            </a:pPr>
            <a:endParaRPr lang="ru-RU" b="1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00" name="Picture 20" descr="ignatev-gla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836613"/>
            <a:ext cx="3619500" cy="2419350"/>
          </a:xfrm>
          <a:prstGeom prst="rect">
            <a:avLst/>
          </a:prstGeom>
          <a:noFill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4556" y="1352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Среднее образование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239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Rectangle 30"/>
          <p:cNvSpPr>
            <a:spLocks noChangeArrowheads="1"/>
          </p:cNvSpPr>
          <p:nvPr/>
        </p:nvSpPr>
        <p:spPr bwMode="white">
          <a:xfrm>
            <a:off x="457200" y="635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u="none">
                <a:solidFill>
                  <a:schemeClr val="bg1"/>
                </a:solidFill>
                <a:latin typeface="Verdana" pitchFamily="34" charset="0"/>
              </a:rPr>
              <a:t>Патриотическое воспитание в городе Канаш</a:t>
            </a:r>
          </a:p>
        </p:txBody>
      </p:sp>
      <p:pic>
        <p:nvPicPr>
          <p:cNvPr id="123912" name="Picture 8" descr="21090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384550" cy="2249487"/>
          </a:xfrm>
          <a:prstGeom prst="rect">
            <a:avLst/>
          </a:prstGeom>
          <a:noFill/>
        </p:spPr>
      </p:pic>
      <p:grpSp>
        <p:nvGrpSpPr>
          <p:cNvPr id="123913" name="Group 20"/>
          <p:cNvGrpSpPr>
            <a:grpSpLocks/>
          </p:cNvGrpSpPr>
          <p:nvPr/>
        </p:nvGrpSpPr>
        <p:grpSpPr bwMode="auto">
          <a:xfrm>
            <a:off x="971550" y="1052513"/>
            <a:ext cx="2665413" cy="1727200"/>
            <a:chOff x="374" y="1435"/>
            <a:chExt cx="1351" cy="1088"/>
          </a:xfrm>
        </p:grpSpPr>
        <p:sp>
          <p:nvSpPr>
            <p:cNvPr id="123914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15" name="Text Box 22"/>
            <p:cNvSpPr txBox="1">
              <a:spLocks noChangeArrowheads="1"/>
            </p:cNvSpPr>
            <p:nvPr/>
          </p:nvSpPr>
          <p:spPr bwMode="auto">
            <a:xfrm>
              <a:off x="572" y="1524"/>
              <a:ext cx="998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подготовка государственных служащих и управленцев</a:t>
              </a:r>
              <a:endParaRPr lang="ru-RU" sz="1600">
                <a:solidFill>
                  <a:schemeClr val="bg1"/>
                </a:solidFill>
              </a:endParaRPr>
            </a:p>
          </p:txBody>
        </p:sp>
      </p:grpSp>
      <p:sp>
        <p:nvSpPr>
          <p:cNvPr id="123916" name="WordArt 12"/>
          <p:cNvSpPr>
            <a:spLocks noChangeArrowheads="1" noChangeShapeType="1" noTextEdit="1"/>
          </p:cNvSpPr>
          <p:nvPr/>
        </p:nvSpPr>
        <p:spPr bwMode="auto">
          <a:xfrm>
            <a:off x="3911657" y="1485107"/>
            <a:ext cx="961911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non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  <a:endParaRPr lang="ru-RU" sz="3600" b="1" u="non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23921" name="Group 20"/>
          <p:cNvGrpSpPr>
            <a:grpSpLocks/>
          </p:cNvGrpSpPr>
          <p:nvPr/>
        </p:nvGrpSpPr>
        <p:grpSpPr bwMode="auto">
          <a:xfrm>
            <a:off x="5148263" y="1125538"/>
            <a:ext cx="2520950" cy="1654175"/>
            <a:chOff x="374" y="1435"/>
            <a:chExt cx="1351" cy="1088"/>
          </a:xfrm>
        </p:grpSpPr>
        <p:sp>
          <p:nvSpPr>
            <p:cNvPr id="123922" name="Oval 21"/>
            <p:cNvSpPr>
              <a:spLocks noChangeArrowheads="1"/>
            </p:cNvSpPr>
            <p:nvPr/>
          </p:nvSpPr>
          <p:spPr bwMode="gray">
            <a:xfrm>
              <a:off x="374" y="1435"/>
              <a:ext cx="1351" cy="1088"/>
            </a:xfrm>
            <a:prstGeom prst="ellipse">
              <a:avLst/>
            </a:prstGeom>
            <a:gradFill rotWithShape="1">
              <a:gsLst>
                <a:gs pos="0">
                  <a:srgbClr val="F14343"/>
                </a:gs>
                <a:gs pos="100000">
                  <a:srgbClr val="922929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923" name="Text Box 22"/>
            <p:cNvSpPr txBox="1">
              <a:spLocks noChangeArrowheads="1"/>
            </p:cNvSpPr>
            <p:nvPr/>
          </p:nvSpPr>
          <p:spPr bwMode="auto">
            <a:xfrm>
              <a:off x="572" y="1524"/>
              <a:ext cx="99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endParaRPr lang="ru-RU" sz="1400" b="1">
                <a:solidFill>
                  <a:schemeClr val="bg1"/>
                </a:solidFill>
              </a:endParaRPr>
            </a:p>
            <a:p>
              <a:pPr algn="ctr"/>
              <a:r>
                <a:rPr lang="ru-RU" sz="1600" b="1">
                  <a:solidFill>
                    <a:schemeClr val="bg1"/>
                  </a:solidFill>
                </a:rPr>
                <a:t>кадетское</a:t>
              </a:r>
              <a:r>
                <a:rPr lang="ru-RU" sz="1400" b="1">
                  <a:solidFill>
                    <a:schemeClr val="bg1"/>
                  </a:solidFill>
                </a:rPr>
                <a:t> обучение</a:t>
              </a:r>
              <a:endParaRPr lang="ru-RU" sz="1400">
                <a:solidFill>
                  <a:schemeClr val="bg1"/>
                </a:solidFill>
              </a:endParaRPr>
            </a:p>
          </p:txBody>
        </p:sp>
      </p:grpSp>
      <p:sp>
        <p:nvSpPr>
          <p:cNvPr id="123926" name="AutoShape 29"/>
          <p:cNvSpPr>
            <a:spLocks noChangeArrowheads="1"/>
          </p:cNvSpPr>
          <p:nvPr/>
        </p:nvSpPr>
        <p:spPr bwMode="auto">
          <a:xfrm>
            <a:off x="395288" y="2565400"/>
            <a:ext cx="8351837" cy="720725"/>
          </a:xfrm>
          <a:prstGeom prst="downArrow">
            <a:avLst>
              <a:gd name="adj1" fmla="val 66852"/>
              <a:gd name="adj2" fmla="val 79273"/>
            </a:avLst>
          </a:prstGeom>
          <a:solidFill>
            <a:srgbClr val="99CC00">
              <a:alpha val="4784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3931" name="Picture 27" descr="2109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3741738" cy="2487613"/>
          </a:xfrm>
          <a:prstGeom prst="rect">
            <a:avLst/>
          </a:prstGeom>
          <a:noFill/>
        </p:spPr>
      </p:pic>
      <p:pic>
        <p:nvPicPr>
          <p:cNvPr id="123932" name="Picture 28" descr="p921002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097212" cy="2322513"/>
          </a:xfrm>
          <a:prstGeom prst="rect">
            <a:avLst/>
          </a:prstGeom>
          <a:noFill/>
        </p:spPr>
      </p:pic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3116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51" name="Picture 15" descr="17781_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5940425" y="654050"/>
            <a:ext cx="3203575" cy="2498725"/>
          </a:xfrm>
          <a:prstGeom prst="rect">
            <a:avLst/>
          </a:prstGeom>
          <a:noFill/>
        </p:spPr>
      </p:pic>
      <p:pic>
        <p:nvPicPr>
          <p:cNvPr id="116753" name="Picture 17" descr="184548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3384550" cy="2538412"/>
          </a:xfrm>
          <a:prstGeom prst="rect">
            <a:avLst/>
          </a:prstGeom>
          <a:noFill/>
        </p:spPr>
      </p:pic>
      <p:grpSp>
        <p:nvGrpSpPr>
          <p:cNvPr id="116757" name="Group 20"/>
          <p:cNvGrpSpPr>
            <a:grpSpLocks/>
          </p:cNvGrpSpPr>
          <p:nvPr/>
        </p:nvGrpSpPr>
        <p:grpSpPr bwMode="auto">
          <a:xfrm>
            <a:off x="250825" y="1052513"/>
            <a:ext cx="2520950" cy="4778375"/>
            <a:chOff x="3651" y="935"/>
            <a:chExt cx="1588" cy="3010"/>
          </a:xfrm>
        </p:grpSpPr>
        <p:pic>
          <p:nvPicPr>
            <p:cNvPr id="116758" name="Picture 9" descr="NLM4WECA73L15VCADQNILPCAO8L2UZCAN4S9ZKCAMLDU05CAEJ4BUNCAYE6188CAT8BYE5CA4SZ62XCA5WIHGSCAJEJO1JCALQ032ZCAYGYYT7CAGQJDYQCARCD7ZCCA88YDKICAZ79RGB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51" y="2886"/>
              <a:ext cx="1588" cy="1059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16759" name="Picture 11" descr="x_ed99b1a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888"/>
              <a:ext cx="1588" cy="105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16760" name="Picture 8" descr="image538209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935"/>
              <a:ext cx="1587" cy="1057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pic>
        <p:nvPicPr>
          <p:cNvPr id="116764" name="Picture 28" descr="img_832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068638"/>
            <a:ext cx="4170362" cy="2778125"/>
          </a:xfrm>
          <a:prstGeom prst="rect">
            <a:avLst/>
          </a:prstGeom>
          <a:noFill/>
        </p:spPr>
      </p:pic>
      <p:pic>
        <p:nvPicPr>
          <p:cNvPr id="116766" name="Picture 30" descr="rnd0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BFB5B3"/>
              </a:clrFrom>
              <a:clrTo>
                <a:srgbClr val="BFB5B3">
                  <a:alpha val="0"/>
                </a:srgbClr>
              </a:clrTo>
            </a:clrChange>
            <a:lum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2555875" cy="2297113"/>
          </a:xfrm>
          <a:prstGeom prst="rect">
            <a:avLst/>
          </a:prstGeom>
          <a:noFill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388424" y="594042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4556" y="1352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Культура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7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pic>
        <p:nvPicPr>
          <p:cNvPr id="1198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23850" y="1700213"/>
            <a:ext cx="4102100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учреждениям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дополнительного образования детей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области культуры –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14247 тыс.руб.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900113" y="3213100"/>
            <a:ext cx="3455987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внебюджетные доходы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учреждений культуры –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2737 тыс.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руб.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4643438" y="1700213"/>
            <a:ext cx="4102100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учреждениям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дополнительного образования детей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области спорта –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7638 тыс.руб.</a:t>
            </a:r>
          </a:p>
        </p:txBody>
      </p:sp>
      <p:sp>
        <p:nvSpPr>
          <p:cNvPr id="3" name="AutoShape 18"/>
          <p:cNvSpPr>
            <a:spLocks noChangeArrowheads="1"/>
          </p:cNvSpPr>
          <p:nvPr/>
        </p:nvSpPr>
        <p:spPr bwMode="auto">
          <a:xfrm>
            <a:off x="4787900" y="3213100"/>
            <a:ext cx="3455988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внебюджетные доходы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учреждений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дополнительного образования –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790 тыс.475 руб.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4932363" y="4868863"/>
            <a:ext cx="3455987" cy="12969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ремонтные работы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учреждений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культуры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1557 тыс.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руб.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9829" name="WordArt 21"/>
          <p:cNvSpPr>
            <a:spLocks noChangeArrowheads="1" noChangeShapeType="1" noTextEdit="1"/>
          </p:cNvSpPr>
          <p:nvPr/>
        </p:nvSpPr>
        <p:spPr bwMode="auto">
          <a:xfrm>
            <a:off x="971550" y="5300663"/>
            <a:ext cx="23749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ПЛАН на 2014 год </a:t>
            </a:r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>
            <a:off x="3492500" y="5516563"/>
            <a:ext cx="12954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1" name="WordArt 23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64087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РАСХОДЫ по учреждениям культуры в 2013 году</a:t>
            </a:r>
          </a:p>
        </p:txBody>
      </p:sp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4556" y="13523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none" dirty="0" smtClean="0">
                <a:solidFill>
                  <a:schemeClr val="bg1"/>
                </a:solidFill>
              </a:rPr>
              <a:t>Культура</a:t>
            </a:r>
            <a:endParaRPr lang="ru-RU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4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763713" y="-22225"/>
            <a:ext cx="5427662" cy="579438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3200" b="1" u="none">
                <a:solidFill>
                  <a:schemeClr val="bg1"/>
                </a:solidFill>
                <a:latin typeface="Times New Roman" panose="02020603050405020304" pitchFamily="18" charset="0"/>
              </a:rPr>
              <a:t>Спорт</a:t>
            </a:r>
          </a:p>
        </p:txBody>
      </p:sp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25" name="Object 6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/>
          </a:p>
          <a:p>
            <a:pPr algn="ctr">
              <a:defRPr/>
            </a:pPr>
            <a:fld id="{66E8FE49-1EB4-468F-AE58-41A02310C64B}" type="slidenum">
              <a:rPr lang="ru-RU" b="1" u="none">
                <a:solidFill>
                  <a:schemeClr val="bg1"/>
                </a:solidFill>
              </a:rPr>
              <a:pPr algn="ctr">
                <a:defRPr/>
              </a:pPr>
              <a:t>37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white">
          <a:xfrm>
            <a:off x="280988" y="981075"/>
            <a:ext cx="8572500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u="none" dirty="0">
                <a:solidFill>
                  <a:schemeClr val="accent1">
                    <a:lumMod val="50000"/>
                  </a:schemeClr>
                </a:solidFill>
              </a:rPr>
              <a:t>Доля населения, </a:t>
            </a:r>
            <a:endParaRPr lang="ru-RU" sz="2800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u="none" dirty="0" smtClean="0">
                <a:solidFill>
                  <a:schemeClr val="accent1">
                    <a:lumMod val="50000"/>
                  </a:schemeClr>
                </a:solidFill>
              </a:rPr>
              <a:t>систематически </a:t>
            </a:r>
            <a:r>
              <a:rPr lang="ru-RU" sz="2800" u="none" dirty="0">
                <a:solidFill>
                  <a:schemeClr val="accent1">
                    <a:lumMod val="50000"/>
                  </a:schemeClr>
                </a:solidFill>
              </a:rPr>
              <a:t>занимающегося физической культурой и  спортом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481146" y="2060848"/>
          <a:ext cx="81721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3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Прямоугольник 40"/>
          <p:cNvSpPr>
            <a:spLocks noChangeArrowheads="1"/>
          </p:cNvSpPr>
          <p:nvPr/>
        </p:nvSpPr>
        <p:spPr bwMode="auto">
          <a:xfrm>
            <a:off x="0" y="4868863"/>
            <a:ext cx="4527550" cy="1641475"/>
          </a:xfrm>
          <a:prstGeom prst="rect">
            <a:avLst/>
          </a:prstGeom>
          <a:solidFill>
            <a:srgbClr val="00AF64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63" name="Прямоугольник 22"/>
          <p:cNvSpPr>
            <a:spLocks noChangeArrowheads="1"/>
          </p:cNvSpPr>
          <p:nvPr/>
        </p:nvSpPr>
        <p:spPr bwMode="auto">
          <a:xfrm>
            <a:off x="4537075" y="765175"/>
            <a:ext cx="4606925" cy="5745163"/>
          </a:xfrm>
          <a:prstGeom prst="rect">
            <a:avLst/>
          </a:prstGeom>
          <a:solidFill>
            <a:srgbClr val="00AF64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64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4537075" cy="4084638"/>
          </a:xfrm>
          <a:prstGeom prst="rect">
            <a:avLst/>
          </a:prstGeom>
          <a:solidFill>
            <a:srgbClr val="FFAD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Дата 3"/>
          <p:cNvSpPr txBox="1">
            <a:spLocks noGrp="1"/>
          </p:cNvSpPr>
          <p:nvPr/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r>
              <a:rPr lang="en-US" sz="1200" u="none">
                <a:solidFill>
                  <a:schemeClr val="bg1"/>
                </a:solidFill>
                <a:latin typeface="+mn-lt"/>
              </a:rPr>
              <a:t>www.themegallery.com</a:t>
            </a:r>
          </a:p>
        </p:txBody>
      </p:sp>
      <p:sp>
        <p:nvSpPr>
          <p:cNvPr id="14" name="Нижний колонтитул 4"/>
          <p:cNvSpPr txBox="1">
            <a:spLocks noGrp="1"/>
          </p:cNvSpPr>
          <p:nvPr/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r>
              <a:rPr lang="en-US" sz="1000" b="1" u="none">
                <a:solidFill>
                  <a:schemeClr val="bg1"/>
                </a:solidFill>
                <a:latin typeface="+mn-lt"/>
              </a:rPr>
              <a:t>Company Logo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973138" y="23813"/>
            <a:ext cx="7127875" cy="585787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sz="3200" b="1" u="none">
                <a:solidFill>
                  <a:schemeClr val="bg1"/>
                </a:solidFill>
                <a:latin typeface="Times New Roman" panose="02020603050405020304" pitchFamily="18" charset="0"/>
              </a:rPr>
              <a:t>Спортивные школы города Канаш</a:t>
            </a:r>
          </a:p>
        </p:txBody>
      </p:sp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25" name="Object 9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7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/>
          </a:p>
          <a:p>
            <a:pPr algn="ctr">
              <a:defRPr/>
            </a:pPr>
            <a:fld id="{2F322061-2657-4B43-B46F-F10C62E18396}" type="slidenum">
              <a:rPr lang="ru-RU" b="1" u="none">
                <a:solidFill>
                  <a:schemeClr val="bg1"/>
                </a:solidFill>
              </a:rPr>
              <a:pPr algn="ctr">
                <a:defRPr/>
              </a:pPr>
              <a:t>38</a:t>
            </a:fld>
            <a:endParaRPr lang="ru-RU" b="1" u="none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white">
          <a:xfrm>
            <a:off x="5114925" y="815975"/>
            <a:ext cx="3095625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u="none" dirty="0" smtClean="0">
                <a:solidFill>
                  <a:schemeClr val="accent1">
                    <a:lumMod val="50000"/>
                  </a:schemeClr>
                </a:solidFill>
              </a:rPr>
              <a:t>ДЮСШ «Локомотив»   </a:t>
            </a:r>
            <a:endParaRPr lang="ru-RU" sz="2000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7772" name="Picture 11" descr="C:\Documents and Settings\info2\Рабочий стол\на слайд\лыжи.jpg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520825"/>
            <a:ext cx="1620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TextBox 1"/>
          <p:cNvSpPr txBox="1">
            <a:spLocks noChangeArrowheads="1"/>
          </p:cNvSpPr>
          <p:nvPr/>
        </p:nvSpPr>
        <p:spPr bwMode="auto">
          <a:xfrm>
            <a:off x="527050" y="2565400"/>
            <a:ext cx="1582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 b="1" u="none">
                <a:solidFill>
                  <a:srgbClr val="FF3C00"/>
                </a:solidFill>
              </a:rPr>
              <a:t>Лыжные гонки</a:t>
            </a:r>
            <a:br>
              <a:rPr lang="ru-RU" sz="1500" b="1" u="none">
                <a:solidFill>
                  <a:srgbClr val="FF3C00"/>
                </a:solidFill>
              </a:rPr>
            </a:br>
            <a:r>
              <a:rPr lang="ru-RU" sz="1500" b="1" i="1" u="none">
                <a:solidFill>
                  <a:srgbClr val="FF3C00"/>
                </a:solidFill>
              </a:rPr>
              <a:t>452 чел.</a:t>
            </a:r>
          </a:p>
        </p:txBody>
      </p:sp>
      <p:pic>
        <p:nvPicPr>
          <p:cNvPr id="117774" name="Picture 12" descr="C:\Documents and Settings\info2\Рабочий стол\на слайд\Поездка-на-биатлон1.jpg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1520825"/>
            <a:ext cx="1500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5" name="TextBox 2"/>
          <p:cNvSpPr txBox="1">
            <a:spLocks noChangeArrowheads="1"/>
          </p:cNvSpPr>
          <p:nvPr/>
        </p:nvSpPr>
        <p:spPr bwMode="auto">
          <a:xfrm>
            <a:off x="3095625" y="2565400"/>
            <a:ext cx="9921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500" b="1" u="none">
                <a:solidFill>
                  <a:srgbClr val="FF3C00"/>
                </a:solidFill>
              </a:rPr>
              <a:t>Биатлон</a:t>
            </a:r>
            <a:br>
              <a:rPr lang="ru-RU" sz="1500" b="1" u="none">
                <a:solidFill>
                  <a:srgbClr val="FF3C00"/>
                </a:solidFill>
              </a:rPr>
            </a:br>
            <a:r>
              <a:rPr lang="ru-RU" sz="1500" b="1" i="1" u="none">
                <a:solidFill>
                  <a:srgbClr val="FF3C00"/>
                </a:solidFill>
              </a:rPr>
              <a:t>24 чел.</a:t>
            </a:r>
          </a:p>
        </p:txBody>
      </p:sp>
      <p:pic>
        <p:nvPicPr>
          <p:cNvPr id="117776" name="Picture 13" descr="C:\Documents and Settings\info2\Рабочий стол\на слайд\Р.Ямалиев. Казань.9-12.10.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3141663"/>
            <a:ext cx="1622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7" name="TextBox 3"/>
          <p:cNvSpPr txBox="1">
            <a:spLocks noChangeArrowheads="1"/>
          </p:cNvSpPr>
          <p:nvPr/>
        </p:nvSpPr>
        <p:spPr bwMode="auto">
          <a:xfrm>
            <a:off x="795338" y="4343400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400" b="1" u="none">
                <a:solidFill>
                  <a:srgbClr val="FF3C00"/>
                </a:solidFill>
              </a:rPr>
              <a:t>Бокс </a:t>
            </a:r>
            <a:br>
              <a:rPr lang="ru-RU" sz="1400" b="1" u="none">
                <a:solidFill>
                  <a:srgbClr val="FF3C00"/>
                </a:solidFill>
              </a:rPr>
            </a:br>
            <a:r>
              <a:rPr lang="ru-RU" sz="1400" b="1" i="1" u="none">
                <a:solidFill>
                  <a:srgbClr val="FF3C00"/>
                </a:solidFill>
              </a:rPr>
              <a:t>95 чел.</a:t>
            </a:r>
          </a:p>
        </p:txBody>
      </p:sp>
      <p:pic>
        <p:nvPicPr>
          <p:cNvPr id="117778" name="Picture 14" descr="C:\Documents and Settings\info2\Рабочий стол\на слайд\бб.jpg"/>
          <p:cNvPicPr preferRelativeResize="0"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925" y="1520825"/>
            <a:ext cx="1620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7413" y="2573338"/>
            <a:ext cx="11858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500" b="1" u="none" dirty="0">
                <a:solidFill>
                  <a:schemeClr val="accent1">
                    <a:lumMod val="50000"/>
                  </a:schemeClr>
                </a:solidFill>
              </a:rPr>
              <a:t>Баскетбол</a:t>
            </a:r>
            <a:br>
              <a:rPr lang="ru-RU" sz="15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b="1" i="1" u="none" dirty="0">
                <a:solidFill>
                  <a:schemeClr val="accent1">
                    <a:lumMod val="50000"/>
                  </a:schemeClr>
                </a:solidFill>
              </a:rPr>
              <a:t>81 чел.</a:t>
            </a:r>
          </a:p>
        </p:txBody>
      </p:sp>
      <p:sp>
        <p:nvSpPr>
          <p:cNvPr id="117780" name="TextBox 5"/>
          <p:cNvSpPr txBox="1">
            <a:spLocks noChangeArrowheads="1"/>
          </p:cNvSpPr>
          <p:nvPr/>
        </p:nvSpPr>
        <p:spPr bwMode="auto">
          <a:xfrm>
            <a:off x="1135063" y="815975"/>
            <a:ext cx="264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u="none">
                <a:solidFill>
                  <a:srgbClr val="FF3C00"/>
                </a:solidFill>
              </a:rPr>
              <a:t>ДЮСШ </a:t>
            </a:r>
            <a:br>
              <a:rPr lang="ru-RU" sz="2000" b="1" u="none">
                <a:solidFill>
                  <a:srgbClr val="FF3C00"/>
                </a:solidFill>
              </a:rPr>
            </a:br>
            <a:r>
              <a:rPr lang="ru-RU" sz="2000" b="1" u="none">
                <a:solidFill>
                  <a:srgbClr val="FF3C00"/>
                </a:solidFill>
              </a:rPr>
              <a:t>им. В.П. Воронкова</a:t>
            </a:r>
          </a:p>
        </p:txBody>
      </p:sp>
      <p:pic>
        <p:nvPicPr>
          <p:cNvPr id="117781" name="Picture 15" descr="C:\Documents and Settings\info2\Рабочий стол\на слайд\вб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16208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03513" y="4343400"/>
            <a:ext cx="165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rgbClr val="FF3C00"/>
                </a:solidFill>
              </a:rPr>
              <a:t>Вольная борьба</a:t>
            </a:r>
            <a:br>
              <a:rPr lang="ru-RU" sz="1400" b="1" u="none" dirty="0">
                <a:solidFill>
                  <a:srgbClr val="FF3C00"/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258 чел.</a:t>
            </a:r>
          </a:p>
        </p:txBody>
      </p:sp>
      <p:pic>
        <p:nvPicPr>
          <p:cNvPr id="117783" name="Picture 16" descr="C:\Documents and Settings\info2\Рабочий стол\на слайд\плавание.jpg"/>
          <p:cNvPicPr preferRelativeResize="0"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52082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0013" y="2565400"/>
            <a:ext cx="111601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500" b="1" u="none" dirty="0">
                <a:solidFill>
                  <a:schemeClr val="accent1">
                    <a:lumMod val="50000"/>
                  </a:schemeClr>
                </a:solidFill>
              </a:rPr>
              <a:t>Плавание</a:t>
            </a:r>
            <a:br>
              <a:rPr lang="ru-RU" sz="15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b="1" i="1" u="none" dirty="0">
                <a:solidFill>
                  <a:schemeClr val="accent1">
                    <a:lumMod val="50000"/>
                  </a:schemeClr>
                </a:solidFill>
              </a:rPr>
              <a:t>56 чел.</a:t>
            </a:r>
          </a:p>
        </p:txBody>
      </p:sp>
      <p:pic>
        <p:nvPicPr>
          <p:cNvPr id="117785" name="Picture 17" descr="C:\Documents and Settings\info2\Рабочий стол\на слайд\гири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84763" y="4238625"/>
            <a:ext cx="14906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  <a:t>Гиревой спорт</a:t>
            </a:r>
            <a:b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25 чел.</a:t>
            </a:r>
          </a:p>
        </p:txBody>
      </p:sp>
      <p:pic>
        <p:nvPicPr>
          <p:cNvPr id="117787" name="Picture 18" descr="C:\Documents and Settings\info2\Рабочий стол\на слайд\хк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141663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808788" y="4325938"/>
            <a:ext cx="1689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  <a:t>Хоккей с шайбой</a:t>
            </a:r>
            <a:b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18 чел.</a:t>
            </a:r>
          </a:p>
        </p:txBody>
      </p:sp>
      <p:pic>
        <p:nvPicPr>
          <p:cNvPr id="117789" name="Picture 19" descr="C:\Documents and Settings\info2\Рабочий стол\на слайд\фитнес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14398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926138" y="5949950"/>
            <a:ext cx="18288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  <a:t>Фитнес - аэробика</a:t>
            </a:r>
            <a:b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76 чел.</a:t>
            </a:r>
          </a:p>
        </p:txBody>
      </p:sp>
      <p:pic>
        <p:nvPicPr>
          <p:cNvPr id="117791" name="Picture 20" descr="C:\Documents and Settings\info2\Рабочий стол\на слайд\День республики 24 июня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16224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67200" y="5946775"/>
            <a:ext cx="857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  <a:t>Футбол</a:t>
            </a:r>
            <a:b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21 чел.</a:t>
            </a:r>
          </a:p>
        </p:txBody>
      </p:sp>
      <p:pic>
        <p:nvPicPr>
          <p:cNvPr id="117793" name="Picture 21" descr="C:\Documents and Settings\info2\Рабочий стол\на слайд\Рената Краснова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4868863"/>
            <a:ext cx="14970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43038" y="5967413"/>
            <a:ext cx="16605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  <a:t>Легкая атлетика </a:t>
            </a:r>
            <a:br>
              <a:rPr lang="ru-RU" sz="1400" b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i="1" u="none" dirty="0">
                <a:solidFill>
                  <a:schemeClr val="accent1">
                    <a:lumMod val="50000"/>
                  </a:schemeClr>
                </a:solidFill>
              </a:rPr>
              <a:t>66 чел.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4775" y="765175"/>
            <a:ext cx="12446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i="1" u="none" dirty="0">
                <a:solidFill>
                  <a:schemeClr val="accent1">
                    <a:lumMod val="50000"/>
                  </a:schemeClr>
                </a:solidFill>
              </a:rPr>
              <a:t>1172 </a:t>
            </a:r>
            <a:br>
              <a:rPr lang="ru-RU" b="1" i="1" u="non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u="none" dirty="0">
                <a:solidFill>
                  <a:schemeClr val="accent1">
                    <a:lumMod val="50000"/>
                  </a:schemeClr>
                </a:solidFill>
              </a:rPr>
              <a:t>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1422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pic>
        <p:nvPicPr>
          <p:cNvPr id="51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29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2" name="CorelDRAW" r:id="rId4" imgW="911520" imgH="763920" progId="">
                  <p:embed/>
                </p:oleObj>
              </mc:Choice>
              <mc:Fallback>
                <p:oleObj name="CorelDRAW" r:id="rId4" imgW="911520" imgH="763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827088" y="2276475"/>
            <a:ext cx="5111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>
                <a:effectLst>
                  <a:outerShdw blurRad="38100" dist="38100" dir="2700000" algn="tl">
                    <a:srgbClr val="C0C0C0"/>
                  </a:outerShdw>
                </a:effectLst>
              </a:rPr>
              <a:t>«В условиях XXI века, когда в современном мире идут процессы глобализации, необходимо сохранить духовно-нравственные ценности, присущие нашему народу, чтобы передать их поколениям, которые придут нам на смену»</a:t>
            </a:r>
          </a:p>
          <a:p>
            <a:pPr algn="ctr">
              <a:spcBef>
                <a:spcPct val="50000"/>
              </a:spcBef>
            </a:pPr>
            <a:endParaRPr lang="ru-RU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68" name="Picture 48" descr="i?id=302798036-4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981075"/>
            <a:ext cx="3128963" cy="2346325"/>
          </a:xfrm>
          <a:prstGeom prst="rect">
            <a:avLst/>
          </a:prstGeom>
          <a:noFill/>
        </p:spPr>
      </p:pic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684213" y="1125538"/>
            <a:ext cx="4895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Послание Главы Чувашской Республики М.В. Игнатьева Государственному Совету Чувашской Республики</a:t>
            </a:r>
          </a:p>
        </p:txBody>
      </p:sp>
      <p:grpSp>
        <p:nvGrpSpPr>
          <p:cNvPr id="5172" name="Group 10"/>
          <p:cNvGrpSpPr>
            <a:grpSpLocks/>
          </p:cNvGrpSpPr>
          <p:nvPr/>
        </p:nvGrpSpPr>
        <p:grpSpPr bwMode="auto">
          <a:xfrm>
            <a:off x="1042988" y="4221163"/>
            <a:ext cx="7273925" cy="1800225"/>
            <a:chOff x="431" y="2750"/>
            <a:chExt cx="4989" cy="1252"/>
          </a:xfrm>
        </p:grpSpPr>
        <p:pic>
          <p:nvPicPr>
            <p:cNvPr id="5173" name="Picture 11" descr="Картинка 22 из 14497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750"/>
              <a:ext cx="1996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74" name="Group 12"/>
            <p:cNvGrpSpPr>
              <a:grpSpLocks/>
            </p:cNvGrpSpPr>
            <p:nvPr/>
          </p:nvGrpSpPr>
          <p:grpSpPr bwMode="auto">
            <a:xfrm>
              <a:off x="431" y="2750"/>
              <a:ext cx="3447" cy="1242"/>
              <a:chOff x="431" y="2750"/>
              <a:chExt cx="3447" cy="1242"/>
            </a:xfrm>
          </p:grpSpPr>
          <p:pic>
            <p:nvPicPr>
              <p:cNvPr id="5175" name="Picture 13" descr="51321086_Untitled1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750"/>
                <a:ext cx="1860" cy="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6" name="Picture 14" descr="Картинка 35 из 144975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2750"/>
                <a:ext cx="1633" cy="1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Номер слайда 3"/>
          <p:cNvSpPr txBox="1">
            <a:spLocks noGrp="1"/>
          </p:cNvSpPr>
          <p:nvPr/>
        </p:nvSpPr>
        <p:spPr bwMode="auto">
          <a:xfrm>
            <a:off x="8242300" y="5972175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dirty="0" smtClean="0"/>
          </a:p>
          <a:p>
            <a:pPr algn="ctr" eaLnBrk="1" hangingPunct="1">
              <a:defRPr/>
            </a:pPr>
            <a:r>
              <a:rPr lang="ru-RU" b="1" u="none" dirty="0" smtClean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67680"/>
            <a:ext cx="5545137" cy="3810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Times New Roman" panose="02020603050405020304" pitchFamily="18" charset="0"/>
              </a:rPr>
              <a:t>г. Канаш</a:t>
            </a:r>
          </a:p>
        </p:txBody>
      </p:sp>
    </p:spTree>
    <p:extLst>
      <p:ext uri="{BB962C8B-B14F-4D97-AF65-F5344CB8AC3E}">
        <p14:creationId xmlns:p14="http://schemas.microsoft.com/office/powerpoint/2010/main" val="16973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gray">
          <a:xfrm>
            <a:off x="333375" y="835025"/>
            <a:ext cx="8486775" cy="26654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66"/>
              </a:gs>
              <a:gs pos="50000">
                <a:srgbClr val="F3F3F3"/>
              </a:gs>
              <a:gs pos="100000">
                <a:srgbClr val="DDDDDD"/>
              </a:gs>
            </a:gsLst>
            <a:lin ang="135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9" name="Picture 31" descr="C:\Users\info2\Desktop\DSCF25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933450"/>
            <a:ext cx="35464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4420804" y="997494"/>
            <a:ext cx="424891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300" dirty="0">
                <a:solidFill>
                  <a:srgbClr val="17375E"/>
                </a:solidFill>
                <a:latin typeface="Arial" panose="020B0604020202020204" pitchFamily="34" charset="0"/>
              </a:rPr>
              <a:t>Суть проекта: </a:t>
            </a:r>
            <a:r>
              <a:rPr lang="ru-RU" altLang="ru-RU" sz="1300" b="0" dirty="0">
                <a:solidFill>
                  <a:srgbClr val="17375E"/>
                </a:solidFill>
                <a:latin typeface="Arial" panose="020B0604020202020204" pitchFamily="34" charset="0"/>
              </a:rPr>
              <a:t>реконструкция свободных производственных площадей под производство пищевых продуктов (кетчуп, горчица, соленья, варенье) 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ru-RU" altLang="ru-RU" sz="1300" dirty="0" smtClean="0">
              <a:solidFill>
                <a:srgbClr val="17375E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300" dirty="0" smtClean="0">
                <a:solidFill>
                  <a:srgbClr val="17375E"/>
                </a:solidFill>
                <a:latin typeface="Arial" panose="020B0604020202020204" pitchFamily="34" charset="0"/>
              </a:rPr>
              <a:t>В 2013 году: </a:t>
            </a:r>
            <a:r>
              <a:rPr lang="ru-RU" altLang="ru-RU" sz="1300" b="0" u="none" dirty="0" smtClean="0">
                <a:solidFill>
                  <a:srgbClr val="17375E"/>
                </a:solidFill>
                <a:latin typeface="Arial" panose="020B0604020202020204" pitchFamily="34" charset="0"/>
              </a:rPr>
              <a:t>Запущена вторая линия по производству соусов и линия по производству баварской горчицы.</a:t>
            </a:r>
          </a:p>
          <a:p>
            <a:pPr algn="just" eaLnBrk="1" hangingPunct="1">
              <a:spcBef>
                <a:spcPct val="0"/>
              </a:spcBef>
              <a:buClrTx/>
              <a:buNone/>
            </a:pPr>
            <a:r>
              <a:rPr lang="ru-RU" altLang="ru-RU" sz="1300" dirty="0" smtClean="0">
                <a:solidFill>
                  <a:srgbClr val="17375E"/>
                </a:solidFill>
                <a:latin typeface="Arial" panose="020B0604020202020204" pitchFamily="34" charset="0"/>
              </a:rPr>
              <a:t>В 2014 году:</a:t>
            </a:r>
            <a:r>
              <a:rPr lang="ru-RU" altLang="ru-RU" sz="1300" b="0" u="none" dirty="0" smtClean="0">
                <a:solidFill>
                  <a:srgbClr val="17375E"/>
                </a:solidFill>
                <a:latin typeface="Arial" panose="020B0604020202020204" pitchFamily="34" charset="0"/>
              </a:rPr>
              <a:t> Планируется запуск еще 2 линий розлива и освоение новых видов продукции.</a:t>
            </a:r>
            <a:endParaRPr lang="ru-RU" altLang="ru-RU" sz="1300" b="0" u="none" dirty="0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8" descr="zametki6"/>
          <p:cNvSpPr>
            <a:spLocks noChangeArrowheads="1"/>
          </p:cNvSpPr>
          <p:nvPr/>
        </p:nvSpPr>
        <p:spPr bwMode="blackWhite">
          <a:xfrm>
            <a:off x="6084193" y="3948107"/>
            <a:ext cx="2808287" cy="1873250"/>
          </a:xfrm>
          <a:prstGeom prst="roundRect">
            <a:avLst>
              <a:gd name="adj" fmla="val 910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blackWhite">
          <a:xfrm>
            <a:off x="107504" y="4235668"/>
            <a:ext cx="2520404" cy="1223962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gray">
          <a:xfrm>
            <a:off x="2555875" y="3950547"/>
            <a:ext cx="3455988" cy="1661993"/>
          </a:xfrm>
          <a:prstGeom prst="chevron">
            <a:avLst>
              <a:gd name="adj" fmla="val 31834"/>
            </a:avLst>
          </a:prstGeom>
          <a:gradFill rotWithShape="1">
            <a:gsLst>
              <a:gs pos="0">
                <a:srgbClr val="990000">
                  <a:alpha val="56000"/>
                </a:srgbClr>
              </a:gs>
              <a:gs pos="100000">
                <a:srgbClr val="470000"/>
              </a:gs>
            </a:gsLst>
            <a:lin ang="54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4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100" b="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Количество </a:t>
            </a:r>
            <a:r>
              <a:rPr lang="ru-RU" altLang="ru-RU" sz="1100" b="0" i="1" dirty="0">
                <a:solidFill>
                  <a:srgbClr val="FFFF00"/>
                </a:solidFill>
                <a:latin typeface="Arial" panose="020B0604020202020204" pitchFamily="34" charset="0"/>
              </a:rPr>
              <a:t>создаваемых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100" b="0" i="1" dirty="0">
                <a:solidFill>
                  <a:srgbClr val="FFFF00"/>
                </a:solidFill>
                <a:latin typeface="Arial" panose="020B0604020202020204" pitchFamily="34" charset="0"/>
              </a:rPr>
              <a:t>рабочих </a:t>
            </a:r>
            <a:r>
              <a:rPr lang="ru-RU" altLang="ru-RU" sz="1100" b="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мест - </a:t>
            </a:r>
            <a:r>
              <a:rPr lang="ru-RU" altLang="ru-RU" sz="1100" b="0" i="1" dirty="0">
                <a:solidFill>
                  <a:srgbClr val="FFFF00"/>
                </a:solidFill>
                <a:latin typeface="Arial" panose="020B0604020202020204" pitchFamily="34" charset="0"/>
              </a:rPr>
              <a:t>200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000" b="0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23850" y="4235445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Строительство завода  по переработке овощей</a:t>
            </a:r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 rot="10800000" flipV="1">
            <a:off x="3491707" y="3789040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Arial" charset="0"/>
              </a:rPr>
              <a:t>ООО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charset="0"/>
              </a:rPr>
              <a:t>«</a:t>
            </a:r>
            <a:r>
              <a:rPr lang="ru-RU" sz="2000" dirty="0" err="1" smtClean="0">
                <a:solidFill>
                  <a:srgbClr val="FFFF00"/>
                </a:solidFill>
                <a:latin typeface="Arial" charset="0"/>
              </a:rPr>
              <a:t>Девелей</a:t>
            </a:r>
            <a:r>
              <a:rPr lang="ru-RU" sz="2000" dirty="0" smtClean="0">
                <a:solidFill>
                  <a:srgbClr val="FFFF00"/>
                </a:solidFill>
                <a:latin typeface="Arial" charset="0"/>
              </a:rPr>
              <a:t>»</a:t>
            </a:r>
            <a:endParaRPr lang="ru-RU" sz="2000" dirty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endParaRPr lang="ru-RU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Инвестиционные проекты индустриального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panose="020B0604020202020204" pitchFamily="34" charset="0"/>
              </a:rPr>
              <a:t> парка моногорода Канаша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364127" y="5999944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dirty="0" smtClean="0"/>
          </a:p>
          <a:p>
            <a:pPr algn="ctr" eaLnBrk="1" hangingPunct="1">
              <a:defRPr/>
            </a:pPr>
            <a:r>
              <a:rPr lang="en-US" b="1" u="none" dirty="0" smtClean="0">
                <a:solidFill>
                  <a:schemeClr val="bg1"/>
                </a:solidFill>
              </a:rPr>
              <a:t>4</a:t>
            </a:r>
            <a:endParaRPr lang="ru-RU" b="1" u="none" dirty="0" smtClean="0">
              <a:solidFill>
                <a:schemeClr val="bg1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CorelDRAW" r:id="rId6" imgW="772058" imgH="647090" progId="CorelDRAW.Graphic.13">
                  <p:embed/>
                </p:oleObj>
              </mc:Choice>
              <mc:Fallback>
                <p:oleObj name="CorelDRAW" r:id="rId6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3563"/>
          </a:xfrm>
        </p:spPr>
        <p:txBody>
          <a:bodyPr/>
          <a:lstStyle/>
          <a:p>
            <a:r>
              <a:rPr lang="ru-RU" sz="4200"/>
              <a:t>город Канаш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CorelDRAW" r:id="rId4" imgW="772058" imgH="647090" progId="CorelDRAW.Graphic.13">
                  <p:embed/>
                </p:oleObj>
              </mc:Choice>
              <mc:Fallback>
                <p:oleObj name="CorelDRAW" r:id="rId4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8" name="WordArt 6"/>
          <p:cNvSpPr>
            <a:spLocks noChangeArrowheads="1" noChangeShapeType="1" noTextEdit="1"/>
          </p:cNvSpPr>
          <p:nvPr/>
        </p:nvSpPr>
        <p:spPr bwMode="gray">
          <a:xfrm>
            <a:off x="755650" y="2177256"/>
            <a:ext cx="7416800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46440" name="Picture 8" descr="Герб копи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652963"/>
            <a:ext cx="105886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5"/>
          <p:cNvSpPr>
            <a:spLocks noChangeArrowheads="1"/>
          </p:cNvSpPr>
          <p:nvPr/>
        </p:nvSpPr>
        <p:spPr bwMode="auto">
          <a:xfrm>
            <a:off x="2951163" y="1557338"/>
            <a:ext cx="6192837" cy="4464050"/>
          </a:xfrm>
          <a:prstGeom prst="rect">
            <a:avLst/>
          </a:prstGeom>
          <a:gradFill rotWithShape="1">
            <a:gsLst>
              <a:gs pos="0">
                <a:srgbClr val="F0C6AE"/>
              </a:gs>
              <a:gs pos="100000">
                <a:srgbClr val="FEFBFA">
                  <a:alpha val="0"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8366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Инвестиционные проекты индустриального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 парка моногорода Канаша</a:t>
            </a:r>
          </a:p>
          <a:p>
            <a:pPr algn="ctr">
              <a:defRPr/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250825" y="1052513"/>
            <a:ext cx="2608263" cy="2447925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16238" y="977900"/>
            <a:ext cx="3044825" cy="2592388"/>
            <a:chOff x="1791" y="527"/>
            <a:chExt cx="1872" cy="1633"/>
          </a:xfrm>
        </p:grpSpPr>
        <p:sp>
          <p:nvSpPr>
            <p:cNvPr id="9227" name="AutoShape 9"/>
            <p:cNvSpPr>
              <a:spLocks noChangeArrowheads="1"/>
            </p:cNvSpPr>
            <p:nvPr/>
          </p:nvSpPr>
          <p:spPr bwMode="gray">
            <a:xfrm>
              <a:off x="1791" y="527"/>
              <a:ext cx="1872" cy="1633"/>
            </a:xfrm>
            <a:prstGeom prst="chevron">
              <a:avLst>
                <a:gd name="adj" fmla="val 19929"/>
              </a:avLst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lin ang="540000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1927" y="572"/>
              <a:ext cx="1689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FF00"/>
                  </a:solidFill>
                </a:rPr>
                <a:t>ООО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FFFF00"/>
                  </a:solidFill>
                </a:rPr>
                <a:t>«</a:t>
              </a:r>
              <a:r>
                <a:rPr lang="ru-RU" sz="2400" b="1" dirty="0" err="1">
                  <a:solidFill>
                    <a:srgbClr val="FFFF00"/>
                  </a:solidFill>
                </a:rPr>
                <a:t>Аурат-СВ</a:t>
              </a:r>
              <a:r>
                <a:rPr lang="ru-RU" sz="2400" b="1" dirty="0">
                  <a:solidFill>
                    <a:srgbClr val="FFFF00"/>
                  </a:solidFill>
                </a:rPr>
                <a:t>»</a:t>
              </a:r>
              <a:endParaRPr kumimoji="1" lang="en-US" sz="2400" b="1" dirty="0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sz="1400" b="1" i="1" dirty="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ru-RU" sz="1400" b="1" i="1" dirty="0">
                  <a:solidFill>
                    <a:srgbClr val="FFFF00"/>
                  </a:solidFill>
                </a:rPr>
                <a:t>Общая стоимость 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rgbClr val="FFFF00"/>
                  </a:solidFill>
                </a:rPr>
                <a:t>проекта –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rgbClr val="FFFF00"/>
                  </a:solidFill>
                </a:rPr>
                <a:t> 513, 8 млн. рублей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rgbClr val="FFFF00"/>
                  </a:solidFill>
                </a:rPr>
                <a:t> Количество создаваемых рабочих мест  – 120</a:t>
              </a:r>
            </a:p>
          </p:txBody>
        </p:sp>
      </p:grpSp>
      <p:pic>
        <p:nvPicPr>
          <p:cNvPr id="12" name="Picture 1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2878137" cy="2673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825" y="1196975"/>
            <a:ext cx="2592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завода по производству неорганических химических соединений (минеральных солей)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68313" y="3716338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Суть проекта: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строительство  современного предприятия по производству высокоэффективных реагентов для очистки воды в Чувашской Республике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468313" y="4437063"/>
            <a:ext cx="84232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200" dirty="0">
                <a:solidFill>
                  <a:srgbClr val="17375E"/>
                </a:solidFill>
                <a:latin typeface="Arial" panose="020B0604020202020204" pitchFamily="34" charset="0"/>
              </a:rPr>
              <a:t> В настоящее время проведены проектно-изыскательские работы, получено положительное заключение ФАВУ «</a:t>
            </a:r>
            <a:r>
              <a:rPr lang="ru-RU" altLang="ru-RU" sz="1200" dirty="0" err="1">
                <a:solidFill>
                  <a:srgbClr val="17375E"/>
                </a:solidFill>
                <a:latin typeface="Arial" panose="020B0604020202020204" pitchFamily="34" charset="0"/>
              </a:rPr>
              <a:t>Главэкспертиза</a:t>
            </a:r>
            <a:r>
              <a:rPr lang="ru-RU" altLang="ru-RU" sz="1200" dirty="0">
                <a:solidFill>
                  <a:srgbClr val="17375E"/>
                </a:solidFill>
                <a:latin typeface="Arial" panose="020B0604020202020204" pitchFamily="34" charset="0"/>
              </a:rPr>
              <a:t> России» (г. Москва), получено разрешение на строительство.</a:t>
            </a:r>
          </a:p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200" dirty="0">
                <a:solidFill>
                  <a:srgbClr val="17375E"/>
                </a:solidFill>
                <a:latin typeface="Arial" panose="020B0604020202020204" pitchFamily="34" charset="0"/>
              </a:rPr>
              <a:t>Завершены работы по устройству внеплощадочных сетей водоснабжения, канализации, линии электропередач, газопровода высокого давления, фундаментов, выполнен монтаж каркасов производственных корпусов, частично закуплено </a:t>
            </a:r>
            <a:r>
              <a:rPr lang="ru-RU" altLang="ru-RU" sz="1200" dirty="0" smtClean="0">
                <a:solidFill>
                  <a:srgbClr val="17375E"/>
                </a:solidFill>
                <a:latin typeface="Arial" panose="020B0604020202020204" pitchFamily="34" charset="0"/>
              </a:rPr>
              <a:t>оборудование. Планируется поэтапный запуск производства со </a:t>
            </a:r>
            <a:r>
              <a:rPr lang="en-US" altLang="ru-RU" sz="1200" dirty="0" smtClean="0">
                <a:solidFill>
                  <a:srgbClr val="17375E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1200" dirty="0" smtClean="0">
                <a:solidFill>
                  <a:srgbClr val="17375E"/>
                </a:solidFill>
                <a:latin typeface="Arial" panose="020B0604020202020204" pitchFamily="34" charset="0"/>
              </a:rPr>
              <a:t> квартала </a:t>
            </a:r>
            <a:r>
              <a:rPr lang="en-US" altLang="ru-RU" sz="1200" dirty="0" smtClean="0">
                <a:solidFill>
                  <a:srgbClr val="17375E"/>
                </a:solidFill>
                <a:latin typeface="Arial" panose="020B0604020202020204" pitchFamily="34" charset="0"/>
              </a:rPr>
              <a:t>2014 </a:t>
            </a:r>
            <a:r>
              <a:rPr lang="ru-RU" altLang="ru-RU" sz="1200" dirty="0" smtClean="0">
                <a:solidFill>
                  <a:srgbClr val="17375E"/>
                </a:solidFill>
                <a:latin typeface="Arial" panose="020B0604020202020204" pitchFamily="34" charset="0"/>
              </a:rPr>
              <a:t>года.</a:t>
            </a:r>
            <a:endParaRPr lang="ru-RU" altLang="ru-RU" sz="1200" dirty="0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CorelDRAW" r:id="rId5" imgW="772058" imgH="647090" progId="CorelDRAW.Graphic.13">
                  <p:embed/>
                </p:oleObj>
              </mc:Choice>
              <mc:Fallback>
                <p:oleObj name="CorelDRAW" r:id="rId5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364127" y="5999944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dirty="0" smtClean="0"/>
          </a:p>
          <a:p>
            <a:pPr algn="ctr" eaLnBrk="1" hangingPunct="1">
              <a:defRPr/>
            </a:pPr>
            <a:r>
              <a:rPr lang="en-US" b="1" u="none" dirty="0">
                <a:solidFill>
                  <a:schemeClr val="bg1"/>
                </a:solidFill>
              </a:rPr>
              <a:t>5</a:t>
            </a:r>
            <a:endParaRPr lang="ru-RU" b="1" u="non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61913" y="44450"/>
            <a:ext cx="9082087" cy="595313"/>
          </a:xfrm>
        </p:spPr>
        <p:txBody>
          <a:bodyPr/>
          <a:lstStyle/>
          <a:p>
            <a:r>
              <a:rPr lang="ru-RU" sz="2000" smtClean="0"/>
              <a:t>Динамика оборота по сегментам потребительского рынка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56193"/>
              </p:ext>
            </p:extLst>
          </p:nvPr>
        </p:nvGraphicFramePr>
        <p:xfrm>
          <a:off x="107504" y="980728"/>
          <a:ext cx="8891866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7679926" y="921809"/>
            <a:ext cx="13684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sz="1600" b="0" dirty="0" smtClean="0">
                <a:latin typeface="Arial" panose="020B0604020202020204" pitchFamily="34" charset="0"/>
              </a:rPr>
              <a:t>(</a:t>
            </a:r>
            <a:r>
              <a:rPr lang="ru-RU" sz="1600" b="0" dirty="0" err="1" smtClean="0">
                <a:latin typeface="Arial" panose="020B0604020202020204" pitchFamily="34" charset="0"/>
              </a:rPr>
              <a:t>тыс.руб</a:t>
            </a:r>
            <a:r>
              <a:rPr lang="ru-RU" sz="1600" b="0" dirty="0">
                <a:latin typeface="Arial" panose="020B0604020202020204" pitchFamily="34" charset="0"/>
              </a:rPr>
              <a:t>.)</a:t>
            </a:r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364127" y="5999944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dirty="0" smtClean="0"/>
          </a:p>
          <a:p>
            <a:pPr algn="ctr" eaLnBrk="1" hangingPunct="1">
              <a:defRPr/>
            </a:pPr>
            <a:r>
              <a:rPr lang="en-US" b="1" u="none" dirty="0" smtClean="0">
                <a:solidFill>
                  <a:schemeClr val="bg1"/>
                </a:solidFill>
              </a:rPr>
              <a:t>6</a:t>
            </a:r>
            <a:endParaRPr lang="ru-RU" b="1" u="none" dirty="0" smtClean="0">
              <a:solidFill>
                <a:schemeClr val="bg1"/>
              </a:solidFill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CorelDRAW" r:id="rId5" imgW="772058" imgH="647090" progId="CorelDRAW.Graphic.13">
                  <p:embed/>
                </p:oleObj>
              </mc:Choice>
              <mc:Fallback>
                <p:oleObj name="CorelDRAW" r:id="rId5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9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462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629" name="Object 8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88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563562"/>
          </a:xfrm>
          <a:noFill/>
        </p:spPr>
        <p:txBody>
          <a:bodyPr/>
          <a:lstStyle/>
          <a:p>
            <a:r>
              <a:rPr lang="ru-RU" sz="2000" dirty="0" smtClean="0"/>
              <a:t>Динамика основных социально-экономических показателей города Канаш</a:t>
            </a:r>
          </a:p>
        </p:txBody>
      </p:sp>
      <p:sp>
        <p:nvSpPr>
          <p:cNvPr id="14344" name="Rectangle 25"/>
          <p:cNvSpPr>
            <a:spLocks noChangeArrowheads="1"/>
          </p:cNvSpPr>
          <p:nvPr/>
        </p:nvSpPr>
        <p:spPr bwMode="auto">
          <a:xfrm>
            <a:off x="714556" y="21001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37103"/>
              </p:ext>
            </p:extLst>
          </p:nvPr>
        </p:nvGraphicFramePr>
        <p:xfrm>
          <a:off x="522307" y="4189413"/>
          <a:ext cx="1457325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179518" y="17909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4348" name="AutoShape 32"/>
          <p:cNvSpPr>
            <a:spLocks noChangeArrowheads="1"/>
          </p:cNvSpPr>
          <p:nvPr/>
        </p:nvSpPr>
        <p:spPr bwMode="auto">
          <a:xfrm>
            <a:off x="4716016" y="2352147"/>
            <a:ext cx="4242464" cy="280504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4350" name="AutoShape 40"/>
          <p:cNvSpPr>
            <a:spLocks noChangeArrowheads="1"/>
          </p:cNvSpPr>
          <p:nvPr/>
        </p:nvSpPr>
        <p:spPr bwMode="auto">
          <a:xfrm>
            <a:off x="323528" y="2352147"/>
            <a:ext cx="4278653" cy="280504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4351" name="Text Box 42"/>
          <p:cNvSpPr txBox="1">
            <a:spLocks noChangeArrowheads="1"/>
          </p:cNvSpPr>
          <p:nvPr/>
        </p:nvSpPr>
        <p:spPr bwMode="auto">
          <a:xfrm>
            <a:off x="400069" y="4797425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400" u="none">
                <a:solidFill>
                  <a:schemeClr val="bg1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14352" name="Text Box 43"/>
          <p:cNvSpPr txBox="1">
            <a:spLocks noChangeArrowheads="1"/>
          </p:cNvSpPr>
          <p:nvPr/>
        </p:nvSpPr>
        <p:spPr bwMode="auto">
          <a:xfrm>
            <a:off x="1917719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4353" name="Rectangle 36"/>
          <p:cNvSpPr>
            <a:spLocks noChangeArrowheads="1"/>
          </p:cNvSpPr>
          <p:nvPr/>
        </p:nvSpPr>
        <p:spPr bwMode="auto">
          <a:xfrm>
            <a:off x="812803" y="1498485"/>
            <a:ext cx="3633787" cy="434975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Уровень безработицы, %</a:t>
            </a:r>
          </a:p>
        </p:txBody>
      </p:sp>
      <p:sp>
        <p:nvSpPr>
          <p:cNvPr id="14354" name="Rectangle 36"/>
          <p:cNvSpPr>
            <a:spLocks noChangeArrowheads="1"/>
          </p:cNvSpPr>
          <p:nvPr/>
        </p:nvSpPr>
        <p:spPr bwMode="auto">
          <a:xfrm>
            <a:off x="4960938" y="1500097"/>
            <a:ext cx="3600450" cy="430212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200" u="none">
                <a:solidFill>
                  <a:schemeClr val="bg1"/>
                </a:solidFill>
                <a:latin typeface="Times New Roman" panose="02020603050405020304" pitchFamily="18" charset="0"/>
              </a:rPr>
              <a:t>Динамика номинальной начисленной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200" u="none">
                <a:solidFill>
                  <a:schemeClr val="bg1"/>
                </a:solidFill>
                <a:latin typeface="Times New Roman" panose="02020603050405020304" pitchFamily="18" charset="0"/>
              </a:rPr>
              <a:t>Среднемесячной зарплаты по годам, руб.</a:t>
            </a:r>
          </a:p>
        </p:txBody>
      </p:sp>
      <p:sp>
        <p:nvSpPr>
          <p:cNvPr id="14357" name="Line 560"/>
          <p:cNvSpPr>
            <a:spLocks noChangeShapeType="1"/>
          </p:cNvSpPr>
          <p:nvPr/>
        </p:nvSpPr>
        <p:spPr bwMode="auto">
          <a:xfrm flipV="1">
            <a:off x="555304" y="4395266"/>
            <a:ext cx="3869424" cy="1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8" name="Line 561"/>
          <p:cNvSpPr>
            <a:spLocks noChangeShapeType="1"/>
          </p:cNvSpPr>
          <p:nvPr/>
        </p:nvSpPr>
        <p:spPr bwMode="auto">
          <a:xfrm flipV="1">
            <a:off x="555303" y="4386736"/>
            <a:ext cx="1" cy="49805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Line 562"/>
          <p:cNvSpPr>
            <a:spLocks noChangeShapeType="1"/>
          </p:cNvSpPr>
          <p:nvPr/>
        </p:nvSpPr>
        <p:spPr bwMode="auto">
          <a:xfrm flipV="1">
            <a:off x="1612578" y="4391498"/>
            <a:ext cx="1" cy="49805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0" name="Line 563"/>
          <p:cNvSpPr>
            <a:spLocks noChangeShapeType="1"/>
          </p:cNvSpPr>
          <p:nvPr/>
        </p:nvSpPr>
        <p:spPr bwMode="auto">
          <a:xfrm flipV="1">
            <a:off x="3752528" y="4386736"/>
            <a:ext cx="1" cy="49805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1" name="Rectangle 565"/>
          <p:cNvSpPr>
            <a:spLocks noChangeArrowheads="1"/>
          </p:cNvSpPr>
          <p:nvPr/>
        </p:nvSpPr>
        <p:spPr bwMode="auto">
          <a:xfrm>
            <a:off x="1010770" y="2943675"/>
            <a:ext cx="3259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1640B6"/>
                </a:solidFill>
                <a:latin typeface="Times New Roman" panose="02020603050405020304" pitchFamily="18" charset="0"/>
              </a:rPr>
              <a:t>1,01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62" name="Rectangle 567"/>
          <p:cNvSpPr>
            <a:spLocks noChangeArrowheads="1"/>
          </p:cNvSpPr>
          <p:nvPr/>
        </p:nvSpPr>
        <p:spPr bwMode="auto">
          <a:xfrm>
            <a:off x="891854" y="4473977"/>
            <a:ext cx="50440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2011 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63" name="Rectangle 568"/>
          <p:cNvSpPr>
            <a:spLocks noChangeArrowheads="1"/>
          </p:cNvSpPr>
          <p:nvPr/>
        </p:nvSpPr>
        <p:spPr bwMode="auto">
          <a:xfrm>
            <a:off x="3106416" y="4473979"/>
            <a:ext cx="46172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2013г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64" name="Line 569"/>
          <p:cNvSpPr>
            <a:spLocks noChangeShapeType="1"/>
          </p:cNvSpPr>
          <p:nvPr/>
        </p:nvSpPr>
        <p:spPr bwMode="auto">
          <a:xfrm flipV="1">
            <a:off x="2730178" y="4391498"/>
            <a:ext cx="1" cy="49805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6" name="Rectangle 571"/>
          <p:cNvSpPr>
            <a:spLocks noChangeArrowheads="1"/>
          </p:cNvSpPr>
          <p:nvPr/>
        </p:nvSpPr>
        <p:spPr bwMode="auto">
          <a:xfrm>
            <a:off x="2140082" y="3110846"/>
            <a:ext cx="3227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>
                <a:solidFill>
                  <a:srgbClr val="1640B6"/>
                </a:solidFill>
                <a:latin typeface="Times New Roman" panose="02020603050405020304" pitchFamily="18" charset="0"/>
              </a:rPr>
              <a:t>0,91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67" name="Rectangle 572"/>
          <p:cNvSpPr>
            <a:spLocks noChangeArrowheads="1"/>
          </p:cNvSpPr>
          <p:nvPr/>
        </p:nvSpPr>
        <p:spPr bwMode="auto">
          <a:xfrm>
            <a:off x="1971354" y="4489854"/>
            <a:ext cx="46172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2012г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69" name="Rectangle 574"/>
          <p:cNvSpPr>
            <a:spLocks noChangeArrowheads="1"/>
          </p:cNvSpPr>
          <p:nvPr/>
        </p:nvSpPr>
        <p:spPr bwMode="auto">
          <a:xfrm>
            <a:off x="844880" y="3237087"/>
            <a:ext cx="610962" cy="11552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4370" name="Rectangle 575"/>
          <p:cNvSpPr>
            <a:spLocks noChangeArrowheads="1"/>
          </p:cNvSpPr>
          <p:nvPr/>
        </p:nvSpPr>
        <p:spPr bwMode="auto">
          <a:xfrm>
            <a:off x="1945127" y="3462199"/>
            <a:ext cx="610962" cy="92989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4371" name="Line 724"/>
          <p:cNvSpPr>
            <a:spLocks noChangeShapeType="1"/>
          </p:cNvSpPr>
          <p:nvPr/>
        </p:nvSpPr>
        <p:spPr bwMode="auto">
          <a:xfrm flipV="1">
            <a:off x="6086027" y="4157292"/>
            <a:ext cx="1" cy="49046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2" name="Line 725"/>
          <p:cNvSpPr>
            <a:spLocks noChangeShapeType="1"/>
          </p:cNvSpPr>
          <p:nvPr/>
        </p:nvSpPr>
        <p:spPr bwMode="auto">
          <a:xfrm flipV="1">
            <a:off x="8197402" y="4165692"/>
            <a:ext cx="1" cy="49046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Rectangle 726"/>
          <p:cNvSpPr>
            <a:spLocks noChangeArrowheads="1"/>
          </p:cNvSpPr>
          <p:nvPr/>
        </p:nvSpPr>
        <p:spPr bwMode="auto">
          <a:xfrm>
            <a:off x="5292278" y="2734734"/>
            <a:ext cx="594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1640B6"/>
                </a:solidFill>
                <a:latin typeface="Times New Roman" panose="02020603050405020304" pitchFamily="18" charset="0"/>
              </a:rPr>
              <a:t>17898,9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74" name="Rectangle 727"/>
          <p:cNvSpPr>
            <a:spLocks noChangeArrowheads="1"/>
          </p:cNvSpPr>
          <p:nvPr/>
        </p:nvSpPr>
        <p:spPr bwMode="auto">
          <a:xfrm>
            <a:off x="5365303" y="4323968"/>
            <a:ext cx="4533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2012г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75" name="Rectangle 728"/>
          <p:cNvSpPr>
            <a:spLocks noChangeArrowheads="1"/>
          </p:cNvSpPr>
          <p:nvPr/>
        </p:nvSpPr>
        <p:spPr bwMode="auto">
          <a:xfrm>
            <a:off x="7579866" y="4028747"/>
            <a:ext cx="4533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2014г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76" name="Line 729"/>
          <p:cNvSpPr>
            <a:spLocks noChangeShapeType="1"/>
          </p:cNvSpPr>
          <p:nvPr/>
        </p:nvSpPr>
        <p:spPr bwMode="auto">
          <a:xfrm flipV="1">
            <a:off x="7203627" y="4157292"/>
            <a:ext cx="1" cy="49046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7" name="Rectangle 730"/>
          <p:cNvSpPr>
            <a:spLocks noChangeArrowheads="1"/>
          </p:cNvSpPr>
          <p:nvPr/>
        </p:nvSpPr>
        <p:spPr bwMode="auto">
          <a:xfrm>
            <a:off x="6371778" y="2623609"/>
            <a:ext cx="594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1640B6"/>
                </a:solidFill>
                <a:latin typeface="Times New Roman" panose="02020603050405020304" pitchFamily="18" charset="0"/>
              </a:rPr>
              <a:t>19926,8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78" name="Rectangle 731"/>
          <p:cNvSpPr>
            <a:spLocks noChangeArrowheads="1"/>
          </p:cNvSpPr>
          <p:nvPr/>
        </p:nvSpPr>
        <p:spPr bwMode="auto">
          <a:xfrm>
            <a:off x="7517669" y="2372030"/>
            <a:ext cx="5942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1640B6"/>
                </a:solidFill>
                <a:latin typeface="Times New Roman" panose="02020603050405020304" pitchFamily="18" charset="0"/>
              </a:rPr>
              <a:t>22292,6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14379" name="Rectangle 732"/>
          <p:cNvSpPr>
            <a:spLocks noChangeArrowheads="1"/>
          </p:cNvSpPr>
          <p:nvPr/>
        </p:nvSpPr>
        <p:spPr bwMode="auto">
          <a:xfrm>
            <a:off x="6444803" y="4339843"/>
            <a:ext cx="4533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2013г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200413" name="Rectangle 733"/>
          <p:cNvSpPr>
            <a:spLocks noChangeArrowheads="1"/>
          </p:cNvSpPr>
          <p:nvPr/>
        </p:nvSpPr>
        <p:spPr bwMode="auto">
          <a:xfrm>
            <a:off x="5292278" y="3079222"/>
            <a:ext cx="599868" cy="110730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0414" name="Rectangle 734"/>
          <p:cNvSpPr>
            <a:spLocks noChangeArrowheads="1"/>
          </p:cNvSpPr>
          <p:nvPr/>
        </p:nvSpPr>
        <p:spPr bwMode="auto">
          <a:xfrm>
            <a:off x="6371778" y="2921094"/>
            <a:ext cx="599868" cy="1271419"/>
          </a:xfrm>
          <a:prstGeom prst="rect">
            <a:avLst/>
          </a:prstGeom>
          <a:gradFill rotWithShape="1">
            <a:gsLst>
              <a:gs pos="0">
                <a:srgbClr val="FD2F2F"/>
              </a:gs>
              <a:gs pos="50000">
                <a:schemeClr val="bg1"/>
              </a:gs>
              <a:gs pos="100000">
                <a:srgbClr val="FD2F2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0415" name="Rectangle 735"/>
          <p:cNvSpPr>
            <a:spLocks noChangeArrowheads="1"/>
          </p:cNvSpPr>
          <p:nvPr/>
        </p:nvSpPr>
        <p:spPr bwMode="auto">
          <a:xfrm>
            <a:off x="7476678" y="2657147"/>
            <a:ext cx="599868" cy="1533626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83" name="Line 736"/>
          <p:cNvSpPr>
            <a:spLocks noChangeShapeType="1"/>
          </p:cNvSpPr>
          <p:nvPr/>
        </p:nvSpPr>
        <p:spPr bwMode="auto">
          <a:xfrm>
            <a:off x="5003353" y="4204972"/>
            <a:ext cx="3578650" cy="1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4" name="Line 737"/>
          <p:cNvSpPr>
            <a:spLocks noChangeShapeType="1"/>
          </p:cNvSpPr>
          <p:nvPr/>
        </p:nvSpPr>
        <p:spPr bwMode="auto">
          <a:xfrm flipV="1">
            <a:off x="5004940" y="3961871"/>
            <a:ext cx="1" cy="49046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5" name="Line 738"/>
          <p:cNvSpPr>
            <a:spLocks noChangeShapeType="1"/>
          </p:cNvSpPr>
          <p:nvPr/>
        </p:nvSpPr>
        <p:spPr bwMode="auto">
          <a:xfrm flipV="1">
            <a:off x="5003352" y="2447396"/>
            <a:ext cx="1" cy="1784514"/>
          </a:xfrm>
          <a:prstGeom prst="line">
            <a:avLst/>
          </a:prstGeom>
          <a:noFill/>
          <a:ln w="4763">
            <a:solidFill>
              <a:srgbClr val="2B16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6" name="Rectangle 739"/>
          <p:cNvSpPr>
            <a:spLocks noChangeArrowheads="1"/>
          </p:cNvSpPr>
          <p:nvPr/>
        </p:nvSpPr>
        <p:spPr bwMode="auto">
          <a:xfrm rot="16200000">
            <a:off x="4694601" y="3169950"/>
            <a:ext cx="2999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>
                <a:solidFill>
                  <a:srgbClr val="2B166E"/>
                </a:solidFill>
                <a:latin typeface="Times New Roman" panose="02020603050405020304" pitchFamily="18" charset="0"/>
              </a:rPr>
              <a:t>руб.</a:t>
            </a: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14387" name="Line 740"/>
          <p:cNvSpPr>
            <a:spLocks noChangeShapeType="1"/>
          </p:cNvSpPr>
          <p:nvPr/>
        </p:nvSpPr>
        <p:spPr bwMode="auto">
          <a:xfrm>
            <a:off x="5455865" y="3246939"/>
            <a:ext cx="1204368" cy="164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89" name="Rectangle 742"/>
          <p:cNvSpPr>
            <a:spLocks noChangeArrowheads="1"/>
          </p:cNvSpPr>
          <p:nvPr/>
        </p:nvSpPr>
        <p:spPr bwMode="auto">
          <a:xfrm>
            <a:off x="5350504" y="3308358"/>
            <a:ext cx="401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FD2F2F"/>
                </a:solidFill>
                <a:latin typeface="Times New Roman" panose="02020603050405020304" pitchFamily="18" charset="0"/>
              </a:rPr>
              <a:t>112,2</a:t>
            </a:r>
            <a:endParaRPr lang="ru-RU" sz="1800" b="0" dirty="0">
              <a:solidFill>
                <a:srgbClr val="FD2F2F"/>
              </a:solidFill>
              <a:latin typeface="Arial" panose="020B0604020202020204" pitchFamily="34" charset="0"/>
            </a:endParaRPr>
          </a:p>
        </p:txBody>
      </p:sp>
      <p:sp>
        <p:nvSpPr>
          <p:cNvPr id="14390" name="Rectangle 743"/>
          <p:cNvSpPr>
            <a:spLocks noChangeArrowheads="1"/>
          </p:cNvSpPr>
          <p:nvPr/>
        </p:nvSpPr>
        <p:spPr bwMode="auto">
          <a:xfrm>
            <a:off x="6506824" y="3152242"/>
            <a:ext cx="3913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FD2F2F"/>
                </a:solidFill>
                <a:latin typeface="Times New Roman" panose="02020603050405020304" pitchFamily="18" charset="0"/>
              </a:rPr>
              <a:t>111,2</a:t>
            </a:r>
            <a:endParaRPr lang="ru-RU" sz="1800" b="0" dirty="0">
              <a:solidFill>
                <a:srgbClr val="FD2F2F"/>
              </a:solidFill>
              <a:latin typeface="Arial" panose="020B0604020202020204" pitchFamily="34" charset="0"/>
            </a:endParaRPr>
          </a:p>
        </p:txBody>
      </p:sp>
      <p:sp>
        <p:nvSpPr>
          <p:cNvPr id="14391" name="Rectangle 744"/>
          <p:cNvSpPr>
            <a:spLocks noChangeArrowheads="1"/>
          </p:cNvSpPr>
          <p:nvPr/>
        </p:nvSpPr>
        <p:spPr bwMode="auto">
          <a:xfrm>
            <a:off x="7602301" y="3082397"/>
            <a:ext cx="3913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FD2F2F"/>
                </a:solidFill>
                <a:latin typeface="Times New Roman" panose="02020603050405020304" pitchFamily="18" charset="0"/>
              </a:rPr>
              <a:t>111,9</a:t>
            </a:r>
            <a:endParaRPr lang="ru-RU" sz="1800" b="0" dirty="0">
              <a:solidFill>
                <a:srgbClr val="FD2F2F"/>
              </a:solidFill>
              <a:latin typeface="Arial" panose="020B0604020202020204" pitchFamily="34" charset="0"/>
            </a:endParaRPr>
          </a:p>
        </p:txBody>
      </p:sp>
      <p:sp>
        <p:nvSpPr>
          <p:cNvPr id="14392" name="Rectangle 453"/>
          <p:cNvSpPr>
            <a:spLocks noChangeArrowheads="1"/>
          </p:cNvSpPr>
          <p:nvPr/>
        </p:nvSpPr>
        <p:spPr bwMode="auto">
          <a:xfrm>
            <a:off x="5562338" y="4833663"/>
            <a:ext cx="160342" cy="83001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b="0" u="none">
              <a:latin typeface="Times New Roman" panose="02020603050405020304" pitchFamily="18" charset="0"/>
            </a:endParaRPr>
          </a:p>
        </p:txBody>
      </p:sp>
      <p:sp>
        <p:nvSpPr>
          <p:cNvPr id="14393" name="Rectangle 454"/>
          <p:cNvSpPr>
            <a:spLocks noChangeArrowheads="1"/>
          </p:cNvSpPr>
          <p:nvPr/>
        </p:nvSpPr>
        <p:spPr bwMode="auto">
          <a:xfrm>
            <a:off x="5908413" y="4797152"/>
            <a:ext cx="21919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800" u="none" dirty="0">
                <a:solidFill>
                  <a:srgbClr val="000000"/>
                </a:solidFill>
                <a:latin typeface="Tahoma" panose="020B0604030504040204" pitchFamily="34" charset="0"/>
              </a:rPr>
              <a:t>среднемесячная заработная плата</a:t>
            </a:r>
            <a:endParaRPr lang="ru-RU" sz="2400" b="0" u="none" dirty="0">
              <a:latin typeface="Times New Roman" panose="02020603050405020304" pitchFamily="18" charset="0"/>
            </a:endParaRPr>
          </a:p>
        </p:txBody>
      </p:sp>
      <p:sp>
        <p:nvSpPr>
          <p:cNvPr id="14394" name="Rectangle 459"/>
          <p:cNvSpPr>
            <a:spLocks noChangeArrowheads="1"/>
          </p:cNvSpPr>
          <p:nvPr/>
        </p:nvSpPr>
        <p:spPr bwMode="auto">
          <a:xfrm>
            <a:off x="5614725" y="4986064"/>
            <a:ext cx="49046" cy="47160"/>
          </a:xfrm>
          <a:prstGeom prst="rect">
            <a:avLst/>
          </a:prstGeom>
          <a:solidFill>
            <a:srgbClr val="000080"/>
          </a:solidFill>
          <a:ln w="4763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b="0" u="none">
              <a:latin typeface="Times New Roman" panose="02020603050405020304" pitchFamily="18" charset="0"/>
            </a:endParaRPr>
          </a:p>
        </p:txBody>
      </p:sp>
      <p:sp>
        <p:nvSpPr>
          <p:cNvPr id="14395" name="Rectangle 460"/>
          <p:cNvSpPr>
            <a:spLocks noChangeArrowheads="1"/>
          </p:cNvSpPr>
          <p:nvPr/>
        </p:nvSpPr>
        <p:spPr bwMode="auto">
          <a:xfrm>
            <a:off x="5898887" y="4941614"/>
            <a:ext cx="15543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800" u="none">
                <a:solidFill>
                  <a:srgbClr val="000000"/>
                </a:solidFill>
                <a:latin typeface="Tahoma" panose="020B0604030504040204" pitchFamily="34" charset="0"/>
              </a:rPr>
              <a:t>рост реальной зарплаты</a:t>
            </a:r>
            <a:endParaRPr lang="ru-RU" sz="2400" b="0" u="none">
              <a:latin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63737DD0-2215-49AA-B994-E4BC901052C2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294" name="Rectangle 575"/>
          <p:cNvSpPr>
            <a:spLocks noChangeArrowheads="1"/>
          </p:cNvSpPr>
          <p:nvPr/>
        </p:nvSpPr>
        <p:spPr bwMode="auto">
          <a:xfrm>
            <a:off x="2983458" y="3343778"/>
            <a:ext cx="610962" cy="1043734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sz="1800" b="0">
              <a:latin typeface="Arial" panose="020B0604020202020204" pitchFamily="34" charset="0"/>
            </a:endParaRPr>
          </a:p>
        </p:txBody>
      </p:sp>
      <p:sp>
        <p:nvSpPr>
          <p:cNvPr id="295" name="Rectangle 571"/>
          <p:cNvSpPr>
            <a:spLocks noChangeArrowheads="1"/>
          </p:cNvSpPr>
          <p:nvPr/>
        </p:nvSpPr>
        <p:spPr bwMode="auto">
          <a:xfrm>
            <a:off x="3174317" y="3029473"/>
            <a:ext cx="3259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200" u="none" dirty="0" smtClean="0">
                <a:solidFill>
                  <a:srgbClr val="1640B6"/>
                </a:solidFill>
                <a:latin typeface="Times New Roman" panose="02020603050405020304" pitchFamily="18" charset="0"/>
              </a:rPr>
              <a:t>0,96</a:t>
            </a:r>
            <a:endParaRPr lang="ru-RU" sz="1800" b="0" dirty="0">
              <a:latin typeface="Arial" panose="020B0604020202020204" pitchFamily="34" charset="0"/>
            </a:endParaRPr>
          </a:p>
        </p:txBody>
      </p:sp>
      <p:sp>
        <p:nvSpPr>
          <p:cNvPr id="297" name="Line 741"/>
          <p:cNvSpPr>
            <a:spLocks noChangeShapeType="1"/>
          </p:cNvSpPr>
          <p:nvPr/>
        </p:nvSpPr>
        <p:spPr bwMode="auto">
          <a:xfrm flipV="1">
            <a:off x="6660233" y="3279762"/>
            <a:ext cx="1152127" cy="124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0" name="Rectangle 732"/>
          <p:cNvSpPr>
            <a:spLocks noChangeArrowheads="1"/>
          </p:cNvSpPr>
          <p:nvPr/>
        </p:nvSpPr>
        <p:spPr bwMode="auto">
          <a:xfrm>
            <a:off x="7575041" y="4339843"/>
            <a:ext cx="45334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100" u="none" dirty="0" smtClean="0">
                <a:solidFill>
                  <a:srgbClr val="2B166E"/>
                </a:solidFill>
                <a:latin typeface="Times New Roman" panose="02020603050405020304" pitchFamily="18" charset="0"/>
              </a:rPr>
              <a:t>2014г</a:t>
            </a:r>
            <a:r>
              <a:rPr lang="ru-RU" sz="1100" u="none" dirty="0">
                <a:solidFill>
                  <a:srgbClr val="2B166E"/>
                </a:solidFill>
                <a:latin typeface="Times New Roman" panose="02020603050405020304" pitchFamily="18" charset="0"/>
              </a:rPr>
              <a:t>.</a:t>
            </a:r>
            <a:endParaRPr lang="ru-RU" sz="18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03" y="3433958"/>
            <a:ext cx="2971800" cy="2228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360798"/>
            <a:ext cx="3031461" cy="2019711"/>
          </a:xfrm>
          <a:prstGeom prst="rect">
            <a:avLst/>
          </a:prstGeom>
        </p:spPr>
      </p:pic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686800" cy="841376"/>
          </a:xfrm>
        </p:spPr>
        <p:txBody>
          <a:bodyPr/>
          <a:lstStyle/>
          <a:p>
            <a:r>
              <a:rPr lang="ru-RU" sz="2000" dirty="0" smtClean="0"/>
              <a:t>Пенсионный фонд</a:t>
            </a: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597650"/>
            <a:ext cx="80645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179388" y="5949950"/>
          <a:ext cx="1079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CorelDRAW" r:id="rId6" imgW="772058" imgH="647090" progId="CorelDRAW.Graphic.13">
                  <p:embed/>
                </p:oleObj>
              </mc:Choice>
              <mc:Fallback>
                <p:oleObj name="CorelDRAW" r:id="rId6" imgW="772058" imgH="64709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49950"/>
                        <a:ext cx="10795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364127" y="5999944"/>
            <a:ext cx="611188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sz="400" b="1" u="none" dirty="0" smtClean="0"/>
          </a:p>
          <a:p>
            <a:pPr algn="ctr" eaLnBrk="1" hangingPunct="1">
              <a:defRPr/>
            </a:pPr>
            <a:r>
              <a:rPr lang="en-US" b="1" u="none" dirty="0" smtClean="0">
                <a:solidFill>
                  <a:schemeClr val="bg1"/>
                </a:solidFill>
              </a:rPr>
              <a:t>8</a:t>
            </a:r>
            <a:endParaRPr lang="ru-RU" b="1" u="none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1066892"/>
            <a:ext cx="2807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none" dirty="0">
                <a:solidFill>
                  <a:schemeClr val="tx2"/>
                </a:solidFill>
              </a:rPr>
              <a:t>Сбор страховых взносов </a:t>
            </a:r>
            <a:r>
              <a:rPr lang="ru-RU" b="1" u="none" dirty="0" smtClean="0">
                <a:solidFill>
                  <a:schemeClr val="tx2"/>
                </a:solidFill>
              </a:rPr>
              <a:t> выполнен на </a:t>
            </a:r>
            <a:r>
              <a:rPr lang="ru-RU" sz="2000" b="1" dirty="0" smtClean="0">
                <a:solidFill>
                  <a:srgbClr val="FF0000"/>
                </a:solidFill>
              </a:rPr>
              <a:t>105,5%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2766682"/>
            <a:ext cx="2807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none" dirty="0" smtClean="0">
                <a:solidFill>
                  <a:schemeClr val="tx2"/>
                </a:solidFill>
              </a:rPr>
              <a:t>Средний размер пенсии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9076,60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4630626"/>
            <a:ext cx="2807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none" dirty="0" smtClean="0">
                <a:solidFill>
                  <a:schemeClr val="tx2"/>
                </a:solidFill>
              </a:rPr>
              <a:t>Количество состоящих на учете пенсионеров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13164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60742"/>
            <a:ext cx="2945904" cy="1962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250825" y="6189663"/>
            <a:ext cx="8642350" cy="660400"/>
            <a:chOff x="158" y="3899"/>
            <a:chExt cx="5444" cy="416"/>
          </a:xfrm>
        </p:grpSpPr>
        <p:pic>
          <p:nvPicPr>
            <p:cNvPr id="153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156"/>
              <a:ext cx="512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5379" name="Object 4"/>
            <p:cNvGraphicFramePr>
              <a:graphicFrameLocks noChangeAspect="1"/>
            </p:cNvGraphicFramePr>
            <p:nvPr/>
          </p:nvGraphicFramePr>
          <p:xfrm>
            <a:off x="158" y="3899"/>
            <a:ext cx="499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2" name="CorelDRAW" r:id="rId4" imgW="772058" imgH="647090" progId="CorelDRAW.Graphic.13">
                    <p:embed/>
                  </p:oleObj>
                </mc:Choice>
                <mc:Fallback>
                  <p:oleObj name="CorelDRAW" r:id="rId4" imgW="772058" imgH="647090" progId="CorelDRAW.Graphic.1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899"/>
                          <a:ext cx="499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noFill/>
        </p:spPr>
        <p:txBody>
          <a:bodyPr/>
          <a:lstStyle/>
          <a:p>
            <a:r>
              <a:rPr lang="en-US" sz="2800" smtClean="0"/>
              <a:t>Развитие малого бизнеса</a:t>
            </a:r>
            <a:endParaRPr lang="ru-RU" sz="2800" smtClean="0"/>
          </a:p>
        </p:txBody>
      </p:sp>
      <p:sp>
        <p:nvSpPr>
          <p:cNvPr id="15366" name="Rectangle 25"/>
          <p:cNvSpPr>
            <a:spLocks noChangeArrowheads="1"/>
          </p:cNvSpPr>
          <p:nvPr/>
        </p:nvSpPr>
        <p:spPr bwMode="auto">
          <a:xfrm>
            <a:off x="0" y="206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7" name="Rectangle 29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2400" u="none">
              <a:latin typeface="Times New Roman" panose="02020603050405020304" pitchFamily="18" charset="0"/>
            </a:endParaRPr>
          </a:p>
        </p:txBody>
      </p:sp>
      <p:sp>
        <p:nvSpPr>
          <p:cNvPr id="15368" name="Text Box 43"/>
          <p:cNvSpPr txBox="1">
            <a:spLocks noChangeArrowheads="1"/>
          </p:cNvSpPr>
          <p:nvPr/>
        </p:nvSpPr>
        <p:spPr bwMode="auto">
          <a:xfrm>
            <a:off x="2057400" y="4884738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sz="1300" u="none">
                <a:solidFill>
                  <a:schemeClr val="bg1"/>
                </a:solidFill>
                <a:latin typeface="Times New Roman" panose="02020603050405020304" pitchFamily="18" charset="0"/>
              </a:rPr>
              <a:t>83,3</a:t>
            </a:r>
          </a:p>
        </p:txBody>
      </p:sp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424863" y="5972175"/>
            <a:ext cx="611187" cy="5381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50980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endParaRPr lang="ru-RU" sz="400" b="1" u="none" smtClean="0"/>
          </a:p>
          <a:p>
            <a:pPr algn="ctr">
              <a:defRPr/>
            </a:pPr>
            <a:fld id="{52CAC13F-63F1-4BA7-833F-949D7EB6ED6B}" type="slidenum">
              <a:rPr lang="ru-RU" b="1" u="none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b="1" u="none" smtClean="0">
              <a:solidFill>
                <a:schemeClr val="bg1"/>
              </a:solidFill>
            </a:endParaRPr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179388" y="1125538"/>
            <a:ext cx="4392612" cy="2433637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 u="none">
              <a:latin typeface="Times New Roman" pitchFamily="18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250825" y="765175"/>
            <a:ext cx="4325938" cy="26193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u="none" smtClean="0">
                <a:solidFill>
                  <a:schemeClr val="bg1"/>
                </a:solidFill>
                <a:latin typeface="Times New Roman" panose="02020603050405020304" pitchFamily="18" charset="0"/>
              </a:rPr>
              <a:t>Объем отгруженной продукции, млн. руб.</a:t>
            </a:r>
          </a:p>
        </p:txBody>
      </p:sp>
      <p:graphicFrame>
        <p:nvGraphicFramePr>
          <p:cNvPr id="3" name="Object 6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92136"/>
              </p:ext>
            </p:extLst>
          </p:nvPr>
        </p:nvGraphicFramePr>
        <p:xfrm>
          <a:off x="301625" y="1247775"/>
          <a:ext cx="4052888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4427984" y="3356993"/>
            <a:ext cx="4608066" cy="295332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 u="none">
              <a:latin typeface="Times New Roman" pitchFamily="18" charset="0"/>
            </a:endParaRPr>
          </a:p>
        </p:txBody>
      </p:sp>
      <p:sp>
        <p:nvSpPr>
          <p:cNvPr id="2" name="Rectangle 65"/>
          <p:cNvSpPr>
            <a:spLocks noChangeArrowheads="1"/>
          </p:cNvSpPr>
          <p:nvPr/>
        </p:nvSpPr>
        <p:spPr bwMode="auto">
          <a:xfrm>
            <a:off x="4716463" y="2636838"/>
            <a:ext cx="4176712" cy="6191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u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Численность работающих </a:t>
            </a:r>
          </a:p>
          <a:p>
            <a:pPr algn="ctr">
              <a:defRPr/>
            </a:pPr>
            <a:r>
              <a:rPr lang="ru-RU" sz="1600" u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на малых предприятиях, чел.</a:t>
            </a:r>
          </a:p>
        </p:txBody>
      </p:sp>
      <p:pic>
        <p:nvPicPr>
          <p:cNvPr id="15376" name="Picture 299" descr="SAM_01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752850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" descr="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774700"/>
            <a:ext cx="25209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468211"/>
              </p:ext>
            </p:extLst>
          </p:nvPr>
        </p:nvGraphicFramePr>
        <p:xfrm>
          <a:off x="4518819" y="3513138"/>
          <a:ext cx="4572000" cy="27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0l">
  <a:themeElements>
    <a:clrScheme name="cdb2004120l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cdb20041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2004120l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0l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db2004120l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  <a:fontScheme name="cdb2004120l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db2004120l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  <a:fontScheme name="cdb2004120l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2358</Words>
  <Application>Microsoft Office PowerPoint</Application>
  <PresentationFormat>Экран (4:3)</PresentationFormat>
  <Paragraphs>650</Paragraphs>
  <Slides>40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Arial Cyr</vt:lpstr>
      <vt:lpstr>Calibri</vt:lpstr>
      <vt:lpstr>Tahoma</vt:lpstr>
      <vt:lpstr>Times New Roman</vt:lpstr>
      <vt:lpstr>Verdana</vt:lpstr>
      <vt:lpstr>Wingdings</vt:lpstr>
      <vt:lpstr>cdb2004120l</vt:lpstr>
      <vt:lpstr>CorelDRAW</vt:lpstr>
      <vt:lpstr>Chart</vt:lpstr>
      <vt:lpstr>Диаграмма</vt:lpstr>
      <vt:lpstr>Microsoft Excel Chart</vt:lpstr>
      <vt:lpstr>г. Канаш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оборота по сегментам потребительского рынка</vt:lpstr>
      <vt:lpstr>Динамика основных социально-экономических показателей города Канаш</vt:lpstr>
      <vt:lpstr>Пенсионный фонд</vt:lpstr>
      <vt:lpstr>Развитие малого бизнеса</vt:lpstr>
      <vt:lpstr>Налоговые поступления от субъектов малого и среднего предпринимательства в бюджет г.Канаш, млн. руб.</vt:lpstr>
      <vt:lpstr>Реализация мероприятий муниципальной программы развития малого и среднего предпринимательства в г.Канаш на 2012 –  2014 годы</vt:lpstr>
      <vt:lpstr>Динамика основных социально-экономических показателей города Канаш</vt:lpstr>
      <vt:lpstr>Презентация PowerPoint</vt:lpstr>
      <vt:lpstr>Проведение открытых аукционов</vt:lpstr>
      <vt:lpstr>Доходы от приватизации (продажи) муниципального имущества в соответствии с Прогнозным планом (программой) приватизации </vt:lpstr>
      <vt:lpstr>Бюджет города Канаш на 2014 г. </vt:lpstr>
      <vt:lpstr>Презентация PowerPoint</vt:lpstr>
      <vt:lpstr>Предоставление земельных участков  многодетным семьям </vt:lpstr>
      <vt:lpstr>Муниципальный заказ</vt:lpstr>
      <vt:lpstr>Перечень объектов инженерной и коммунальной инфраструктуры в целях  реализации инвестиционных проектов индустриального парка г. Канаша  (начало)</vt:lpstr>
      <vt:lpstr>Перечень объектов инженерной и коммунальной инфраструктуры в целях  реализации инвестиционных проектов индустриального парка г. Канаша  (продолжение)</vt:lpstr>
      <vt:lpstr>Презентация PowerPoint</vt:lpstr>
      <vt:lpstr>Обеспечение жильем ветеранов  Великой Отечественной войны</vt:lpstr>
      <vt:lpstr>Презентация PowerPoint</vt:lpstr>
      <vt:lpstr>Перспективы работы на 2014 год</vt:lpstr>
      <vt:lpstr>Транспортная инфраструктура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г. Канаш</vt:lpstr>
      <vt:lpstr>город Канаш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work</dc:creator>
  <cp:lastModifiedBy>г. Канаш Отдел информатизации (Глазов Николай)</cp:lastModifiedBy>
  <cp:revision>303</cp:revision>
  <cp:lastPrinted>2014-02-25T09:11:19Z</cp:lastPrinted>
  <dcterms:created xsi:type="dcterms:W3CDTF">2008-04-24T04:29:01Z</dcterms:created>
  <dcterms:modified xsi:type="dcterms:W3CDTF">2014-02-27T06:40:19Z</dcterms:modified>
</cp:coreProperties>
</file>