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2"/>
  </p:notesMasterIdLst>
  <p:sldIdLst>
    <p:sldId id="263" r:id="rId2"/>
    <p:sldId id="371" r:id="rId3"/>
    <p:sldId id="398" r:id="rId4"/>
    <p:sldId id="399" r:id="rId5"/>
    <p:sldId id="373" r:id="rId6"/>
    <p:sldId id="374" r:id="rId7"/>
    <p:sldId id="380" r:id="rId8"/>
    <p:sldId id="382" r:id="rId9"/>
    <p:sldId id="383" r:id="rId10"/>
    <p:sldId id="404" r:id="rId11"/>
    <p:sldId id="405" r:id="rId12"/>
    <p:sldId id="400" r:id="rId13"/>
    <p:sldId id="392" r:id="rId14"/>
    <p:sldId id="403" r:id="rId15"/>
    <p:sldId id="306" r:id="rId16"/>
    <p:sldId id="312" r:id="rId17"/>
    <p:sldId id="317" r:id="rId18"/>
    <p:sldId id="402" r:id="rId19"/>
    <p:sldId id="406" r:id="rId20"/>
    <p:sldId id="407" r:id="rId21"/>
    <p:sldId id="401" r:id="rId22"/>
    <p:sldId id="408" r:id="rId23"/>
    <p:sldId id="323" r:id="rId24"/>
    <p:sldId id="409" r:id="rId25"/>
    <p:sldId id="329" r:id="rId26"/>
    <p:sldId id="326" r:id="rId27"/>
    <p:sldId id="415" r:id="rId28"/>
    <p:sldId id="416" r:id="rId29"/>
    <p:sldId id="319" r:id="rId30"/>
    <p:sldId id="320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EE31E1C8-6F95-43A4-9D7C-DA24B50CF36D}">
          <p14:sldIdLst>
            <p14:sldId id="263"/>
            <p14:sldId id="371"/>
            <p14:sldId id="398"/>
            <p14:sldId id="399"/>
            <p14:sldId id="373"/>
            <p14:sldId id="374"/>
            <p14:sldId id="380"/>
            <p14:sldId id="382"/>
            <p14:sldId id="383"/>
            <p14:sldId id="404"/>
            <p14:sldId id="405"/>
            <p14:sldId id="400"/>
            <p14:sldId id="392"/>
            <p14:sldId id="403"/>
            <p14:sldId id="306"/>
            <p14:sldId id="312"/>
            <p14:sldId id="317"/>
            <p14:sldId id="402"/>
            <p14:sldId id="406"/>
            <p14:sldId id="407"/>
            <p14:sldId id="401"/>
            <p14:sldId id="408"/>
            <p14:sldId id="323"/>
            <p14:sldId id="409"/>
            <p14:sldId id="329"/>
            <p14:sldId id="326"/>
            <p14:sldId id="415"/>
            <p14:sldId id="416"/>
            <p14:sldId id="319"/>
            <p14:sldId id="32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DBD"/>
    <a:srgbClr val="FFCC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24" autoAdjust="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76B7C5-60F7-47E3-BC72-D84820E71442}" type="doc">
      <dgm:prSet loTypeId="urn:microsoft.com/office/officeart/2005/8/layout/process1" loCatId="process" qsTypeId="urn:microsoft.com/office/officeart/2005/8/quickstyle/simple5" qsCatId="simple" csTypeId="urn:microsoft.com/office/officeart/2005/8/colors/colorful2" csCatId="colorful" phldr="1"/>
      <dgm:spPr/>
    </dgm:pt>
    <dgm:pt modelId="{280EFB42-34F1-4967-A45F-BA879085E330}">
      <dgm:prSet phldrT="[Текст]" custT="1"/>
      <dgm:spPr/>
      <dgm:t>
        <a:bodyPr/>
        <a:lstStyle/>
        <a:p>
          <a:r>
            <a:rPr lang="ru-RU" sz="3600" smtClean="0">
              <a:solidFill>
                <a:schemeClr val="tx1"/>
              </a:solidFill>
            </a:rPr>
            <a:t>РЦОИ</a:t>
          </a:r>
          <a:endParaRPr lang="ru-RU" sz="3600" dirty="0">
            <a:solidFill>
              <a:schemeClr val="tx1"/>
            </a:solidFill>
          </a:endParaRPr>
        </a:p>
      </dgm:t>
    </dgm:pt>
    <dgm:pt modelId="{32D33220-5E52-43A7-989F-6B2239A26CCA}" type="parTrans" cxnId="{FB0C1394-87A4-4A7B-A384-88618B2C641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0915D12-37D1-4284-966D-16251FAAD4D8}" type="sibTrans" cxnId="{FB0C1394-87A4-4A7B-A384-88618B2C641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AE57C51-3D5A-40DB-AD59-FE9B3F552266}">
      <dgm:prSet phldrT="[Текст]" custT="1"/>
      <dgm:spPr/>
      <dgm:t>
        <a:bodyPr/>
        <a:lstStyle/>
        <a:p>
          <a:r>
            <a:rPr lang="ru-RU" sz="3600" smtClean="0">
              <a:solidFill>
                <a:schemeClr val="tx1"/>
              </a:solidFill>
            </a:rPr>
            <a:t>МОУО</a:t>
          </a:r>
          <a:endParaRPr lang="ru-RU" sz="3600" dirty="0">
            <a:solidFill>
              <a:schemeClr val="tx1"/>
            </a:solidFill>
          </a:endParaRPr>
        </a:p>
      </dgm:t>
    </dgm:pt>
    <dgm:pt modelId="{C122D9F8-1086-4A4E-89DD-DC1E6CD9D323}" type="parTrans" cxnId="{8DD0B576-242A-437A-A3EE-625955F5DCC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AB0D207-6AB7-4906-93F0-F150BE4E0D39}" type="sibTrans" cxnId="{8DD0B576-242A-437A-A3EE-625955F5DCC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A7C4262-DE87-4C67-8BC1-AE1DE32E7E6C}">
      <dgm:prSet phldrT="[Текст]" custT="1"/>
      <dgm:spPr/>
      <dgm:t>
        <a:bodyPr/>
        <a:lstStyle/>
        <a:p>
          <a:r>
            <a:rPr lang="ru-RU" sz="3600" smtClean="0">
              <a:solidFill>
                <a:schemeClr val="tx1"/>
              </a:solidFill>
            </a:rPr>
            <a:t>ОУ</a:t>
          </a:r>
          <a:endParaRPr lang="ru-RU" sz="3600" dirty="0">
            <a:solidFill>
              <a:schemeClr val="tx1"/>
            </a:solidFill>
          </a:endParaRPr>
        </a:p>
      </dgm:t>
    </dgm:pt>
    <dgm:pt modelId="{D9B39FE0-5B74-4DC5-8D20-153BF80D0AA9}" type="parTrans" cxnId="{7F035974-13EB-4C38-9ACD-2A2DCE103D3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6FFD4C8-8711-47B5-A0AE-2304A862CB76}" type="sibTrans" cxnId="{7F035974-13EB-4C38-9ACD-2A2DCE103D3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75C8D1C-E69B-4274-85BC-7AFA45874B33}">
      <dgm:prSet phldrT="[Текст]" custT="1"/>
      <dgm:spPr/>
      <dgm:t>
        <a:bodyPr/>
        <a:lstStyle/>
        <a:p>
          <a:r>
            <a:rPr lang="ru-RU" sz="2000" b="1" smtClean="0">
              <a:solidFill>
                <a:schemeClr val="tx1"/>
              </a:solidFill>
            </a:rPr>
            <a:t>выпускник</a:t>
          </a:r>
          <a:endParaRPr lang="ru-RU" sz="2000" b="1" dirty="0">
            <a:solidFill>
              <a:schemeClr val="tx1"/>
            </a:solidFill>
          </a:endParaRPr>
        </a:p>
      </dgm:t>
    </dgm:pt>
    <dgm:pt modelId="{F1523107-F58D-4439-9940-8F7EFCF72A0D}" type="parTrans" cxnId="{533F7C73-6BA0-4EBA-9B1C-F38FD007CDF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60B6B9B-E07F-4FDA-93E6-60F7D6D29234}" type="sibTrans" cxnId="{533F7C73-6BA0-4EBA-9B1C-F38FD007CDF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BE4C6C4-D315-4BE3-B86B-66B873E6AA1F}" type="pres">
      <dgm:prSet presAssocID="{9B76B7C5-60F7-47E3-BC72-D84820E71442}" presName="Name0" presStyleCnt="0">
        <dgm:presLayoutVars>
          <dgm:dir/>
          <dgm:resizeHandles val="exact"/>
        </dgm:presLayoutVars>
      </dgm:prSet>
      <dgm:spPr/>
    </dgm:pt>
    <dgm:pt modelId="{D3D16012-7AAA-40F1-B99C-9D77C3F7992D}" type="pres">
      <dgm:prSet presAssocID="{280EFB42-34F1-4967-A45F-BA879085E33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2149FD-99B7-44F4-96D0-1BDCA86971D6}" type="pres">
      <dgm:prSet presAssocID="{F0915D12-37D1-4284-966D-16251FAAD4D8}" presName="sibTrans" presStyleLbl="sibTrans2D1" presStyleIdx="0" presStyleCnt="3"/>
      <dgm:spPr/>
      <dgm:t>
        <a:bodyPr/>
        <a:lstStyle/>
        <a:p>
          <a:endParaRPr lang="ru-RU"/>
        </a:p>
      </dgm:t>
    </dgm:pt>
    <dgm:pt modelId="{2159F901-3DFF-4E8D-A74B-E0E1ECE331D9}" type="pres">
      <dgm:prSet presAssocID="{F0915D12-37D1-4284-966D-16251FAAD4D8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B4BEB1CC-C84D-4702-8B7D-958C12FDFDF8}" type="pres">
      <dgm:prSet presAssocID="{7AE57C51-3D5A-40DB-AD59-FE9B3F55226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3CB370-6136-489B-94C9-F77878158D43}" type="pres">
      <dgm:prSet presAssocID="{9AB0D207-6AB7-4906-93F0-F150BE4E0D39}" presName="sibTrans" presStyleLbl="sibTrans2D1" presStyleIdx="1" presStyleCnt="3"/>
      <dgm:spPr/>
      <dgm:t>
        <a:bodyPr/>
        <a:lstStyle/>
        <a:p>
          <a:endParaRPr lang="ru-RU"/>
        </a:p>
      </dgm:t>
    </dgm:pt>
    <dgm:pt modelId="{13257E16-3B9F-4D67-AB07-5C19B90FE470}" type="pres">
      <dgm:prSet presAssocID="{9AB0D207-6AB7-4906-93F0-F150BE4E0D39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2F21A2DF-0153-4027-A50F-90782F236576}" type="pres">
      <dgm:prSet presAssocID="{0A7C4262-DE87-4C67-8BC1-AE1DE32E7E6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5C0FD2-3C16-42B5-8726-1E3B3C8F7549}" type="pres">
      <dgm:prSet presAssocID="{76FFD4C8-8711-47B5-A0AE-2304A862CB76}" presName="sibTrans" presStyleLbl="sibTrans2D1" presStyleIdx="2" presStyleCnt="3"/>
      <dgm:spPr/>
      <dgm:t>
        <a:bodyPr/>
        <a:lstStyle/>
        <a:p>
          <a:endParaRPr lang="ru-RU"/>
        </a:p>
      </dgm:t>
    </dgm:pt>
    <dgm:pt modelId="{263FC3DE-CCDC-493D-9733-BA7D76FC7199}" type="pres">
      <dgm:prSet presAssocID="{76FFD4C8-8711-47B5-A0AE-2304A862CB76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60C73E5C-9EB5-4AB3-8018-C00978AB2B7F}" type="pres">
      <dgm:prSet presAssocID="{575C8D1C-E69B-4274-85BC-7AFA45874B3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9019BA-1224-40F6-AE88-383605F3F83F}" type="presOf" srcId="{9AB0D207-6AB7-4906-93F0-F150BE4E0D39}" destId="{13257E16-3B9F-4D67-AB07-5C19B90FE470}" srcOrd="1" destOrd="0" presId="urn:microsoft.com/office/officeart/2005/8/layout/process1"/>
    <dgm:cxn modelId="{533F7C73-6BA0-4EBA-9B1C-F38FD007CDF0}" srcId="{9B76B7C5-60F7-47E3-BC72-D84820E71442}" destId="{575C8D1C-E69B-4274-85BC-7AFA45874B33}" srcOrd="3" destOrd="0" parTransId="{F1523107-F58D-4439-9940-8F7EFCF72A0D}" sibTransId="{760B6B9B-E07F-4FDA-93E6-60F7D6D29234}"/>
    <dgm:cxn modelId="{BB04D044-931F-457A-80FD-958C36F63520}" type="presOf" srcId="{9AB0D207-6AB7-4906-93F0-F150BE4E0D39}" destId="{F63CB370-6136-489B-94C9-F77878158D43}" srcOrd="0" destOrd="0" presId="urn:microsoft.com/office/officeart/2005/8/layout/process1"/>
    <dgm:cxn modelId="{2C7B5509-0FDC-4C4D-8F93-7711483A5D3D}" type="presOf" srcId="{F0915D12-37D1-4284-966D-16251FAAD4D8}" destId="{AF2149FD-99B7-44F4-96D0-1BDCA86971D6}" srcOrd="0" destOrd="0" presId="urn:microsoft.com/office/officeart/2005/8/layout/process1"/>
    <dgm:cxn modelId="{E62897FF-80A7-477B-800A-01DA28385FED}" type="presOf" srcId="{0A7C4262-DE87-4C67-8BC1-AE1DE32E7E6C}" destId="{2F21A2DF-0153-4027-A50F-90782F236576}" srcOrd="0" destOrd="0" presId="urn:microsoft.com/office/officeart/2005/8/layout/process1"/>
    <dgm:cxn modelId="{8DD0B576-242A-437A-A3EE-625955F5DCC8}" srcId="{9B76B7C5-60F7-47E3-BC72-D84820E71442}" destId="{7AE57C51-3D5A-40DB-AD59-FE9B3F552266}" srcOrd="1" destOrd="0" parTransId="{C122D9F8-1086-4A4E-89DD-DC1E6CD9D323}" sibTransId="{9AB0D207-6AB7-4906-93F0-F150BE4E0D39}"/>
    <dgm:cxn modelId="{7F035974-13EB-4C38-9ACD-2A2DCE103D35}" srcId="{9B76B7C5-60F7-47E3-BC72-D84820E71442}" destId="{0A7C4262-DE87-4C67-8BC1-AE1DE32E7E6C}" srcOrd="2" destOrd="0" parTransId="{D9B39FE0-5B74-4DC5-8D20-153BF80D0AA9}" sibTransId="{76FFD4C8-8711-47B5-A0AE-2304A862CB76}"/>
    <dgm:cxn modelId="{FB0C1394-87A4-4A7B-A384-88618B2C6410}" srcId="{9B76B7C5-60F7-47E3-BC72-D84820E71442}" destId="{280EFB42-34F1-4967-A45F-BA879085E330}" srcOrd="0" destOrd="0" parTransId="{32D33220-5E52-43A7-989F-6B2239A26CCA}" sibTransId="{F0915D12-37D1-4284-966D-16251FAAD4D8}"/>
    <dgm:cxn modelId="{EF02B43B-359D-4D83-8798-B6A606DC4586}" type="presOf" srcId="{F0915D12-37D1-4284-966D-16251FAAD4D8}" destId="{2159F901-3DFF-4E8D-A74B-E0E1ECE331D9}" srcOrd="1" destOrd="0" presId="urn:microsoft.com/office/officeart/2005/8/layout/process1"/>
    <dgm:cxn modelId="{B4F5CF86-F910-45A2-9BDE-61ADD9A49672}" type="presOf" srcId="{76FFD4C8-8711-47B5-A0AE-2304A862CB76}" destId="{1F5C0FD2-3C16-42B5-8726-1E3B3C8F7549}" srcOrd="0" destOrd="0" presId="urn:microsoft.com/office/officeart/2005/8/layout/process1"/>
    <dgm:cxn modelId="{13778873-3E70-45F3-95D1-7A4485BBF873}" type="presOf" srcId="{9B76B7C5-60F7-47E3-BC72-D84820E71442}" destId="{EBE4C6C4-D315-4BE3-B86B-66B873E6AA1F}" srcOrd="0" destOrd="0" presId="urn:microsoft.com/office/officeart/2005/8/layout/process1"/>
    <dgm:cxn modelId="{68E4868A-384F-4782-9B39-12A7D46ED076}" type="presOf" srcId="{7AE57C51-3D5A-40DB-AD59-FE9B3F552266}" destId="{B4BEB1CC-C84D-4702-8B7D-958C12FDFDF8}" srcOrd="0" destOrd="0" presId="urn:microsoft.com/office/officeart/2005/8/layout/process1"/>
    <dgm:cxn modelId="{E5052DFF-A4B8-4C58-B5F9-C9B2F8D29547}" type="presOf" srcId="{76FFD4C8-8711-47B5-A0AE-2304A862CB76}" destId="{263FC3DE-CCDC-493D-9733-BA7D76FC7199}" srcOrd="1" destOrd="0" presId="urn:microsoft.com/office/officeart/2005/8/layout/process1"/>
    <dgm:cxn modelId="{C65140DB-A233-477B-BB28-7FDFD335A0BC}" type="presOf" srcId="{575C8D1C-E69B-4274-85BC-7AFA45874B33}" destId="{60C73E5C-9EB5-4AB3-8018-C00978AB2B7F}" srcOrd="0" destOrd="0" presId="urn:microsoft.com/office/officeart/2005/8/layout/process1"/>
    <dgm:cxn modelId="{39D68749-399C-4825-BACC-A1477944425D}" type="presOf" srcId="{280EFB42-34F1-4967-A45F-BA879085E330}" destId="{D3D16012-7AAA-40F1-B99C-9D77C3F7992D}" srcOrd="0" destOrd="0" presId="urn:microsoft.com/office/officeart/2005/8/layout/process1"/>
    <dgm:cxn modelId="{9724F198-18B5-4C40-8114-007B50FA6658}" type="presParOf" srcId="{EBE4C6C4-D315-4BE3-B86B-66B873E6AA1F}" destId="{D3D16012-7AAA-40F1-B99C-9D77C3F7992D}" srcOrd="0" destOrd="0" presId="urn:microsoft.com/office/officeart/2005/8/layout/process1"/>
    <dgm:cxn modelId="{3EC1BF23-0DBA-4FE6-A029-17936B1F3A1D}" type="presParOf" srcId="{EBE4C6C4-D315-4BE3-B86B-66B873E6AA1F}" destId="{AF2149FD-99B7-44F4-96D0-1BDCA86971D6}" srcOrd="1" destOrd="0" presId="urn:microsoft.com/office/officeart/2005/8/layout/process1"/>
    <dgm:cxn modelId="{D9EB3696-706B-4479-9512-CE9D8364E4F2}" type="presParOf" srcId="{AF2149FD-99B7-44F4-96D0-1BDCA86971D6}" destId="{2159F901-3DFF-4E8D-A74B-E0E1ECE331D9}" srcOrd="0" destOrd="0" presId="urn:microsoft.com/office/officeart/2005/8/layout/process1"/>
    <dgm:cxn modelId="{6CCAE51F-69A2-4738-BFE6-D080EE4CAB06}" type="presParOf" srcId="{EBE4C6C4-D315-4BE3-B86B-66B873E6AA1F}" destId="{B4BEB1CC-C84D-4702-8B7D-958C12FDFDF8}" srcOrd="2" destOrd="0" presId="urn:microsoft.com/office/officeart/2005/8/layout/process1"/>
    <dgm:cxn modelId="{25BAF80F-5C33-438C-8732-74126DDA2C44}" type="presParOf" srcId="{EBE4C6C4-D315-4BE3-B86B-66B873E6AA1F}" destId="{F63CB370-6136-489B-94C9-F77878158D43}" srcOrd="3" destOrd="0" presId="urn:microsoft.com/office/officeart/2005/8/layout/process1"/>
    <dgm:cxn modelId="{51BE05E0-72BA-48C9-AA07-3C3017B065D1}" type="presParOf" srcId="{F63CB370-6136-489B-94C9-F77878158D43}" destId="{13257E16-3B9F-4D67-AB07-5C19B90FE470}" srcOrd="0" destOrd="0" presId="urn:microsoft.com/office/officeart/2005/8/layout/process1"/>
    <dgm:cxn modelId="{5F1CBBE4-E4D2-4A2D-B0CF-4C21E17F3ABD}" type="presParOf" srcId="{EBE4C6C4-D315-4BE3-B86B-66B873E6AA1F}" destId="{2F21A2DF-0153-4027-A50F-90782F236576}" srcOrd="4" destOrd="0" presId="urn:microsoft.com/office/officeart/2005/8/layout/process1"/>
    <dgm:cxn modelId="{BC832FD7-35F2-457E-A14C-860AE970F8A3}" type="presParOf" srcId="{EBE4C6C4-D315-4BE3-B86B-66B873E6AA1F}" destId="{1F5C0FD2-3C16-42B5-8726-1E3B3C8F7549}" srcOrd="5" destOrd="0" presId="urn:microsoft.com/office/officeart/2005/8/layout/process1"/>
    <dgm:cxn modelId="{93131F89-F080-4327-B5F3-E49931E69CBD}" type="presParOf" srcId="{1F5C0FD2-3C16-42B5-8726-1E3B3C8F7549}" destId="{263FC3DE-CCDC-493D-9733-BA7D76FC7199}" srcOrd="0" destOrd="0" presId="urn:microsoft.com/office/officeart/2005/8/layout/process1"/>
    <dgm:cxn modelId="{347588FC-BC16-4E46-A033-B422D3725B7A}" type="presParOf" srcId="{EBE4C6C4-D315-4BE3-B86B-66B873E6AA1F}" destId="{60C73E5C-9EB5-4AB3-8018-C00978AB2B7F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76B7C5-60F7-47E3-BC72-D84820E71442}" type="doc">
      <dgm:prSet loTypeId="urn:microsoft.com/office/officeart/2005/8/layout/process1" loCatId="process" qsTypeId="urn:microsoft.com/office/officeart/2005/8/quickstyle/3d3" qsCatId="3D" csTypeId="urn:microsoft.com/office/officeart/2005/8/colors/colorful2" csCatId="colorful" phldr="1"/>
      <dgm:spPr/>
    </dgm:pt>
    <dgm:pt modelId="{280EFB42-34F1-4967-A45F-BA879085E330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РЦОИ</a:t>
          </a:r>
          <a:endParaRPr lang="ru-RU" sz="2800" dirty="0">
            <a:solidFill>
              <a:schemeClr val="tx1"/>
            </a:solidFill>
          </a:endParaRPr>
        </a:p>
      </dgm:t>
    </dgm:pt>
    <dgm:pt modelId="{32D33220-5E52-43A7-989F-6B2239A26CCA}" type="parTrans" cxnId="{FB0C1394-87A4-4A7B-A384-88618B2C641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0915D12-37D1-4284-966D-16251FAAD4D8}" type="sibTrans" cxnId="{FB0C1394-87A4-4A7B-A384-88618B2C641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AE57C51-3D5A-40DB-AD59-FE9B3F552266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МОУО</a:t>
          </a:r>
          <a:endParaRPr lang="ru-RU" sz="2800" dirty="0">
            <a:solidFill>
              <a:schemeClr val="tx1"/>
            </a:solidFill>
          </a:endParaRPr>
        </a:p>
      </dgm:t>
    </dgm:pt>
    <dgm:pt modelId="{C122D9F8-1086-4A4E-89DD-DC1E6CD9D323}" type="parTrans" cxnId="{8DD0B576-242A-437A-A3EE-625955F5DCC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AB0D207-6AB7-4906-93F0-F150BE4E0D39}" type="sibTrans" cxnId="{8DD0B576-242A-437A-A3EE-625955F5DCC8}">
      <dgm:prSet/>
      <dgm:spPr>
        <a:solidFill>
          <a:srgbClr val="FF0000"/>
        </a:solidFill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A7C4262-DE87-4C67-8BC1-AE1DE32E7E6C}">
      <dgm:prSet phldrT="[Текст]" custT="1"/>
      <dgm:spPr/>
      <dgm:t>
        <a:bodyPr/>
        <a:lstStyle/>
        <a:p>
          <a:r>
            <a:rPr lang="ru-RU" sz="3600" smtClean="0">
              <a:solidFill>
                <a:schemeClr val="tx1"/>
              </a:solidFill>
            </a:rPr>
            <a:t>ОУ</a:t>
          </a:r>
          <a:endParaRPr lang="ru-RU" sz="3600" dirty="0">
            <a:solidFill>
              <a:schemeClr val="tx1"/>
            </a:solidFill>
          </a:endParaRPr>
        </a:p>
      </dgm:t>
    </dgm:pt>
    <dgm:pt modelId="{D9B39FE0-5B74-4DC5-8D20-153BF80D0AA9}" type="parTrans" cxnId="{7F035974-13EB-4C38-9ACD-2A2DCE103D3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6FFD4C8-8711-47B5-A0AE-2304A862CB76}" type="sibTrans" cxnId="{7F035974-13EB-4C38-9ACD-2A2DCE103D35}">
      <dgm:prSet/>
      <dgm:spPr>
        <a:solidFill>
          <a:srgbClr val="FF0000"/>
        </a:solidFill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75C8D1C-E69B-4274-85BC-7AFA45874B33}">
      <dgm:prSet phldrT="[Текст]" custT="1"/>
      <dgm:spPr/>
      <dgm:t>
        <a:bodyPr/>
        <a:lstStyle/>
        <a:p>
          <a:r>
            <a:rPr lang="ru-RU" sz="1800" b="1" smtClean="0">
              <a:solidFill>
                <a:schemeClr val="tx1"/>
              </a:solidFill>
            </a:rPr>
            <a:t>выпускник</a:t>
          </a:r>
          <a:endParaRPr lang="ru-RU" sz="2000" b="1" dirty="0">
            <a:solidFill>
              <a:schemeClr val="tx1"/>
            </a:solidFill>
          </a:endParaRPr>
        </a:p>
      </dgm:t>
    </dgm:pt>
    <dgm:pt modelId="{F1523107-F58D-4439-9940-8F7EFCF72A0D}" type="parTrans" cxnId="{533F7C73-6BA0-4EBA-9B1C-F38FD007CDF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60B6B9B-E07F-4FDA-93E6-60F7D6D29234}" type="sibTrans" cxnId="{533F7C73-6BA0-4EBA-9B1C-F38FD007CDF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25E9F0B-C24C-4853-B4BC-7DFC06304D72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tx1"/>
              </a:solidFill>
            </a:rPr>
            <a:t>ФЦТ</a:t>
          </a:r>
          <a:endParaRPr lang="ru-RU" sz="3600" dirty="0">
            <a:solidFill>
              <a:schemeClr val="tx1"/>
            </a:solidFill>
          </a:endParaRPr>
        </a:p>
      </dgm:t>
    </dgm:pt>
    <dgm:pt modelId="{A0898242-2C25-45E6-8C06-2EFD9DF78D8F}" type="parTrans" cxnId="{E121F6FC-A52D-4EB0-811C-D18052361FD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DE7984E-0F35-4867-B2CF-856050A9C63C}" type="sibTrans" cxnId="{E121F6FC-A52D-4EB0-811C-D18052361FD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BE4C6C4-D315-4BE3-B86B-66B873E6AA1F}" type="pres">
      <dgm:prSet presAssocID="{9B76B7C5-60F7-47E3-BC72-D84820E71442}" presName="Name0" presStyleCnt="0">
        <dgm:presLayoutVars>
          <dgm:dir/>
          <dgm:resizeHandles val="exact"/>
        </dgm:presLayoutVars>
      </dgm:prSet>
      <dgm:spPr/>
    </dgm:pt>
    <dgm:pt modelId="{91EB3FF3-4A70-4BA1-BA7F-81E6B8B54699}" type="pres">
      <dgm:prSet presAssocID="{125E9F0B-C24C-4853-B4BC-7DFC06304D7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F3DBB2-182D-4F5C-A960-9A28559A8EA4}" type="pres">
      <dgm:prSet presAssocID="{0DE7984E-0F35-4867-B2CF-856050A9C63C}" presName="sibTrans" presStyleLbl="sibTrans2D1" presStyleIdx="0" presStyleCnt="4"/>
      <dgm:spPr/>
      <dgm:t>
        <a:bodyPr/>
        <a:lstStyle/>
        <a:p>
          <a:endParaRPr lang="ru-RU"/>
        </a:p>
      </dgm:t>
    </dgm:pt>
    <dgm:pt modelId="{85D5294C-F205-45FA-99C2-A20197F9F8EB}" type="pres">
      <dgm:prSet presAssocID="{0DE7984E-0F35-4867-B2CF-856050A9C63C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D3D16012-7AAA-40F1-B99C-9D77C3F7992D}" type="pres">
      <dgm:prSet presAssocID="{280EFB42-34F1-4967-A45F-BA879085E33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2149FD-99B7-44F4-96D0-1BDCA86971D6}" type="pres">
      <dgm:prSet presAssocID="{F0915D12-37D1-4284-966D-16251FAAD4D8}" presName="sibTrans" presStyleLbl="sibTrans2D1" presStyleIdx="1" presStyleCnt="4"/>
      <dgm:spPr/>
      <dgm:t>
        <a:bodyPr/>
        <a:lstStyle/>
        <a:p>
          <a:endParaRPr lang="ru-RU"/>
        </a:p>
      </dgm:t>
    </dgm:pt>
    <dgm:pt modelId="{2159F901-3DFF-4E8D-A74B-E0E1ECE331D9}" type="pres">
      <dgm:prSet presAssocID="{F0915D12-37D1-4284-966D-16251FAAD4D8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B4BEB1CC-C84D-4702-8B7D-958C12FDFDF8}" type="pres">
      <dgm:prSet presAssocID="{7AE57C51-3D5A-40DB-AD59-FE9B3F55226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3CB370-6136-489B-94C9-F77878158D43}" type="pres">
      <dgm:prSet presAssocID="{9AB0D207-6AB7-4906-93F0-F150BE4E0D39}" presName="sibTrans" presStyleLbl="sibTrans2D1" presStyleIdx="2" presStyleCnt="4"/>
      <dgm:spPr/>
      <dgm:t>
        <a:bodyPr/>
        <a:lstStyle/>
        <a:p>
          <a:endParaRPr lang="ru-RU"/>
        </a:p>
      </dgm:t>
    </dgm:pt>
    <dgm:pt modelId="{13257E16-3B9F-4D67-AB07-5C19B90FE470}" type="pres">
      <dgm:prSet presAssocID="{9AB0D207-6AB7-4906-93F0-F150BE4E0D39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2F21A2DF-0153-4027-A50F-90782F236576}" type="pres">
      <dgm:prSet presAssocID="{0A7C4262-DE87-4C67-8BC1-AE1DE32E7E6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5C0FD2-3C16-42B5-8726-1E3B3C8F7549}" type="pres">
      <dgm:prSet presAssocID="{76FFD4C8-8711-47B5-A0AE-2304A862CB76}" presName="sibTrans" presStyleLbl="sibTrans2D1" presStyleIdx="3" presStyleCnt="4"/>
      <dgm:spPr/>
      <dgm:t>
        <a:bodyPr/>
        <a:lstStyle/>
        <a:p>
          <a:endParaRPr lang="ru-RU"/>
        </a:p>
      </dgm:t>
    </dgm:pt>
    <dgm:pt modelId="{263FC3DE-CCDC-493D-9733-BA7D76FC7199}" type="pres">
      <dgm:prSet presAssocID="{76FFD4C8-8711-47B5-A0AE-2304A862CB76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60C73E5C-9EB5-4AB3-8018-C00978AB2B7F}" type="pres">
      <dgm:prSet presAssocID="{575C8D1C-E69B-4274-85BC-7AFA45874B3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308B9E-5C0B-48EF-8CD9-3A35FBCF725B}" type="presOf" srcId="{76FFD4C8-8711-47B5-A0AE-2304A862CB76}" destId="{1F5C0FD2-3C16-42B5-8726-1E3B3C8F7549}" srcOrd="0" destOrd="0" presId="urn:microsoft.com/office/officeart/2005/8/layout/process1"/>
    <dgm:cxn modelId="{96D94E5B-6504-40F0-B5E2-A5AA04054412}" type="presOf" srcId="{7AE57C51-3D5A-40DB-AD59-FE9B3F552266}" destId="{B4BEB1CC-C84D-4702-8B7D-958C12FDFDF8}" srcOrd="0" destOrd="0" presId="urn:microsoft.com/office/officeart/2005/8/layout/process1"/>
    <dgm:cxn modelId="{A2D78886-7222-4193-89B2-E2F4A9F79B6D}" type="presOf" srcId="{F0915D12-37D1-4284-966D-16251FAAD4D8}" destId="{2159F901-3DFF-4E8D-A74B-E0E1ECE331D9}" srcOrd="1" destOrd="0" presId="urn:microsoft.com/office/officeart/2005/8/layout/process1"/>
    <dgm:cxn modelId="{2E161F25-BF90-4B9A-BC9C-058B6115A55A}" type="presOf" srcId="{9B76B7C5-60F7-47E3-BC72-D84820E71442}" destId="{EBE4C6C4-D315-4BE3-B86B-66B873E6AA1F}" srcOrd="0" destOrd="0" presId="urn:microsoft.com/office/officeart/2005/8/layout/process1"/>
    <dgm:cxn modelId="{533F7C73-6BA0-4EBA-9B1C-F38FD007CDF0}" srcId="{9B76B7C5-60F7-47E3-BC72-D84820E71442}" destId="{575C8D1C-E69B-4274-85BC-7AFA45874B33}" srcOrd="4" destOrd="0" parTransId="{F1523107-F58D-4439-9940-8F7EFCF72A0D}" sibTransId="{760B6B9B-E07F-4FDA-93E6-60F7D6D29234}"/>
    <dgm:cxn modelId="{B60370B7-40C7-44C0-8ECC-E6CCECC6F882}" type="presOf" srcId="{9AB0D207-6AB7-4906-93F0-F150BE4E0D39}" destId="{F63CB370-6136-489B-94C9-F77878158D43}" srcOrd="0" destOrd="0" presId="urn:microsoft.com/office/officeart/2005/8/layout/process1"/>
    <dgm:cxn modelId="{8DD0B576-242A-437A-A3EE-625955F5DCC8}" srcId="{9B76B7C5-60F7-47E3-BC72-D84820E71442}" destId="{7AE57C51-3D5A-40DB-AD59-FE9B3F552266}" srcOrd="2" destOrd="0" parTransId="{C122D9F8-1086-4A4E-89DD-DC1E6CD9D323}" sibTransId="{9AB0D207-6AB7-4906-93F0-F150BE4E0D39}"/>
    <dgm:cxn modelId="{123F7D5C-4C7D-4374-BC28-8871B8ACF583}" type="presOf" srcId="{0DE7984E-0F35-4867-B2CF-856050A9C63C}" destId="{85F3DBB2-182D-4F5C-A960-9A28559A8EA4}" srcOrd="0" destOrd="0" presId="urn:microsoft.com/office/officeart/2005/8/layout/process1"/>
    <dgm:cxn modelId="{7F035974-13EB-4C38-9ACD-2A2DCE103D35}" srcId="{9B76B7C5-60F7-47E3-BC72-D84820E71442}" destId="{0A7C4262-DE87-4C67-8BC1-AE1DE32E7E6C}" srcOrd="3" destOrd="0" parTransId="{D9B39FE0-5B74-4DC5-8D20-153BF80D0AA9}" sibTransId="{76FFD4C8-8711-47B5-A0AE-2304A862CB76}"/>
    <dgm:cxn modelId="{E121F6FC-A52D-4EB0-811C-D18052361FD0}" srcId="{9B76B7C5-60F7-47E3-BC72-D84820E71442}" destId="{125E9F0B-C24C-4853-B4BC-7DFC06304D72}" srcOrd="0" destOrd="0" parTransId="{A0898242-2C25-45E6-8C06-2EFD9DF78D8F}" sibTransId="{0DE7984E-0F35-4867-B2CF-856050A9C63C}"/>
    <dgm:cxn modelId="{FB0C1394-87A4-4A7B-A384-88618B2C6410}" srcId="{9B76B7C5-60F7-47E3-BC72-D84820E71442}" destId="{280EFB42-34F1-4967-A45F-BA879085E330}" srcOrd="1" destOrd="0" parTransId="{32D33220-5E52-43A7-989F-6B2239A26CCA}" sibTransId="{F0915D12-37D1-4284-966D-16251FAAD4D8}"/>
    <dgm:cxn modelId="{7D79A040-4B6C-440F-B333-AF92C58869C4}" type="presOf" srcId="{575C8D1C-E69B-4274-85BC-7AFA45874B33}" destId="{60C73E5C-9EB5-4AB3-8018-C00978AB2B7F}" srcOrd="0" destOrd="0" presId="urn:microsoft.com/office/officeart/2005/8/layout/process1"/>
    <dgm:cxn modelId="{71B5701A-FFBC-4273-AB78-229606C6D394}" type="presOf" srcId="{280EFB42-34F1-4967-A45F-BA879085E330}" destId="{D3D16012-7AAA-40F1-B99C-9D77C3F7992D}" srcOrd="0" destOrd="0" presId="urn:microsoft.com/office/officeart/2005/8/layout/process1"/>
    <dgm:cxn modelId="{E414B3AA-2729-480F-9483-59BBC4A5690E}" type="presOf" srcId="{9AB0D207-6AB7-4906-93F0-F150BE4E0D39}" destId="{13257E16-3B9F-4D67-AB07-5C19B90FE470}" srcOrd="1" destOrd="0" presId="urn:microsoft.com/office/officeart/2005/8/layout/process1"/>
    <dgm:cxn modelId="{D4ABAD69-7A1E-4CF2-ACD0-C753F5ED03EC}" type="presOf" srcId="{76FFD4C8-8711-47B5-A0AE-2304A862CB76}" destId="{263FC3DE-CCDC-493D-9733-BA7D76FC7199}" srcOrd="1" destOrd="0" presId="urn:microsoft.com/office/officeart/2005/8/layout/process1"/>
    <dgm:cxn modelId="{82E5BEA5-C30C-4DEB-9A01-4A40E7EBB595}" type="presOf" srcId="{F0915D12-37D1-4284-966D-16251FAAD4D8}" destId="{AF2149FD-99B7-44F4-96D0-1BDCA86971D6}" srcOrd="0" destOrd="0" presId="urn:microsoft.com/office/officeart/2005/8/layout/process1"/>
    <dgm:cxn modelId="{0CC7A46D-0413-4113-AB5F-FBC8B5CD6E3E}" type="presOf" srcId="{0A7C4262-DE87-4C67-8BC1-AE1DE32E7E6C}" destId="{2F21A2DF-0153-4027-A50F-90782F236576}" srcOrd="0" destOrd="0" presId="urn:microsoft.com/office/officeart/2005/8/layout/process1"/>
    <dgm:cxn modelId="{1B3CAC27-5DEA-4735-839C-65B7A146B19A}" type="presOf" srcId="{0DE7984E-0F35-4867-B2CF-856050A9C63C}" destId="{85D5294C-F205-45FA-99C2-A20197F9F8EB}" srcOrd="1" destOrd="0" presId="urn:microsoft.com/office/officeart/2005/8/layout/process1"/>
    <dgm:cxn modelId="{8976C610-829F-48EF-9230-DD8525E0393F}" type="presOf" srcId="{125E9F0B-C24C-4853-B4BC-7DFC06304D72}" destId="{91EB3FF3-4A70-4BA1-BA7F-81E6B8B54699}" srcOrd="0" destOrd="0" presId="urn:microsoft.com/office/officeart/2005/8/layout/process1"/>
    <dgm:cxn modelId="{6D9822B6-96B5-4BBB-BBDD-8F6E217BBB46}" type="presParOf" srcId="{EBE4C6C4-D315-4BE3-B86B-66B873E6AA1F}" destId="{91EB3FF3-4A70-4BA1-BA7F-81E6B8B54699}" srcOrd="0" destOrd="0" presId="urn:microsoft.com/office/officeart/2005/8/layout/process1"/>
    <dgm:cxn modelId="{091EDFF9-DFF3-4201-B51A-014B6B499279}" type="presParOf" srcId="{EBE4C6C4-D315-4BE3-B86B-66B873E6AA1F}" destId="{85F3DBB2-182D-4F5C-A960-9A28559A8EA4}" srcOrd="1" destOrd="0" presId="urn:microsoft.com/office/officeart/2005/8/layout/process1"/>
    <dgm:cxn modelId="{C4A41551-BD9A-48E3-A96E-B18A8827F4FF}" type="presParOf" srcId="{85F3DBB2-182D-4F5C-A960-9A28559A8EA4}" destId="{85D5294C-F205-45FA-99C2-A20197F9F8EB}" srcOrd="0" destOrd="0" presId="urn:microsoft.com/office/officeart/2005/8/layout/process1"/>
    <dgm:cxn modelId="{D1DEB04B-6C9C-44B1-9EEB-E8F77A55696F}" type="presParOf" srcId="{EBE4C6C4-D315-4BE3-B86B-66B873E6AA1F}" destId="{D3D16012-7AAA-40F1-B99C-9D77C3F7992D}" srcOrd="2" destOrd="0" presId="urn:microsoft.com/office/officeart/2005/8/layout/process1"/>
    <dgm:cxn modelId="{C8D2522B-D74A-4D6E-A923-3D8C3BF22C7E}" type="presParOf" srcId="{EBE4C6C4-D315-4BE3-B86B-66B873E6AA1F}" destId="{AF2149FD-99B7-44F4-96D0-1BDCA86971D6}" srcOrd="3" destOrd="0" presId="urn:microsoft.com/office/officeart/2005/8/layout/process1"/>
    <dgm:cxn modelId="{D1557842-88AE-4A4D-B0B4-A7806EB577F6}" type="presParOf" srcId="{AF2149FD-99B7-44F4-96D0-1BDCA86971D6}" destId="{2159F901-3DFF-4E8D-A74B-E0E1ECE331D9}" srcOrd="0" destOrd="0" presId="urn:microsoft.com/office/officeart/2005/8/layout/process1"/>
    <dgm:cxn modelId="{B1FBECB9-177A-4517-BC6A-85BFD8868F11}" type="presParOf" srcId="{EBE4C6C4-D315-4BE3-B86B-66B873E6AA1F}" destId="{B4BEB1CC-C84D-4702-8B7D-958C12FDFDF8}" srcOrd="4" destOrd="0" presId="urn:microsoft.com/office/officeart/2005/8/layout/process1"/>
    <dgm:cxn modelId="{8087551B-7384-4484-BBF9-EE4DCB7C84B3}" type="presParOf" srcId="{EBE4C6C4-D315-4BE3-B86B-66B873E6AA1F}" destId="{F63CB370-6136-489B-94C9-F77878158D43}" srcOrd="5" destOrd="0" presId="urn:microsoft.com/office/officeart/2005/8/layout/process1"/>
    <dgm:cxn modelId="{C04B676E-4C93-42FD-9FDC-330B8CDAF1E0}" type="presParOf" srcId="{F63CB370-6136-489B-94C9-F77878158D43}" destId="{13257E16-3B9F-4D67-AB07-5C19B90FE470}" srcOrd="0" destOrd="0" presId="urn:microsoft.com/office/officeart/2005/8/layout/process1"/>
    <dgm:cxn modelId="{E146EAB0-0F81-430F-B1C0-E4CEA776B216}" type="presParOf" srcId="{EBE4C6C4-D315-4BE3-B86B-66B873E6AA1F}" destId="{2F21A2DF-0153-4027-A50F-90782F236576}" srcOrd="6" destOrd="0" presId="urn:microsoft.com/office/officeart/2005/8/layout/process1"/>
    <dgm:cxn modelId="{6EF6F13D-A002-42CC-8FA7-A39744C963A2}" type="presParOf" srcId="{EBE4C6C4-D315-4BE3-B86B-66B873E6AA1F}" destId="{1F5C0FD2-3C16-42B5-8726-1E3B3C8F7549}" srcOrd="7" destOrd="0" presId="urn:microsoft.com/office/officeart/2005/8/layout/process1"/>
    <dgm:cxn modelId="{050D4954-7FC6-45FB-AE94-820CC7EB0A83}" type="presParOf" srcId="{1F5C0FD2-3C16-42B5-8726-1E3B3C8F7549}" destId="{263FC3DE-CCDC-493D-9733-BA7D76FC7199}" srcOrd="0" destOrd="0" presId="urn:microsoft.com/office/officeart/2005/8/layout/process1"/>
    <dgm:cxn modelId="{07491313-8CB8-4EC2-ADD6-05112DBA5D59}" type="presParOf" srcId="{EBE4C6C4-D315-4BE3-B86B-66B873E6AA1F}" destId="{60C73E5C-9EB5-4AB3-8018-C00978AB2B7F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C48B86-66C2-4CBF-BF67-BCF4595A35B6}" type="doc">
      <dgm:prSet loTypeId="urn:microsoft.com/office/officeart/2005/8/layout/process2" loCatId="process" qsTypeId="urn:microsoft.com/office/officeart/2005/8/quickstyle/simple5" qsCatId="simple" csTypeId="urn:microsoft.com/office/officeart/2005/8/colors/accent3_2" csCatId="accent3" phldr="1"/>
      <dgm:spPr/>
    </dgm:pt>
    <dgm:pt modelId="{C779A293-F54B-4C38-81CF-09D6D279AD01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Выпускник</a:t>
          </a:r>
        </a:p>
        <a:p>
          <a:r>
            <a:rPr lang="ru-RU" b="1" dirty="0" smtClean="0">
              <a:solidFill>
                <a:schemeClr val="tx1"/>
              </a:solidFill>
            </a:rPr>
            <a:t>(заявление на бумажном носителе)</a:t>
          </a:r>
          <a:endParaRPr lang="ru-RU" b="1" dirty="0">
            <a:solidFill>
              <a:schemeClr val="tx1"/>
            </a:solidFill>
          </a:endParaRPr>
        </a:p>
      </dgm:t>
    </dgm:pt>
    <dgm:pt modelId="{58FDE843-3F11-409E-9AAB-B22221D7EC58}" type="parTrans" cxnId="{F0E789F0-0F4B-4FE8-9A49-B3642EDEA13E}">
      <dgm:prSet/>
      <dgm:spPr/>
      <dgm:t>
        <a:bodyPr/>
        <a:lstStyle/>
        <a:p>
          <a:endParaRPr lang="ru-RU"/>
        </a:p>
      </dgm:t>
    </dgm:pt>
    <dgm:pt modelId="{F94668F3-C565-4803-9E0B-2D91CC03D27E}" type="sibTrans" cxnId="{F0E789F0-0F4B-4FE8-9A49-B3642EDEA13E}">
      <dgm:prSet/>
      <dgm:spPr/>
      <dgm:t>
        <a:bodyPr/>
        <a:lstStyle/>
        <a:p>
          <a:endParaRPr lang="ru-RU"/>
        </a:p>
      </dgm:t>
    </dgm:pt>
    <dgm:pt modelId="{88B2367C-316F-4001-B60A-B651EF340540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Руководитель школы</a:t>
          </a:r>
        </a:p>
        <a:p>
          <a:r>
            <a:rPr lang="ru-RU" b="1" dirty="0" smtClean="0">
              <a:solidFill>
                <a:schemeClr val="tx1"/>
              </a:solidFill>
            </a:rPr>
            <a:t>(скан-копия)</a:t>
          </a:r>
          <a:endParaRPr lang="ru-RU" b="1" dirty="0">
            <a:solidFill>
              <a:schemeClr val="tx1"/>
            </a:solidFill>
          </a:endParaRPr>
        </a:p>
      </dgm:t>
    </dgm:pt>
    <dgm:pt modelId="{0CB98B14-4E85-48DB-9A55-4EE8AA048995}" type="parTrans" cxnId="{4D065F22-1DA0-4A07-A187-FBE47354C1A4}">
      <dgm:prSet/>
      <dgm:spPr/>
      <dgm:t>
        <a:bodyPr/>
        <a:lstStyle/>
        <a:p>
          <a:endParaRPr lang="ru-RU"/>
        </a:p>
      </dgm:t>
    </dgm:pt>
    <dgm:pt modelId="{A6165351-6AE2-445A-ABB7-D7FDDEE12ED5}" type="sibTrans" cxnId="{4D065F22-1DA0-4A07-A187-FBE47354C1A4}">
      <dgm:prSet/>
      <dgm:spPr>
        <a:solidFill>
          <a:srgbClr val="FF0000"/>
        </a:solidFill>
      </dgm:spPr>
      <dgm:t>
        <a:bodyPr/>
        <a:lstStyle/>
        <a:p>
          <a:endParaRPr lang="ru-RU"/>
        </a:p>
      </dgm:t>
    </dgm:pt>
    <dgm:pt modelId="{A3BB39DE-11B9-4540-AD67-21C20E99EA20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Конфликтная комиссия</a:t>
          </a:r>
          <a:endParaRPr lang="ru-RU" sz="2800" b="1" dirty="0">
            <a:solidFill>
              <a:schemeClr val="tx1"/>
            </a:solidFill>
          </a:endParaRPr>
        </a:p>
      </dgm:t>
    </dgm:pt>
    <dgm:pt modelId="{EA3777A5-8DBC-488F-A5C3-6BE7985417DC}" type="parTrans" cxnId="{172E51C8-14D6-4446-B2A0-173A1AFC4426}">
      <dgm:prSet/>
      <dgm:spPr/>
      <dgm:t>
        <a:bodyPr/>
        <a:lstStyle/>
        <a:p>
          <a:endParaRPr lang="ru-RU"/>
        </a:p>
      </dgm:t>
    </dgm:pt>
    <dgm:pt modelId="{28B75BA5-E27B-4B43-9F9A-AE106D030906}" type="sibTrans" cxnId="{172E51C8-14D6-4446-B2A0-173A1AFC4426}">
      <dgm:prSet/>
      <dgm:spPr/>
      <dgm:t>
        <a:bodyPr/>
        <a:lstStyle/>
        <a:p>
          <a:endParaRPr lang="ru-RU"/>
        </a:p>
      </dgm:t>
    </dgm:pt>
    <dgm:pt modelId="{AEF2142B-AF14-49FA-9DF0-75DAD092658A}" type="pres">
      <dgm:prSet presAssocID="{BDC48B86-66C2-4CBF-BF67-BCF4595A35B6}" presName="linearFlow" presStyleCnt="0">
        <dgm:presLayoutVars>
          <dgm:resizeHandles val="exact"/>
        </dgm:presLayoutVars>
      </dgm:prSet>
      <dgm:spPr/>
    </dgm:pt>
    <dgm:pt modelId="{C7249E2D-0778-405B-91CA-1E07EFBEDA34}" type="pres">
      <dgm:prSet presAssocID="{C779A293-F54B-4C38-81CF-09D6D279AD01}" presName="node" presStyleLbl="node1" presStyleIdx="0" presStyleCnt="3" custScaleX="122061" custLinFactNeighborX="-7127" custLinFactNeighborY="-20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6E6F20-96C6-4B1F-8956-B462476C9D88}" type="pres">
      <dgm:prSet presAssocID="{F94668F3-C565-4803-9E0B-2D91CC03D27E}" presName="sibTrans" presStyleLbl="sibTrans2D1" presStyleIdx="0" presStyleCnt="2"/>
      <dgm:spPr/>
      <dgm:t>
        <a:bodyPr/>
        <a:lstStyle/>
        <a:p>
          <a:endParaRPr lang="ru-RU"/>
        </a:p>
      </dgm:t>
    </dgm:pt>
    <dgm:pt modelId="{D6E9464B-EEA6-4D90-A72D-DF6478C78BF4}" type="pres">
      <dgm:prSet presAssocID="{F94668F3-C565-4803-9E0B-2D91CC03D27E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CFFCA7C6-0FD7-4E89-A1AB-01508F8013F8}" type="pres">
      <dgm:prSet presAssocID="{88B2367C-316F-4001-B60A-B651EF340540}" presName="node" presStyleLbl="node1" presStyleIdx="1" presStyleCnt="3" custLinFactX="-21279" custLinFactNeighborX="-100000" custLinFactNeighborY="-23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577C08-FACB-4ABA-8146-DDD76A91A335}" type="pres">
      <dgm:prSet presAssocID="{A6165351-6AE2-445A-ABB7-D7FDDEE12ED5}" presName="sibTrans" presStyleLbl="sibTrans2D1" presStyleIdx="1" presStyleCnt="2" custScaleX="128276" custLinFactX="-55713" custLinFactNeighborX="-100000" custLinFactNeighborY="3470"/>
      <dgm:spPr/>
      <dgm:t>
        <a:bodyPr/>
        <a:lstStyle/>
        <a:p>
          <a:endParaRPr lang="ru-RU"/>
        </a:p>
      </dgm:t>
    </dgm:pt>
    <dgm:pt modelId="{98A0C073-2B01-484B-91B4-5F1DDF532BF2}" type="pres">
      <dgm:prSet presAssocID="{A6165351-6AE2-445A-ABB7-D7FDDEE12ED5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370F895F-9256-46D6-A534-AC588B0283AB}" type="pres">
      <dgm:prSet presAssocID="{A3BB39DE-11B9-4540-AD67-21C20E99EA20}" presName="node" presStyleLbl="node1" presStyleIdx="2" presStyleCnt="3" custScaleX="170873" custLinFactNeighborX="7692" custLinFactNeighborY="-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6255ED-3C58-4194-8354-F04CD8A551E1}" type="presOf" srcId="{F94668F3-C565-4803-9E0B-2D91CC03D27E}" destId="{D6E9464B-EEA6-4D90-A72D-DF6478C78BF4}" srcOrd="1" destOrd="0" presId="urn:microsoft.com/office/officeart/2005/8/layout/process2"/>
    <dgm:cxn modelId="{172E51C8-14D6-4446-B2A0-173A1AFC4426}" srcId="{BDC48B86-66C2-4CBF-BF67-BCF4595A35B6}" destId="{A3BB39DE-11B9-4540-AD67-21C20E99EA20}" srcOrd="2" destOrd="0" parTransId="{EA3777A5-8DBC-488F-A5C3-6BE7985417DC}" sibTransId="{28B75BA5-E27B-4B43-9F9A-AE106D030906}"/>
    <dgm:cxn modelId="{9E220EF5-9F83-4FF1-B72C-F81857B667CB}" type="presOf" srcId="{C779A293-F54B-4C38-81CF-09D6D279AD01}" destId="{C7249E2D-0778-405B-91CA-1E07EFBEDA34}" srcOrd="0" destOrd="0" presId="urn:microsoft.com/office/officeart/2005/8/layout/process2"/>
    <dgm:cxn modelId="{C76643FF-3B3B-4B5A-8293-3A259C8B5514}" type="presOf" srcId="{88B2367C-316F-4001-B60A-B651EF340540}" destId="{CFFCA7C6-0FD7-4E89-A1AB-01508F8013F8}" srcOrd="0" destOrd="0" presId="urn:microsoft.com/office/officeart/2005/8/layout/process2"/>
    <dgm:cxn modelId="{F700C87C-388A-44B1-AFDA-FA40964871ED}" type="presOf" srcId="{A6165351-6AE2-445A-ABB7-D7FDDEE12ED5}" destId="{DA577C08-FACB-4ABA-8146-DDD76A91A335}" srcOrd="0" destOrd="0" presId="urn:microsoft.com/office/officeart/2005/8/layout/process2"/>
    <dgm:cxn modelId="{F0E789F0-0F4B-4FE8-9A49-B3642EDEA13E}" srcId="{BDC48B86-66C2-4CBF-BF67-BCF4595A35B6}" destId="{C779A293-F54B-4C38-81CF-09D6D279AD01}" srcOrd="0" destOrd="0" parTransId="{58FDE843-3F11-409E-9AAB-B22221D7EC58}" sibTransId="{F94668F3-C565-4803-9E0B-2D91CC03D27E}"/>
    <dgm:cxn modelId="{AC485FE7-0948-4017-83EA-B606C429053A}" type="presOf" srcId="{A3BB39DE-11B9-4540-AD67-21C20E99EA20}" destId="{370F895F-9256-46D6-A534-AC588B0283AB}" srcOrd="0" destOrd="0" presId="urn:microsoft.com/office/officeart/2005/8/layout/process2"/>
    <dgm:cxn modelId="{4D065F22-1DA0-4A07-A187-FBE47354C1A4}" srcId="{BDC48B86-66C2-4CBF-BF67-BCF4595A35B6}" destId="{88B2367C-316F-4001-B60A-B651EF340540}" srcOrd="1" destOrd="0" parTransId="{0CB98B14-4E85-48DB-9A55-4EE8AA048995}" sibTransId="{A6165351-6AE2-445A-ABB7-D7FDDEE12ED5}"/>
    <dgm:cxn modelId="{B30DA868-6FAE-47E6-AAF9-A8786E30C6FE}" type="presOf" srcId="{BDC48B86-66C2-4CBF-BF67-BCF4595A35B6}" destId="{AEF2142B-AF14-49FA-9DF0-75DAD092658A}" srcOrd="0" destOrd="0" presId="urn:microsoft.com/office/officeart/2005/8/layout/process2"/>
    <dgm:cxn modelId="{9CE62BFB-970A-42A4-B667-3B6E138C75F2}" type="presOf" srcId="{F94668F3-C565-4803-9E0B-2D91CC03D27E}" destId="{926E6F20-96C6-4B1F-8956-B462476C9D88}" srcOrd="0" destOrd="0" presId="urn:microsoft.com/office/officeart/2005/8/layout/process2"/>
    <dgm:cxn modelId="{6D65BA32-AB25-46F7-877D-2761AB57CFC5}" type="presOf" srcId="{A6165351-6AE2-445A-ABB7-D7FDDEE12ED5}" destId="{98A0C073-2B01-484B-91B4-5F1DDF532BF2}" srcOrd="1" destOrd="0" presId="urn:microsoft.com/office/officeart/2005/8/layout/process2"/>
    <dgm:cxn modelId="{B1781DCD-D7A5-4F4F-A442-B646A7620A64}" type="presParOf" srcId="{AEF2142B-AF14-49FA-9DF0-75DAD092658A}" destId="{C7249E2D-0778-405B-91CA-1E07EFBEDA34}" srcOrd="0" destOrd="0" presId="urn:microsoft.com/office/officeart/2005/8/layout/process2"/>
    <dgm:cxn modelId="{E7A47E0E-6B95-40A2-8A3B-6C03BD8EA250}" type="presParOf" srcId="{AEF2142B-AF14-49FA-9DF0-75DAD092658A}" destId="{926E6F20-96C6-4B1F-8956-B462476C9D88}" srcOrd="1" destOrd="0" presId="urn:microsoft.com/office/officeart/2005/8/layout/process2"/>
    <dgm:cxn modelId="{A597EE7C-9B30-4717-A39D-28A4FC8808DC}" type="presParOf" srcId="{926E6F20-96C6-4B1F-8956-B462476C9D88}" destId="{D6E9464B-EEA6-4D90-A72D-DF6478C78BF4}" srcOrd="0" destOrd="0" presId="urn:microsoft.com/office/officeart/2005/8/layout/process2"/>
    <dgm:cxn modelId="{0F3A6E8C-F51F-4D66-B117-33FC5536F3ED}" type="presParOf" srcId="{AEF2142B-AF14-49FA-9DF0-75DAD092658A}" destId="{CFFCA7C6-0FD7-4E89-A1AB-01508F8013F8}" srcOrd="2" destOrd="0" presId="urn:microsoft.com/office/officeart/2005/8/layout/process2"/>
    <dgm:cxn modelId="{E7EC28D3-01C8-47B4-BEB6-51E99D6BD378}" type="presParOf" srcId="{AEF2142B-AF14-49FA-9DF0-75DAD092658A}" destId="{DA577C08-FACB-4ABA-8146-DDD76A91A335}" srcOrd="3" destOrd="0" presId="urn:microsoft.com/office/officeart/2005/8/layout/process2"/>
    <dgm:cxn modelId="{8AE8D295-2D25-4CA8-9FCE-66799A6E0767}" type="presParOf" srcId="{DA577C08-FACB-4ABA-8146-DDD76A91A335}" destId="{98A0C073-2B01-484B-91B4-5F1DDF532BF2}" srcOrd="0" destOrd="0" presId="urn:microsoft.com/office/officeart/2005/8/layout/process2"/>
    <dgm:cxn modelId="{666B44D6-181C-470B-807E-1B2BB2506B5C}" type="presParOf" srcId="{AEF2142B-AF14-49FA-9DF0-75DAD092658A}" destId="{370F895F-9256-46D6-A534-AC588B0283AB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C48B86-66C2-4CBF-BF67-BCF4595A35B6}" type="doc">
      <dgm:prSet loTypeId="urn:microsoft.com/office/officeart/2005/8/layout/process2" loCatId="process" qsTypeId="urn:microsoft.com/office/officeart/2005/8/quickstyle/simple5" qsCatId="simple" csTypeId="urn:microsoft.com/office/officeart/2005/8/colors/accent3_2" csCatId="accent3" phldr="1"/>
      <dgm:spPr/>
    </dgm:pt>
    <dgm:pt modelId="{C779A293-F54B-4C38-81CF-09D6D279AD01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Выпускник</a:t>
          </a:r>
        </a:p>
        <a:p>
          <a:r>
            <a:rPr lang="ru-RU" b="1" dirty="0" smtClean="0">
              <a:solidFill>
                <a:schemeClr val="tx1"/>
              </a:solidFill>
            </a:rPr>
            <a:t>(заявление на бумажном носителе)</a:t>
          </a:r>
          <a:endParaRPr lang="ru-RU" b="1" dirty="0">
            <a:solidFill>
              <a:schemeClr val="tx1"/>
            </a:solidFill>
          </a:endParaRPr>
        </a:p>
      </dgm:t>
    </dgm:pt>
    <dgm:pt modelId="{58FDE843-3F11-409E-9AAB-B22221D7EC58}" type="parTrans" cxnId="{F0E789F0-0F4B-4FE8-9A49-B3642EDEA13E}">
      <dgm:prSet/>
      <dgm:spPr/>
      <dgm:t>
        <a:bodyPr/>
        <a:lstStyle/>
        <a:p>
          <a:endParaRPr lang="ru-RU"/>
        </a:p>
      </dgm:t>
    </dgm:pt>
    <dgm:pt modelId="{F94668F3-C565-4803-9E0B-2D91CC03D27E}" type="sibTrans" cxnId="{F0E789F0-0F4B-4FE8-9A49-B3642EDEA13E}">
      <dgm:prSet/>
      <dgm:spPr/>
      <dgm:t>
        <a:bodyPr/>
        <a:lstStyle/>
        <a:p>
          <a:endParaRPr lang="ru-RU"/>
        </a:p>
      </dgm:t>
    </dgm:pt>
    <dgm:pt modelId="{88B2367C-316F-4001-B60A-B651EF340540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Руководитель школы</a:t>
          </a:r>
        </a:p>
        <a:p>
          <a:r>
            <a:rPr lang="ru-RU" b="1" smtClean="0">
              <a:solidFill>
                <a:schemeClr val="tx1"/>
              </a:solidFill>
            </a:rPr>
            <a:t>(скан-копия)</a:t>
          </a:r>
          <a:endParaRPr lang="ru-RU" b="1" dirty="0">
            <a:solidFill>
              <a:schemeClr val="tx1"/>
            </a:solidFill>
          </a:endParaRPr>
        </a:p>
      </dgm:t>
    </dgm:pt>
    <dgm:pt modelId="{0CB98B14-4E85-48DB-9A55-4EE8AA048995}" type="parTrans" cxnId="{4D065F22-1DA0-4A07-A187-FBE47354C1A4}">
      <dgm:prSet/>
      <dgm:spPr/>
      <dgm:t>
        <a:bodyPr/>
        <a:lstStyle/>
        <a:p>
          <a:endParaRPr lang="ru-RU"/>
        </a:p>
      </dgm:t>
    </dgm:pt>
    <dgm:pt modelId="{A6165351-6AE2-445A-ABB7-D7FDDEE12ED5}" type="sibTrans" cxnId="{4D065F22-1DA0-4A07-A187-FBE47354C1A4}">
      <dgm:prSet/>
      <dgm:spPr>
        <a:solidFill>
          <a:srgbClr val="FF0000"/>
        </a:solidFill>
      </dgm:spPr>
      <dgm:t>
        <a:bodyPr/>
        <a:lstStyle/>
        <a:p>
          <a:endParaRPr lang="ru-RU"/>
        </a:p>
      </dgm:t>
    </dgm:pt>
    <dgm:pt modelId="{A3BB39DE-11B9-4540-AD67-21C20E99EA20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Конфликтная комиссия</a:t>
          </a:r>
          <a:endParaRPr lang="ru-RU" sz="2800" b="1" dirty="0">
            <a:solidFill>
              <a:schemeClr val="tx1"/>
            </a:solidFill>
          </a:endParaRPr>
        </a:p>
      </dgm:t>
    </dgm:pt>
    <dgm:pt modelId="{EA3777A5-8DBC-488F-A5C3-6BE7985417DC}" type="parTrans" cxnId="{172E51C8-14D6-4446-B2A0-173A1AFC4426}">
      <dgm:prSet/>
      <dgm:spPr/>
      <dgm:t>
        <a:bodyPr/>
        <a:lstStyle/>
        <a:p>
          <a:endParaRPr lang="ru-RU"/>
        </a:p>
      </dgm:t>
    </dgm:pt>
    <dgm:pt modelId="{28B75BA5-E27B-4B43-9F9A-AE106D030906}" type="sibTrans" cxnId="{172E51C8-14D6-4446-B2A0-173A1AFC4426}">
      <dgm:prSet/>
      <dgm:spPr/>
      <dgm:t>
        <a:bodyPr/>
        <a:lstStyle/>
        <a:p>
          <a:endParaRPr lang="ru-RU"/>
        </a:p>
      </dgm:t>
    </dgm:pt>
    <dgm:pt modelId="{AEF2142B-AF14-49FA-9DF0-75DAD092658A}" type="pres">
      <dgm:prSet presAssocID="{BDC48B86-66C2-4CBF-BF67-BCF4595A35B6}" presName="linearFlow" presStyleCnt="0">
        <dgm:presLayoutVars>
          <dgm:resizeHandles val="exact"/>
        </dgm:presLayoutVars>
      </dgm:prSet>
      <dgm:spPr/>
    </dgm:pt>
    <dgm:pt modelId="{C7249E2D-0778-405B-91CA-1E07EFBEDA34}" type="pres">
      <dgm:prSet presAssocID="{C779A293-F54B-4C38-81CF-09D6D279AD01}" presName="node" presStyleLbl="node1" presStyleIdx="0" presStyleCnt="3" custScaleX="122061" custLinFactNeighborX="-7127" custLinFactNeighborY="-20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6E6F20-96C6-4B1F-8956-B462476C9D88}" type="pres">
      <dgm:prSet presAssocID="{F94668F3-C565-4803-9E0B-2D91CC03D27E}" presName="sibTrans" presStyleLbl="sibTrans2D1" presStyleIdx="0" presStyleCnt="2"/>
      <dgm:spPr/>
      <dgm:t>
        <a:bodyPr/>
        <a:lstStyle/>
        <a:p>
          <a:endParaRPr lang="ru-RU"/>
        </a:p>
      </dgm:t>
    </dgm:pt>
    <dgm:pt modelId="{D6E9464B-EEA6-4D90-A72D-DF6478C78BF4}" type="pres">
      <dgm:prSet presAssocID="{F94668F3-C565-4803-9E0B-2D91CC03D27E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CFFCA7C6-0FD7-4E89-A1AB-01508F8013F8}" type="pres">
      <dgm:prSet presAssocID="{88B2367C-316F-4001-B60A-B651EF340540}" presName="node" presStyleLbl="node1" presStyleIdx="1" presStyleCnt="3" custLinFactX="-21279" custLinFactNeighborX="-100000" custLinFactNeighborY="-23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577C08-FACB-4ABA-8146-DDD76A91A335}" type="pres">
      <dgm:prSet presAssocID="{A6165351-6AE2-445A-ABB7-D7FDDEE12ED5}" presName="sibTrans" presStyleLbl="sibTrans2D1" presStyleIdx="1" presStyleCnt="2" custScaleX="128276" custLinFactX="-55713" custLinFactNeighborX="-100000" custLinFactNeighborY="3470"/>
      <dgm:spPr/>
      <dgm:t>
        <a:bodyPr/>
        <a:lstStyle/>
        <a:p>
          <a:endParaRPr lang="ru-RU"/>
        </a:p>
      </dgm:t>
    </dgm:pt>
    <dgm:pt modelId="{98A0C073-2B01-484B-91B4-5F1DDF532BF2}" type="pres">
      <dgm:prSet presAssocID="{A6165351-6AE2-445A-ABB7-D7FDDEE12ED5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370F895F-9256-46D6-A534-AC588B0283AB}" type="pres">
      <dgm:prSet presAssocID="{A3BB39DE-11B9-4540-AD67-21C20E99EA20}" presName="node" presStyleLbl="node1" presStyleIdx="2" presStyleCnt="3" custScaleX="170873" custLinFactNeighborX="7692" custLinFactNeighborY="-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2E51C8-14D6-4446-B2A0-173A1AFC4426}" srcId="{BDC48B86-66C2-4CBF-BF67-BCF4595A35B6}" destId="{A3BB39DE-11B9-4540-AD67-21C20E99EA20}" srcOrd="2" destOrd="0" parTransId="{EA3777A5-8DBC-488F-A5C3-6BE7985417DC}" sibTransId="{28B75BA5-E27B-4B43-9F9A-AE106D030906}"/>
    <dgm:cxn modelId="{CC2DC25C-69CE-454A-BD1C-A4397BE78A5F}" type="presOf" srcId="{BDC48B86-66C2-4CBF-BF67-BCF4595A35B6}" destId="{AEF2142B-AF14-49FA-9DF0-75DAD092658A}" srcOrd="0" destOrd="0" presId="urn:microsoft.com/office/officeart/2005/8/layout/process2"/>
    <dgm:cxn modelId="{F0E789F0-0F4B-4FE8-9A49-B3642EDEA13E}" srcId="{BDC48B86-66C2-4CBF-BF67-BCF4595A35B6}" destId="{C779A293-F54B-4C38-81CF-09D6D279AD01}" srcOrd="0" destOrd="0" parTransId="{58FDE843-3F11-409E-9AAB-B22221D7EC58}" sibTransId="{F94668F3-C565-4803-9E0B-2D91CC03D27E}"/>
    <dgm:cxn modelId="{BBA18C6C-0420-43E9-9C53-711B170FA3DB}" type="presOf" srcId="{A3BB39DE-11B9-4540-AD67-21C20E99EA20}" destId="{370F895F-9256-46D6-A534-AC588B0283AB}" srcOrd="0" destOrd="0" presId="urn:microsoft.com/office/officeart/2005/8/layout/process2"/>
    <dgm:cxn modelId="{6936DCC4-21E9-4977-94F4-16941022D1DE}" type="presOf" srcId="{F94668F3-C565-4803-9E0B-2D91CC03D27E}" destId="{926E6F20-96C6-4B1F-8956-B462476C9D88}" srcOrd="0" destOrd="0" presId="urn:microsoft.com/office/officeart/2005/8/layout/process2"/>
    <dgm:cxn modelId="{4D065F22-1DA0-4A07-A187-FBE47354C1A4}" srcId="{BDC48B86-66C2-4CBF-BF67-BCF4595A35B6}" destId="{88B2367C-316F-4001-B60A-B651EF340540}" srcOrd="1" destOrd="0" parTransId="{0CB98B14-4E85-48DB-9A55-4EE8AA048995}" sibTransId="{A6165351-6AE2-445A-ABB7-D7FDDEE12ED5}"/>
    <dgm:cxn modelId="{77B3FCBA-D23F-4205-AC05-7891A5091AFE}" type="presOf" srcId="{C779A293-F54B-4C38-81CF-09D6D279AD01}" destId="{C7249E2D-0778-405B-91CA-1E07EFBEDA34}" srcOrd="0" destOrd="0" presId="urn:microsoft.com/office/officeart/2005/8/layout/process2"/>
    <dgm:cxn modelId="{779591E2-32CC-43CA-8DA8-FE03EF303530}" type="presOf" srcId="{A6165351-6AE2-445A-ABB7-D7FDDEE12ED5}" destId="{98A0C073-2B01-484B-91B4-5F1DDF532BF2}" srcOrd="1" destOrd="0" presId="urn:microsoft.com/office/officeart/2005/8/layout/process2"/>
    <dgm:cxn modelId="{2D603D3A-21E4-46E7-BB70-652B492BE0CC}" type="presOf" srcId="{F94668F3-C565-4803-9E0B-2D91CC03D27E}" destId="{D6E9464B-EEA6-4D90-A72D-DF6478C78BF4}" srcOrd="1" destOrd="0" presId="urn:microsoft.com/office/officeart/2005/8/layout/process2"/>
    <dgm:cxn modelId="{EE3E26A9-BCD6-4E5C-AAD6-B895EDC3F9C8}" type="presOf" srcId="{88B2367C-316F-4001-B60A-B651EF340540}" destId="{CFFCA7C6-0FD7-4E89-A1AB-01508F8013F8}" srcOrd="0" destOrd="0" presId="urn:microsoft.com/office/officeart/2005/8/layout/process2"/>
    <dgm:cxn modelId="{7F6C6F31-CE7F-4748-9BE8-F8CB0C4259E8}" type="presOf" srcId="{A6165351-6AE2-445A-ABB7-D7FDDEE12ED5}" destId="{DA577C08-FACB-4ABA-8146-DDD76A91A335}" srcOrd="0" destOrd="0" presId="urn:microsoft.com/office/officeart/2005/8/layout/process2"/>
    <dgm:cxn modelId="{AF5FA67E-92E5-429C-A8E8-DCAA470FBB47}" type="presParOf" srcId="{AEF2142B-AF14-49FA-9DF0-75DAD092658A}" destId="{C7249E2D-0778-405B-91CA-1E07EFBEDA34}" srcOrd="0" destOrd="0" presId="urn:microsoft.com/office/officeart/2005/8/layout/process2"/>
    <dgm:cxn modelId="{53EADC45-45F0-4FD6-8413-C6DE951B086E}" type="presParOf" srcId="{AEF2142B-AF14-49FA-9DF0-75DAD092658A}" destId="{926E6F20-96C6-4B1F-8956-B462476C9D88}" srcOrd="1" destOrd="0" presId="urn:microsoft.com/office/officeart/2005/8/layout/process2"/>
    <dgm:cxn modelId="{3CEBE6A3-87B4-4378-89E6-4172D0C7029A}" type="presParOf" srcId="{926E6F20-96C6-4B1F-8956-B462476C9D88}" destId="{D6E9464B-EEA6-4D90-A72D-DF6478C78BF4}" srcOrd="0" destOrd="0" presId="urn:microsoft.com/office/officeart/2005/8/layout/process2"/>
    <dgm:cxn modelId="{79095CA0-B246-4477-9014-17FC77C81B09}" type="presParOf" srcId="{AEF2142B-AF14-49FA-9DF0-75DAD092658A}" destId="{CFFCA7C6-0FD7-4E89-A1AB-01508F8013F8}" srcOrd="2" destOrd="0" presId="urn:microsoft.com/office/officeart/2005/8/layout/process2"/>
    <dgm:cxn modelId="{713C0976-FEE3-43FA-8716-E498249600F8}" type="presParOf" srcId="{AEF2142B-AF14-49FA-9DF0-75DAD092658A}" destId="{DA577C08-FACB-4ABA-8146-DDD76A91A335}" srcOrd="3" destOrd="0" presId="urn:microsoft.com/office/officeart/2005/8/layout/process2"/>
    <dgm:cxn modelId="{C4520460-3ED8-420B-9406-4E6E1C909E6C}" type="presParOf" srcId="{DA577C08-FACB-4ABA-8146-DDD76A91A335}" destId="{98A0C073-2B01-484B-91B4-5F1DDF532BF2}" srcOrd="0" destOrd="0" presId="urn:microsoft.com/office/officeart/2005/8/layout/process2"/>
    <dgm:cxn modelId="{D50BC4EC-B09C-4914-82C5-00C7058749B6}" type="presParOf" srcId="{AEF2142B-AF14-49FA-9DF0-75DAD092658A}" destId="{370F895F-9256-46D6-A534-AC588B0283AB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2C8DCA5-9C78-4471-9CD0-9FA0D59D80B8}" type="datetimeFigureOut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E80AE0C-E025-4258-8C12-1506A2564C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2446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7FA2A1-D966-4289-87E0-5EDC43A73BA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E0A196-27EF-475E-8B0D-3D16BD8A9F4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696004-C91B-4E36-AD5C-BB2ED6DE24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8B39F-F82A-4E93-B375-255EB5D4A16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A4480-75A2-4831-9EC9-6CBE931315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24E70F-5F42-421E-A1FF-6BB5C39630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5F629-A487-4BC5-B421-B652AEC278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18269-D360-4ADD-863E-33F785F118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12608F-951A-44F6-B57A-C43276A7BE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A53FD-8064-4BEF-AD25-DB763433C8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529779-3E3E-4C3C-9603-AA42001C6D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FD828-552D-441B-9E93-6B24488452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1C4CCF-6880-425C-9BA4-278B512EED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8CB42C6-B487-4D14-ABC4-29DFA4485C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e.edu.ru/ru/universities-colleges/check_result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348880"/>
            <a:ext cx="8496622" cy="2089150"/>
          </a:xfrm>
        </p:spPr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chemeClr val="tx1"/>
                </a:solidFill>
                <a:latin typeface="Calibri" pitchFamily="34" charset="0"/>
              </a:rPr>
              <a:t>Вебинар</a:t>
            </a:r>
            <a:r>
              <a:rPr lang="ru-RU" b="1" dirty="0">
                <a:solidFill>
                  <a:schemeClr val="tx1"/>
                </a:solidFill>
                <a:latin typeface="Calibri" pitchFamily="34" charset="0"/>
              </a:rPr>
              <a:t>  «Организационно-технологическое обеспечение ЕГЭ и ГИА-9 в новой форме </a:t>
            </a:r>
            <a:r>
              <a:rPr lang="ru-RU" b="1" dirty="0" smtClean="0">
                <a:solidFill>
                  <a:schemeClr val="tx1"/>
                </a:solidFill>
                <a:latin typeface="Calibri" pitchFamily="34" charset="0"/>
              </a:rPr>
              <a:t>в </a:t>
            </a:r>
            <a:r>
              <a:rPr lang="ru-RU" b="1" dirty="0">
                <a:solidFill>
                  <a:schemeClr val="tx1"/>
                </a:solidFill>
                <a:latin typeface="Calibri" pitchFamily="34" charset="0"/>
              </a:rPr>
              <a:t>2013 году»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445224"/>
            <a:ext cx="6120680" cy="72008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г. Чебоксары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26</a:t>
            </a:r>
            <a:r>
              <a:rPr lang="ru-RU" sz="2400" b="1" dirty="0" smtClean="0">
                <a:solidFill>
                  <a:schemeClr val="tx1"/>
                </a:solidFill>
              </a:rPr>
              <a:t>.05.2013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339" name="Подзаголовок 2"/>
          <p:cNvSpPr txBox="1">
            <a:spLocks/>
          </p:cNvSpPr>
          <p:nvPr/>
        </p:nvSpPr>
        <p:spPr bwMode="auto">
          <a:xfrm>
            <a:off x="323528" y="260648"/>
            <a:ext cx="8496944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algn="ctr"/>
            <a:r>
              <a:rPr lang="ru-RU" sz="2000" dirty="0">
                <a:latin typeface="Calibri" pitchFamily="34" charset="0"/>
                <a:cs typeface="Calibri" pitchFamily="34" charset="0"/>
              </a:rPr>
              <a:t>БОУ ДПО (ПК) С «Чувашский республиканский институт образования» Минобразования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Чувашии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ru-RU" sz="2000" dirty="0" smtClean="0">
                <a:latin typeface="Calibri" pitchFamily="34" charset="0"/>
                <a:ea typeface="Segoe UI"/>
                <a:cs typeface="Calibri" pitchFamily="34" charset="0"/>
              </a:rPr>
              <a:t>БУ «Республиканский </a:t>
            </a:r>
            <a:r>
              <a:rPr lang="ru-RU" sz="2000" dirty="0">
                <a:latin typeface="Calibri" pitchFamily="34" charset="0"/>
                <a:ea typeface="Segoe UI"/>
                <a:cs typeface="Calibri" pitchFamily="34" charset="0"/>
              </a:rPr>
              <a:t>центр новых образовательных технологий» </a:t>
            </a:r>
            <a:br>
              <a:rPr lang="ru-RU" sz="2000" dirty="0">
                <a:latin typeface="Calibri" pitchFamily="34" charset="0"/>
                <a:ea typeface="Segoe UI"/>
                <a:cs typeface="Calibri" pitchFamily="34" charset="0"/>
              </a:rPr>
            </a:br>
            <a:r>
              <a:rPr lang="ru-RU" sz="2000" dirty="0">
                <a:latin typeface="Calibri" pitchFamily="34" charset="0"/>
                <a:cs typeface="Calibri" pitchFamily="34" charset="0"/>
              </a:rPr>
              <a:t>Минобразования Чувашии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smtClean="0"/>
              <a:t>Возможный перечень локальных актов ОУ в рамках ЕГЭ-2013</a:t>
            </a:r>
          </a:p>
        </p:txBody>
      </p:sp>
      <p:sp>
        <p:nvSpPr>
          <p:cNvPr id="31746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89437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ru-RU" sz="2400" dirty="0" smtClean="0">
                <a:solidFill>
                  <a:schemeClr val="tx1"/>
                </a:solidFill>
              </a:rPr>
              <a:t>План – график организации участия обучающихся в ЕГЭ-2013.</a:t>
            </a:r>
          </a:p>
          <a:p>
            <a:pPr eaLnBrk="1" hangingPunct="1"/>
            <a:r>
              <a:rPr lang="ru-RU" sz="2400" dirty="0" smtClean="0">
                <a:solidFill>
                  <a:schemeClr val="tx1"/>
                </a:solidFill>
              </a:rPr>
              <a:t>Приказы о назначении ответственных:</a:t>
            </a:r>
          </a:p>
          <a:p>
            <a:pPr eaLnBrk="1" hangingPunct="1">
              <a:buFont typeface="Courier New" pitchFamily="49" charset="0"/>
              <a:buChar char="o"/>
            </a:pPr>
            <a:r>
              <a:rPr lang="ru-RU" sz="2400" dirty="0" smtClean="0">
                <a:solidFill>
                  <a:schemeClr val="tx1"/>
                </a:solidFill>
              </a:rPr>
              <a:t>за организацию участия обучающихся в ЕГЭ</a:t>
            </a:r>
            <a:r>
              <a:rPr lang="en-US" sz="2400" dirty="0" smtClean="0">
                <a:solidFill>
                  <a:schemeClr val="tx1"/>
                </a:solidFill>
              </a:rPr>
              <a:t> (</a:t>
            </a:r>
            <a:r>
              <a:rPr lang="ru-RU" sz="2400" dirty="0" smtClean="0">
                <a:solidFill>
                  <a:schemeClr val="tx1"/>
                </a:solidFill>
              </a:rPr>
              <a:t>координатор ЕГЭ-2013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r>
              <a:rPr lang="ru-RU" sz="2400" dirty="0" smtClean="0">
                <a:solidFill>
                  <a:schemeClr val="tx1"/>
                </a:solidFill>
              </a:rPr>
              <a:t>,</a:t>
            </a:r>
          </a:p>
          <a:p>
            <a:pPr eaLnBrk="1" hangingPunct="1">
              <a:buFont typeface="Courier New" pitchFamily="49" charset="0"/>
              <a:buChar char="o"/>
            </a:pPr>
            <a:r>
              <a:rPr lang="ru-RU" sz="2400" dirty="0" smtClean="0">
                <a:solidFill>
                  <a:schemeClr val="tx1"/>
                </a:solidFill>
              </a:rPr>
              <a:t>за организацию подачи заявления на участие в ЕГЭ,</a:t>
            </a:r>
          </a:p>
          <a:p>
            <a:pPr eaLnBrk="1" hangingPunct="1">
              <a:buFont typeface="Courier New" pitchFamily="49" charset="0"/>
              <a:buChar char="o"/>
            </a:pPr>
            <a:r>
              <a:rPr lang="ru-RU" sz="2400" dirty="0" smtClean="0">
                <a:solidFill>
                  <a:schemeClr val="tx1"/>
                </a:solidFill>
              </a:rPr>
              <a:t>за внесение сведений в ФИС ЕГЭ и РИС ЕГЭ,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имеющих право доступа к ФИС ЕГЭ и РИС ЕГЭ, за обеспечение мер по защите информации,</a:t>
            </a:r>
          </a:p>
          <a:p>
            <a:pPr eaLnBrk="1" hangingPunct="1">
              <a:buFont typeface="Courier New" pitchFamily="49" charset="0"/>
              <a:buChar char="o"/>
            </a:pPr>
            <a:r>
              <a:rPr lang="ru-RU" sz="2400" dirty="0" smtClean="0">
                <a:solidFill>
                  <a:schemeClr val="tx1"/>
                </a:solidFill>
              </a:rPr>
              <a:t>за получение и выдачу пропусков,</a:t>
            </a:r>
          </a:p>
          <a:p>
            <a:pPr eaLnBrk="1" hangingPunct="1">
              <a:buFont typeface="Courier New" pitchFamily="49" charset="0"/>
              <a:buChar char="o"/>
            </a:pPr>
            <a:r>
              <a:rPr lang="ru-RU" sz="2400" dirty="0" smtClean="0">
                <a:solidFill>
                  <a:schemeClr val="tx1"/>
                </a:solidFill>
              </a:rPr>
              <a:t>за учет ознакомления выпускников с результатами ЕГЭ,</a:t>
            </a:r>
          </a:p>
          <a:p>
            <a:pPr eaLnBrk="1" hangingPunct="1">
              <a:buFont typeface="Courier New" pitchFamily="49" charset="0"/>
              <a:buChar char="o"/>
            </a:pPr>
            <a:r>
              <a:rPr lang="ru-RU" sz="2400" dirty="0" smtClean="0">
                <a:solidFill>
                  <a:schemeClr val="tx1"/>
                </a:solidFill>
              </a:rPr>
              <a:t>за получение, хранение и выдачу свидетельств о результатах ЕГЭ.</a:t>
            </a:r>
          </a:p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80372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dirty="0" smtClean="0"/>
              <a:t>Возможный перечень локальных актов ОУ в рамках ЕГЭ-2013</a:t>
            </a:r>
          </a:p>
        </p:txBody>
      </p:sp>
      <p:sp>
        <p:nvSpPr>
          <p:cNvPr id="32770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256584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ru-RU" b="1" dirty="0" smtClean="0">
                <a:solidFill>
                  <a:srgbClr val="FF0000"/>
                </a:solidFill>
                <a:latin typeface="+mj-lt"/>
              </a:rPr>
              <a:t>Протоколы собраний с учащимися по ознакомлению с нормативными правовыми актами  ЕГЭ с листом ознакомления</a:t>
            </a:r>
          </a:p>
          <a:p>
            <a:pPr eaLnBrk="1" hangingPunct="1"/>
            <a:r>
              <a:rPr lang="ru-RU" dirty="0" smtClean="0">
                <a:solidFill>
                  <a:schemeClr val="tx1"/>
                </a:solidFill>
                <a:latin typeface="+mj-lt"/>
              </a:rPr>
              <a:t>Приказ об информировании участников ЕГЭ (доведение нормативных актов Минобразования Чувашии; порядок и место информирования, в том числе о персональных результатах ЕГЭ; «горячая линия»)</a:t>
            </a:r>
          </a:p>
          <a:p>
            <a:pPr eaLnBrk="1" hangingPunct="1"/>
            <a:r>
              <a:rPr lang="ru-RU" dirty="0" smtClean="0">
                <a:solidFill>
                  <a:schemeClr val="tx1"/>
                </a:solidFill>
                <a:latin typeface="+mj-lt"/>
              </a:rPr>
              <a:t>Приказ об ответственном за сопровождение обучающихся в ППЭ на сдачу ЕГЭ</a:t>
            </a:r>
          </a:p>
          <a:p>
            <a:r>
              <a:rPr lang="ru-RU" dirty="0">
                <a:solidFill>
                  <a:schemeClr val="tx1"/>
                </a:solidFill>
              </a:rPr>
              <a:t>Журнал выдачи пропусков на ЕГЭ</a:t>
            </a:r>
          </a:p>
          <a:p>
            <a:r>
              <a:rPr lang="ru-RU" dirty="0">
                <a:solidFill>
                  <a:schemeClr val="tx1"/>
                </a:solidFill>
              </a:rPr>
              <a:t>Протоколы ознакомления участников ЕГЭ с результатами ЕГЭ в соответствии с приказом Минобразования Чувашии от 03 февраля 2012 г. № 213 "О порядке ознакомления участников ЕГЭ с результатами ЕГЭ по каждому общеобразовательному предмету на территории Чувашской Республики"</a:t>
            </a:r>
          </a:p>
          <a:p>
            <a:r>
              <a:rPr lang="ru-RU" dirty="0">
                <a:solidFill>
                  <a:schemeClr val="tx1"/>
                </a:solidFill>
              </a:rPr>
              <a:t>Ведомость выдачи свидетельств о результатах ЕГЭ, оформленная в соответствии с Порядком выдачи свидетельств</a:t>
            </a:r>
          </a:p>
          <a:p>
            <a:pPr eaLnBrk="1" hangingPunct="1"/>
            <a:endParaRPr lang="ru-RU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5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85720" y="1000108"/>
            <a:ext cx="8712968" cy="3307820"/>
          </a:xfrm>
        </p:spPr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</a:rPr>
              <a:t>Демонстрационные варианты, кодификаторы, спецификации КИМ ЕГЭ-2013 утверждены </a:t>
            </a:r>
            <a:r>
              <a:rPr lang="ru-RU" b="1" dirty="0" smtClean="0">
                <a:solidFill>
                  <a:srgbClr val="C00000"/>
                </a:solidFill>
              </a:rPr>
              <a:t>31 октября 2012 года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Приказ </a:t>
            </a:r>
            <a:r>
              <a:rPr lang="ru-RU" sz="1800" dirty="0" err="1" smtClean="0">
                <a:solidFill>
                  <a:schemeClr val="tx1"/>
                </a:solidFill>
              </a:rPr>
              <a:t>Минобрнауки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</a:rPr>
              <a:t>от 22 января 2013 года № 26 </a:t>
            </a:r>
            <a:r>
              <a:rPr lang="ru-RU" sz="1800" dirty="0" smtClean="0">
                <a:solidFill>
                  <a:schemeClr val="tx1"/>
                </a:solidFill>
              </a:rPr>
              <a:t>«Об </a:t>
            </a:r>
            <a:r>
              <a:rPr lang="ru-RU" sz="1800" dirty="0">
                <a:solidFill>
                  <a:schemeClr val="tx1"/>
                </a:solidFill>
              </a:rPr>
              <a:t>утверждении сроков и единого расписания проведения единого государственного экзамена</a:t>
            </a:r>
            <a:r>
              <a:rPr lang="ru-RU" sz="1800" dirty="0" smtClean="0">
                <a:solidFill>
                  <a:schemeClr val="tx1"/>
                </a:solidFill>
              </a:rPr>
              <a:t>…»</a:t>
            </a:r>
          </a:p>
          <a:p>
            <a:pPr>
              <a:buNone/>
            </a:pPr>
            <a:endParaRPr lang="ru-RU" sz="105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Литература, информатика и ИКТ, физика  и математика – уменьшено время выполнения работы на 5 минут (с 240 до 235)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Изменения КИМ ЕГЭ-2013</a:t>
            </a:r>
            <a:endParaRPr lang="ru-RU" sz="4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95" y="3140968"/>
            <a:ext cx="8315325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435" y="5301475"/>
            <a:ext cx="8657189" cy="155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/>
          <p:cNvSpPr/>
          <p:nvPr/>
        </p:nvSpPr>
        <p:spPr>
          <a:xfrm>
            <a:off x="0" y="4005064"/>
            <a:ext cx="5580063" cy="21699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1905" y="5877273"/>
            <a:ext cx="5580063" cy="3109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6002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435975" cy="692150"/>
          </a:xfrm>
        </p:spPr>
        <p:txBody>
          <a:bodyPr>
            <a:noAutofit/>
          </a:bodyPr>
          <a:lstStyle/>
          <a:p>
            <a:pPr eaLnBrk="1" hangingPunct="1"/>
            <a:r>
              <a:rPr lang="ru-RU" sz="3600" b="1" dirty="0" smtClean="0"/>
              <a:t>«Узкие места» в организации и </a:t>
            </a:r>
            <a:br>
              <a:rPr lang="ru-RU" sz="3600" b="1" dirty="0" smtClean="0"/>
            </a:br>
            <a:r>
              <a:rPr lang="ru-RU" sz="3600" b="1" dirty="0" smtClean="0"/>
              <a:t>проведении ЕГЭ:</a:t>
            </a:r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4896544"/>
          </a:xfrm>
        </p:spPr>
        <p:txBody>
          <a:bodyPr>
            <a:normAutofit/>
          </a:bodyPr>
          <a:lstStyle/>
          <a:p>
            <a:pPr eaLnBrk="1" hangingPunct="1"/>
            <a:endParaRPr lang="ru-RU" dirty="0" smtClean="0"/>
          </a:p>
          <a:p>
            <a:pPr eaLnBrk="1" hangingPunct="1"/>
            <a:r>
              <a:rPr lang="ru-RU" dirty="0" smtClean="0">
                <a:solidFill>
                  <a:schemeClr val="tx1"/>
                </a:solidFill>
              </a:rPr>
              <a:t>Взаимозаменяемость лиц, ответственных за обеспечение организации ЕГЭ</a:t>
            </a:r>
          </a:p>
          <a:p>
            <a:pPr eaLnBrk="1" hangingPunct="1"/>
            <a:r>
              <a:rPr lang="ru-RU" dirty="0" smtClean="0">
                <a:solidFill>
                  <a:schemeClr val="tx1"/>
                </a:solidFill>
              </a:rPr>
              <a:t>Получение </a:t>
            </a:r>
            <a:r>
              <a:rPr lang="ru-RU" b="1" dirty="0" smtClean="0">
                <a:solidFill>
                  <a:schemeClr val="tx1"/>
                </a:solidFill>
              </a:rPr>
              <a:t>и выдача пропусков </a:t>
            </a:r>
            <a:r>
              <a:rPr lang="ru-RU" dirty="0" smtClean="0">
                <a:solidFill>
                  <a:schemeClr val="tx1"/>
                </a:solidFill>
              </a:rPr>
              <a:t>на ЕГЭ (с заполнением соответствующей ведомости)</a:t>
            </a:r>
          </a:p>
          <a:p>
            <a:pPr eaLnBrk="1" hangingPunct="1"/>
            <a:endParaRPr lang="ru-RU" dirty="0">
              <a:solidFill>
                <a:schemeClr val="tx1"/>
              </a:solidFill>
            </a:endParaRPr>
          </a:p>
          <a:p>
            <a:pPr eaLnBrk="1" hangingPunct="1"/>
            <a:endParaRPr lang="ru-RU" dirty="0" smtClean="0">
              <a:solidFill>
                <a:schemeClr val="tx1"/>
              </a:solidFill>
            </a:endParaRPr>
          </a:p>
          <a:p>
            <a:pPr eaLnBrk="1" hangingPunct="1"/>
            <a:endParaRPr lang="ru-RU" dirty="0">
              <a:solidFill>
                <a:schemeClr val="tx1"/>
              </a:solidFill>
            </a:endParaRPr>
          </a:p>
          <a:p>
            <a:pPr eaLnBrk="1" hangingPunct="1"/>
            <a:endParaRPr lang="ru-RU" dirty="0" smtClean="0">
              <a:solidFill>
                <a:schemeClr val="tx1"/>
              </a:solidFill>
            </a:endParaRPr>
          </a:p>
          <a:p>
            <a:pPr marL="0" indent="0" eaLnBrk="1" hangingPunct="1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дата выдачи пропуска на ЕГЭ – 30.04.2013 </a:t>
            </a:r>
          </a:p>
          <a:p>
            <a:pPr marL="0" indent="0" eaLnBrk="1" hangingPunct="1">
              <a:buNone/>
            </a:pPr>
            <a:endParaRPr lang="ru-RU" dirty="0" smtClean="0"/>
          </a:p>
          <a:p>
            <a:pPr eaLnBrk="1" hangingPunct="1"/>
            <a:endParaRPr lang="ru-RU" dirty="0" smtClean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="" xmlns:p14="http://schemas.microsoft.com/office/powerpoint/2010/main" val="2858639424"/>
              </p:ext>
            </p:extLst>
          </p:nvPr>
        </p:nvGraphicFramePr>
        <p:xfrm>
          <a:off x="428596" y="2500306"/>
          <a:ext cx="8496944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28728" y="4572008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01 апреля 2013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15008" y="4572008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до 30 апреля 2013</a:t>
            </a:r>
            <a:endParaRPr lang="ru-RU" sz="20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5733256"/>
            <a:ext cx="8424936" cy="864096"/>
          </a:xfrm>
          <a:prstGeom prst="round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Своевременная выдача пропусков позволяет исправить оставшиеся ошибки в </a:t>
            </a:r>
            <a:r>
              <a:rPr lang="ru-RU" sz="2000" b="1" dirty="0" smtClean="0">
                <a:solidFill>
                  <a:srgbClr val="FF0000"/>
                </a:solidFill>
              </a:rPr>
              <a:t>персональных данных</a:t>
            </a:r>
            <a:r>
              <a:rPr lang="ru-RU" b="1" dirty="0" smtClean="0">
                <a:solidFill>
                  <a:schemeClr val="tx1"/>
                </a:solidFill>
              </a:rPr>
              <a:t>, а также скорректировать распределение по ППЭ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446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426020" y="476672"/>
            <a:ext cx="8435975" cy="692150"/>
          </a:xfrm>
        </p:spPr>
        <p:txBody>
          <a:bodyPr>
            <a:noAutofit/>
          </a:bodyPr>
          <a:lstStyle/>
          <a:p>
            <a:pPr eaLnBrk="1" hangingPunct="1"/>
            <a:r>
              <a:rPr lang="ru-RU" sz="3600" b="1" dirty="0" smtClean="0"/>
              <a:t>«Узкие места» в организации и </a:t>
            </a:r>
            <a:br>
              <a:rPr lang="ru-RU" sz="3600" b="1" dirty="0" smtClean="0"/>
            </a:br>
            <a:r>
              <a:rPr lang="ru-RU" sz="3600" b="1" dirty="0" smtClean="0"/>
              <a:t>проведении ЕГЭ:</a:t>
            </a:r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568952" cy="5039840"/>
          </a:xfrm>
        </p:spPr>
        <p:txBody>
          <a:bodyPr>
            <a:normAutofit/>
          </a:bodyPr>
          <a:lstStyle/>
          <a:p>
            <a:pPr marL="0" eaLnBrk="1" hangingPunct="1"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</a:rPr>
              <a:t>Руководитель ОУ несет персональную ответственность за соблюдение сроков информирования </a:t>
            </a:r>
            <a:r>
              <a:rPr lang="ru-RU" sz="2000" dirty="0" smtClean="0">
                <a:solidFill>
                  <a:schemeClr val="tx1"/>
                </a:solidFill>
              </a:rPr>
              <a:t>о результатах ЕГЭ, так как полученная информация необходима выпускнику для осуществления 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возможности подачи апелляции, однако передача информации от МОУО к ОУ и далее  непосредственно к выпускникам ежегодно бывает проблематичной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marL="0" indent="0" eaLnBrk="1" hangingPunct="1">
              <a:buNone/>
            </a:pPr>
            <a:endParaRPr lang="ru-RU" dirty="0" smtClean="0"/>
          </a:p>
          <a:p>
            <a:pPr eaLnBrk="1" hangingPunct="1"/>
            <a:endParaRPr lang="ru-RU" dirty="0" smtClean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4115787152"/>
              </p:ext>
            </p:extLst>
          </p:nvPr>
        </p:nvGraphicFramePr>
        <p:xfrm>
          <a:off x="179512" y="2636912"/>
          <a:ext cx="8712968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Левая фигурная скобка 1"/>
          <p:cNvSpPr/>
          <p:nvPr/>
        </p:nvSpPr>
        <p:spPr>
          <a:xfrm rot="16200000">
            <a:off x="2375756" y="2528900"/>
            <a:ext cx="720080" cy="3816424"/>
          </a:xfrm>
          <a:prstGeom prst="leftBrac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51520" y="4797152"/>
            <a:ext cx="4968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2-3 часа </a:t>
            </a:r>
            <a:r>
              <a:rPr lang="ru-RU" sz="2400" dirty="0" smtClean="0"/>
              <a:t>(в независимости от времени суток и дня недели)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724128" y="2708920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  ?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08104" y="4712370"/>
            <a:ext cx="3528392" cy="152494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9, 16, 23, 30 июня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необходимо в ОУ организовать дежурство</a:t>
            </a:r>
          </a:p>
        </p:txBody>
      </p:sp>
    </p:spTree>
    <p:extLst>
      <p:ext uri="{BB962C8B-B14F-4D97-AF65-F5344CB8AC3E}">
        <p14:creationId xmlns="" xmlns:p14="http://schemas.microsoft.com/office/powerpoint/2010/main" val="225296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3050" y="1214438"/>
            <a:ext cx="8561388" cy="461962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88913"/>
            <a:ext cx="9144000" cy="461962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Расписание ЕГЭ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37384562"/>
              </p:ext>
            </p:extLst>
          </p:nvPr>
        </p:nvGraphicFramePr>
        <p:xfrm>
          <a:off x="179512" y="650884"/>
          <a:ext cx="8784978" cy="5863916"/>
        </p:xfrm>
        <a:graphic>
          <a:graphicData uri="http://schemas.openxmlformats.org/drawingml/2006/table">
            <a:tbl>
              <a:tblPr/>
              <a:tblGrid>
                <a:gridCol w="970332"/>
                <a:gridCol w="814388"/>
                <a:gridCol w="1132055"/>
                <a:gridCol w="1339983"/>
                <a:gridCol w="1132055"/>
                <a:gridCol w="1132055"/>
                <a:gridCol w="1132055"/>
                <a:gridCol w="1132055"/>
              </a:tblGrid>
              <a:tr h="34828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Дата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День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Инф, Био, Ист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80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Мат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Ино, Физ 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B5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Общ,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Хим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Гео, Лит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97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 мая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Пн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Экз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7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 мая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Вт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Рег-ный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7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 мая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Ср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уровень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7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 мая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Чт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Экз</a:t>
                      </a:r>
                    </a:p>
                  </a:txBody>
                  <a:tcPr marL="8032" marR="8032" marT="80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80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 мая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Пт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Рег-ный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июня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Сб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уровень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июня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Вс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июня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Фед-ный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Экз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июня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Вт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уровень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Фед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Рег-ный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июня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Ср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Уровень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уровень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июня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Чт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Экз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B5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2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июня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Рег-ный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 июня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уровень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июня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 июня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Фед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Экз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июня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Вт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Уровень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Фед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Рег-ный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июня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Ср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Уровень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уровень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 июня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Чт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Экз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97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июня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Рег-ный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197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 июня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Фед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уровень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197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 июня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C00000"/>
                          </a:solidFill>
                          <a:latin typeface="Times New Roman"/>
                        </a:rPr>
                        <a:t>Выдача аттестатов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Уровень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197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 июня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Пн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97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 июня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Вт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Фед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197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 июня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Ср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Уровень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197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 июня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Чт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197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 июня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197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 июня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7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 июня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Передача свидетельств в ФБС</a:t>
                      </a:r>
                    </a:p>
                  </a:txBody>
                  <a:tcPr marL="8032" marR="8032" marT="80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ъект 2"/>
          <p:cNvSpPr txBox="1">
            <a:spLocks/>
          </p:cNvSpPr>
          <p:nvPr/>
        </p:nvSpPr>
        <p:spPr bwMode="auto">
          <a:xfrm>
            <a:off x="395537" y="188913"/>
            <a:ext cx="8273802" cy="719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2800" dirty="0" smtClean="0">
                <a:latin typeface="Calibri" pitchFamily="34" charset="0"/>
              </a:rPr>
              <a:t>Сервис </a:t>
            </a:r>
            <a:r>
              <a:rPr lang="ru-RU" sz="2800" dirty="0">
                <a:latin typeface="Calibri" pitchFamily="34" charset="0"/>
              </a:rPr>
              <a:t>просмотра результатов ЕГЭ через интернет</a:t>
            </a:r>
          </a:p>
        </p:txBody>
      </p:sp>
      <p:sp>
        <p:nvSpPr>
          <p:cNvPr id="18435" name="Прямоугольник 1"/>
          <p:cNvSpPr>
            <a:spLocks noChangeArrowheads="1"/>
          </p:cNvSpPr>
          <p:nvPr/>
        </p:nvSpPr>
        <p:spPr bwMode="auto">
          <a:xfrm>
            <a:off x="179512" y="1484784"/>
            <a:ext cx="4536504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/>
            <a:r>
              <a:rPr lang="ru-RU" sz="2400" dirty="0">
                <a:latin typeface="+mj-lt"/>
              </a:rPr>
              <a:t>Апробация системы в течении ЕГЭ-2013 на реальных данных во всех регионах.</a:t>
            </a:r>
          </a:p>
          <a:p>
            <a:pPr marL="342900" indent="-342900" algn="just"/>
            <a:r>
              <a:rPr lang="en-US" sz="2400" u="sng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u="sng" dirty="0" smtClean="0">
                <a:solidFill>
                  <a:schemeClr val="tx2"/>
                </a:solidFill>
                <a:latin typeface="+mj-lt"/>
                <a:hlinkClick r:id="rId3"/>
              </a:rPr>
              <a:t>http</a:t>
            </a:r>
            <a:r>
              <a:rPr lang="en-US" sz="2400" u="sng" dirty="0">
                <a:solidFill>
                  <a:schemeClr val="tx2"/>
                </a:solidFill>
                <a:latin typeface="+mj-lt"/>
                <a:hlinkClick r:id="rId3"/>
              </a:rPr>
              <a:t>://www.ege.edu.ru/ru/universities-colleges/check_results</a:t>
            </a:r>
            <a:r>
              <a:rPr lang="en-US" sz="2400" u="sng" dirty="0" smtClean="0">
                <a:solidFill>
                  <a:schemeClr val="tx2"/>
                </a:solidFill>
                <a:latin typeface="+mj-lt"/>
                <a:hlinkClick r:id="rId3"/>
              </a:rPr>
              <a:t>/</a:t>
            </a:r>
            <a:endParaRPr lang="ru-RU" sz="2400" u="sng" dirty="0" smtClean="0">
              <a:solidFill>
                <a:schemeClr val="tx2"/>
              </a:solidFill>
              <a:latin typeface="+mj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latin typeface="+mj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+mj-lt"/>
              </a:rPr>
              <a:t>Основные </a:t>
            </a:r>
            <a:r>
              <a:rPr lang="ru-RU" sz="2400" b="1" dirty="0">
                <a:latin typeface="+mj-lt"/>
              </a:rPr>
              <a:t>действия участников ЕГЭ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+mj-lt"/>
              </a:rPr>
              <a:t>Получить «код пропуска»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+mj-lt"/>
              </a:rPr>
              <a:t>Указать код в личном кабинете для просмотра результатов</a:t>
            </a:r>
            <a:endParaRPr lang="ru-RU" sz="2400" u="sng" dirty="0">
              <a:solidFill>
                <a:schemeClr val="tx2"/>
              </a:solidFill>
              <a:latin typeface="+mj-lt"/>
            </a:endParaRPr>
          </a:p>
          <a:p>
            <a:pPr marL="342900" indent="-342900" algn="just"/>
            <a:endParaRPr lang="ru-RU" sz="2000" dirty="0">
              <a:latin typeface="Calibri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905574"/>
            <a:ext cx="4258122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14752"/>
            <a:ext cx="5688013" cy="674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кругленный прямоугольник 1"/>
          <p:cNvSpPr/>
          <p:nvPr/>
        </p:nvSpPr>
        <p:spPr>
          <a:xfrm>
            <a:off x="179512" y="1484784"/>
            <a:ext cx="2880320" cy="43204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Представленные в данном сервисе результаты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не являются официальными!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435975" cy="692150"/>
          </a:xfrm>
        </p:spPr>
        <p:txBody>
          <a:bodyPr>
            <a:noAutofit/>
          </a:bodyPr>
          <a:lstStyle/>
          <a:p>
            <a:pPr eaLnBrk="1" hangingPunct="1"/>
            <a:r>
              <a:rPr lang="ru-RU" sz="3600" b="1" dirty="0" smtClean="0"/>
              <a:t>«Узкие места» в организации и </a:t>
            </a:r>
            <a:br>
              <a:rPr lang="ru-RU" sz="3600" b="1" dirty="0" smtClean="0"/>
            </a:br>
            <a:r>
              <a:rPr lang="ru-RU" sz="3600" b="1" dirty="0" smtClean="0"/>
              <a:t>проведении ЕГЭ:</a:t>
            </a:r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323528" y="2276872"/>
            <a:ext cx="8568952" cy="4247752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200" dirty="0" smtClean="0">
                <a:solidFill>
                  <a:schemeClr val="tx1"/>
                </a:solidFill>
              </a:rPr>
              <a:t>Сроки и порядок предоставления информации об участниках резервных дней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Документация </a:t>
            </a:r>
            <a:r>
              <a:rPr lang="ru-RU" sz="3200" dirty="0">
                <a:solidFill>
                  <a:schemeClr val="tx1"/>
                </a:solidFill>
              </a:rPr>
              <a:t>ОУ об ознакомлении с Порядком проведения ЕГЭ участников ЕГЭ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Информационная поддержка </a:t>
            </a:r>
            <a:r>
              <a:rPr lang="ru-RU" sz="3200" dirty="0">
                <a:solidFill>
                  <a:schemeClr val="tx1"/>
                </a:solidFill>
              </a:rPr>
              <a:t>для </a:t>
            </a:r>
            <a:r>
              <a:rPr lang="ru-RU" sz="3200" dirty="0" smtClean="0">
                <a:solidFill>
                  <a:schemeClr val="tx1"/>
                </a:solidFill>
              </a:rPr>
              <a:t>учащихся </a:t>
            </a:r>
            <a:r>
              <a:rPr lang="ru-RU" sz="3200" dirty="0">
                <a:solidFill>
                  <a:schemeClr val="tx1"/>
                </a:solidFill>
              </a:rPr>
              <a:t>и родителей</a:t>
            </a:r>
          </a:p>
          <a:p>
            <a:pPr eaLnBrk="1" hangingPunct="1"/>
            <a:endParaRPr lang="ru-RU" sz="3200" dirty="0" smtClean="0">
              <a:solidFill>
                <a:schemeClr val="tx1"/>
              </a:solidFill>
            </a:endParaRPr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25296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251520" y="908720"/>
            <a:ext cx="8640960" cy="561662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п. </a:t>
            </a:r>
            <a:r>
              <a:rPr lang="en-US" dirty="0" smtClean="0">
                <a:solidFill>
                  <a:schemeClr val="tx1"/>
                </a:solidFill>
              </a:rPr>
              <a:t>72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73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Порядка проведения единого государственного экзамена, утвержденного приказом </a:t>
            </a:r>
            <a:r>
              <a:rPr lang="ru-RU" dirty="0" err="1" smtClean="0">
                <a:solidFill>
                  <a:schemeClr val="tx1"/>
                </a:solidFill>
              </a:rPr>
              <a:t>Минобрнауки</a:t>
            </a:r>
            <a:r>
              <a:rPr lang="ru-RU" dirty="0" smtClean="0">
                <a:solidFill>
                  <a:schemeClr val="tx1"/>
                </a:solidFill>
              </a:rPr>
              <a:t> России от </a:t>
            </a:r>
            <a:r>
              <a:rPr lang="ru-RU" dirty="0">
                <a:solidFill>
                  <a:schemeClr val="tx1"/>
                </a:solidFill>
              </a:rPr>
              <a:t>11 октября 2011 г. № </a:t>
            </a:r>
            <a:r>
              <a:rPr lang="ru-RU" dirty="0" smtClean="0">
                <a:solidFill>
                  <a:schemeClr val="tx1"/>
                </a:solidFill>
              </a:rPr>
              <a:t>2451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Апелляция </a:t>
            </a:r>
            <a:r>
              <a:rPr lang="ru-RU" dirty="0">
                <a:solidFill>
                  <a:schemeClr val="tx1"/>
                </a:solidFill>
              </a:rPr>
              <a:t>о несогласии с выставленными баллами может быть подана </a:t>
            </a:r>
            <a:r>
              <a:rPr lang="ru-RU" b="1" dirty="0">
                <a:solidFill>
                  <a:srgbClr val="FF0000"/>
                </a:solidFill>
              </a:rPr>
              <a:t>в течение двух рабочих дней</a:t>
            </a:r>
            <a:r>
              <a:rPr lang="ru-RU" dirty="0">
                <a:solidFill>
                  <a:schemeClr val="tx1"/>
                </a:solidFill>
              </a:rPr>
              <a:t> со дня объявления результатов </a:t>
            </a:r>
            <a:r>
              <a:rPr lang="ru-RU" dirty="0" smtClean="0">
                <a:solidFill>
                  <a:schemeClr val="tx1"/>
                </a:solidFill>
              </a:rPr>
              <a:t>ЕГЭ (суббота – рабочий день!).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Апелляция о несогласии с выставленными баллами может подаваться: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1. Руководителю того образовательного учреждения, в котором выпускник был допущен к государственной (итоговой) аттестации;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2. Непосредственно в Конфликтную комиссию Чувашской Республики по адресу:  г. Чебоксары, Школьный проезд, д. </a:t>
            </a:r>
            <a:r>
              <a:rPr lang="ru-RU" dirty="0" smtClean="0">
                <a:solidFill>
                  <a:schemeClr val="tx1"/>
                </a:solidFill>
              </a:rPr>
              <a:t>3 (</a:t>
            </a:r>
            <a:r>
              <a:rPr lang="ru-RU" dirty="0">
                <a:solidFill>
                  <a:schemeClr val="tx1"/>
                </a:solidFill>
              </a:rPr>
              <a:t>БОУ СПО «Чебоксарское училище олимпийского резерва (техникум)» </a:t>
            </a:r>
            <a:r>
              <a:rPr lang="ru-RU" dirty="0" err="1">
                <a:solidFill>
                  <a:schemeClr val="tx1"/>
                </a:solidFill>
              </a:rPr>
              <a:t>Минспорта</a:t>
            </a:r>
            <a:r>
              <a:rPr lang="ru-RU" dirty="0">
                <a:solidFill>
                  <a:schemeClr val="tx1"/>
                </a:solidFill>
              </a:rPr>
              <a:t> Чувашии).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Руководитель </a:t>
            </a:r>
            <a:r>
              <a:rPr lang="ru-RU" b="1" dirty="0" smtClean="0">
                <a:solidFill>
                  <a:schemeClr val="tx1"/>
                </a:solidFill>
              </a:rPr>
              <a:t>(!) образовательного </a:t>
            </a:r>
            <a:r>
              <a:rPr lang="ru-RU" b="1" dirty="0">
                <a:solidFill>
                  <a:schemeClr val="tx1"/>
                </a:solidFill>
              </a:rPr>
              <a:t>учреждения, принявший апелляцию, должен незамедлительно передать ее текст в Конфликтную комиссию Чувашской Республики по </a:t>
            </a:r>
            <a:r>
              <a:rPr lang="ru-RU" b="1" dirty="0" err="1">
                <a:solidFill>
                  <a:schemeClr val="tx1"/>
                </a:solidFill>
              </a:rPr>
              <a:t>e-mail</a:t>
            </a:r>
            <a:r>
              <a:rPr lang="ru-RU" b="1" dirty="0">
                <a:solidFill>
                  <a:schemeClr val="tx1"/>
                </a:solidFill>
              </a:rPr>
              <a:t>: </a:t>
            </a:r>
            <a:r>
              <a:rPr lang="en-US" sz="3800" b="1" dirty="0" err="1" smtClean="0">
                <a:solidFill>
                  <a:srgbClr val="C00000"/>
                </a:solidFill>
              </a:rPr>
              <a:t>egekonflikt</a:t>
            </a:r>
            <a:r>
              <a:rPr lang="ru-RU" sz="3800" b="1" dirty="0" smtClean="0">
                <a:solidFill>
                  <a:srgbClr val="C00000"/>
                </a:solidFill>
              </a:rPr>
              <a:t>@</a:t>
            </a:r>
            <a:r>
              <a:rPr lang="ru-RU" sz="3800" b="1" dirty="0" err="1" smtClean="0">
                <a:solidFill>
                  <a:srgbClr val="C00000"/>
                </a:solidFill>
              </a:rPr>
              <a:t>mail.ru</a:t>
            </a:r>
            <a:r>
              <a:rPr lang="ru-RU" b="1" dirty="0">
                <a:solidFill>
                  <a:schemeClr val="tx1"/>
                </a:solidFill>
              </a:rPr>
              <a:t>, а затем организовать доставку в комиссию подлинника.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785812"/>
          </a:xfrm>
        </p:spPr>
        <p:txBody>
          <a:bodyPr/>
          <a:lstStyle/>
          <a:p>
            <a:r>
              <a:rPr lang="ru-RU" dirty="0" smtClean="0"/>
              <a:t>Апелляция ЕГЭ-2013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6216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90032" y="1628800"/>
            <a:ext cx="7772400" cy="2358760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tx1"/>
                </a:solidFill>
              </a:rPr>
              <a:t>Организационные аспекты ЕГЭ-2013</a:t>
            </a:r>
            <a:endParaRPr lang="ru-RU" sz="6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273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0" y="3759494"/>
            <a:ext cx="3635896" cy="2765850"/>
          </a:xfrm>
          <a:prstGeom prst="roundRect">
            <a:avLst/>
          </a:prstGeom>
          <a:solidFill>
            <a:srgbClr val="FFBDBD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/>
              <a:t>Проблемы: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дублирование,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нарушение сроков,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отправка непосредственно выпускниками (с их эл. адресов),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отправка на </a:t>
            </a:r>
            <a:r>
              <a:rPr lang="ru-RU" dirty="0" err="1" smtClean="0"/>
              <a:t>эл</a:t>
            </a:r>
            <a:r>
              <a:rPr lang="ru-RU" dirty="0" smtClean="0"/>
              <a:t>. адреса </a:t>
            </a:r>
            <a:r>
              <a:rPr lang="ru-RU" smtClean="0"/>
              <a:t>БУ ЦНОТ</a:t>
            </a:r>
            <a:endParaRPr 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="" xmlns:p14="http://schemas.microsoft.com/office/powerpoint/2010/main" val="733324957"/>
              </p:ext>
            </p:extLst>
          </p:nvPr>
        </p:nvGraphicFramePr>
        <p:xfrm>
          <a:off x="2120858" y="764704"/>
          <a:ext cx="7056784" cy="471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Группа 2"/>
          <p:cNvGrpSpPr/>
          <p:nvPr/>
        </p:nvGrpSpPr>
        <p:grpSpPr>
          <a:xfrm rot="18295736">
            <a:off x="5450502" y="2600160"/>
            <a:ext cx="2196695" cy="1004743"/>
            <a:chOff x="2571653" y="1035484"/>
            <a:chExt cx="631629" cy="457200"/>
          </a:xfrm>
        </p:grpSpPr>
        <p:sp>
          <p:nvSpPr>
            <p:cNvPr id="4" name="Стрелка вправо 3"/>
            <p:cNvSpPr/>
            <p:nvPr/>
          </p:nvSpPr>
          <p:spPr>
            <a:xfrm rot="8634183">
              <a:off x="2571653" y="1035484"/>
              <a:ext cx="631629" cy="457200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3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tint val="6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Стрелка вправо 4"/>
            <p:cNvSpPr/>
            <p:nvPr/>
          </p:nvSpPr>
          <p:spPr>
            <a:xfrm rot="19434183">
              <a:off x="2695647" y="1086520"/>
              <a:ext cx="494469" cy="2743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kern="120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115616" y="188640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Схема подачи апелляции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699792" y="177281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2-й вариант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876256" y="1772816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1-й вариант</a:t>
            </a:r>
          </a:p>
          <a:p>
            <a:r>
              <a:rPr lang="ru-RU" dirty="0" smtClean="0"/>
              <a:t>(традиционный)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5692770" y="2724889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лично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 rot="19316098">
            <a:off x="3804009" y="1957018"/>
            <a:ext cx="1361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заявление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 rot="2017474">
            <a:off x="2802773" y="3762167"/>
            <a:ext cx="1361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заявление</a:t>
            </a:r>
          </a:p>
          <a:p>
            <a:r>
              <a:rPr lang="ru-RU" sz="1400" dirty="0" smtClean="0"/>
              <a:t>по </a:t>
            </a:r>
            <a:r>
              <a:rPr lang="en-US" sz="1400" dirty="0" smtClean="0"/>
              <a:t>e-mail</a:t>
            </a: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72928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90032" y="1628800"/>
            <a:ext cx="7772400" cy="2358760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tx1"/>
                </a:solidFill>
              </a:rPr>
              <a:t>Организационные аспекты ГИА-9</a:t>
            </a:r>
            <a:endParaRPr lang="ru-RU" sz="6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836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340768"/>
            <a:ext cx="8712968" cy="345069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</a:rPr>
              <a:t>Приказ Министерства образования и молодежной политики Чувашской Республики от 18 декабря 2012 года № 2478 "О порядке проведения государственной (итоговой) аттестации обучающихся, освоивших образовательные программы основного общего образования, с использованием механизмов независимой оценки знаний, на территории Чувашской Республики в 2013 году на период </a:t>
            </a:r>
            <a:r>
              <a:rPr lang="ru-RU" sz="2000" dirty="0" smtClean="0">
                <a:solidFill>
                  <a:schemeClr val="tx1"/>
                </a:solidFill>
              </a:rPr>
              <a:t>апробации«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Приказ </a:t>
            </a:r>
            <a:r>
              <a:rPr lang="ru-RU" sz="2000" dirty="0">
                <a:solidFill>
                  <a:schemeClr val="tx1"/>
                </a:solidFill>
              </a:rPr>
              <a:t>Министерства образования и молодежной политики Чувашской Республики от 25.12.2012 № 2548 "Об утверждении шкал пересчета первичного балла за выполнение экзаменационной работы в отметку по пятибалльной шкале при проведении ГИА выпускников IX классов в новой форме в 2013 году на период апробации"    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Приказ </a:t>
            </a:r>
            <a:r>
              <a:rPr lang="ru-RU" sz="2000" dirty="0">
                <a:solidFill>
                  <a:schemeClr val="tx1"/>
                </a:solidFill>
              </a:rPr>
              <a:t>Министерства образования и молодежной политики Чувашской Республики от 22.02.2013 № 399 "О сроках проведения государственной (итоговой) аттестации обучающихся, освоивших образовательные программы основного общего образования, с использованием механизмов независимой оценки знаний на территории Чувашской Республики в 2013 году на период апробации"</a:t>
            </a:r>
          </a:p>
          <a:p>
            <a:pPr marL="0" indent="0">
              <a:buNone/>
            </a:pPr>
            <a:endParaRPr lang="ru-RU" sz="1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424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НОРМАТИВНЫЕ ДОКУМЕНТЫ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406380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3"/>
          <p:cNvSpPr>
            <a:spLocks noGrp="1"/>
          </p:cNvSpPr>
          <p:nvPr>
            <p:ph type="title"/>
          </p:nvPr>
        </p:nvSpPr>
        <p:spPr>
          <a:xfrm>
            <a:off x="179388" y="333375"/>
            <a:ext cx="8856662" cy="12954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Письмо Министерства образования и молодежной политики Чувашской Республики </a:t>
            </a:r>
            <a:r>
              <a:rPr lang="ru-RU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</a:t>
            </a:r>
            <a: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18.01.2013 </a:t>
            </a:r>
            <a:r>
              <a:rPr lang="ru-RU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</a:t>
            </a:r>
            <a: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02/24-426 </a:t>
            </a:r>
            <a:r>
              <a:rPr lang="ru-RU" sz="2400" b="1" dirty="0">
                <a:solidFill>
                  <a:schemeClr val="tx1"/>
                </a:solidFill>
                <a:effectLst/>
              </a:rPr>
              <a:t> 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17410" name="Содержимое 4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25732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ГИА </a:t>
            </a:r>
            <a:r>
              <a:rPr lang="ru-RU" sz="2000" b="1" dirty="0" smtClean="0">
                <a:solidFill>
                  <a:schemeClr val="tx1"/>
                </a:solidFill>
              </a:rPr>
              <a:t>независимо от формы получения образования</a:t>
            </a:r>
            <a:r>
              <a:rPr lang="ru-RU" sz="2000" dirty="0" smtClean="0">
                <a:solidFill>
                  <a:schemeClr val="tx1"/>
                </a:solidFill>
              </a:rPr>
              <a:t> по русскому языку  и математике на территории Чувашской Республики </a:t>
            </a:r>
            <a:r>
              <a:rPr lang="ru-RU" sz="2000" b="1" dirty="0" smtClean="0">
                <a:solidFill>
                  <a:schemeClr val="tx1"/>
                </a:solidFill>
              </a:rPr>
              <a:t>проводится с использованием механизмов независимой оценки знаний.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Исключением является ряд категорий выпускников, порядок и форма проведения ГИА которых определены Положением от 03.12.1999  № 1075: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- обучавшиеся по состоянию здоровья на дому, в оздоровительных образовательных учреждениях санаторного типа для детей, нуждающихся в длительном лечении, находившиеся в лечебно-профилактических учреждениях более 4 месяцев, и дети-инвалиды;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- обучавшиеся в классах компенсирующего обучения, а также в интегрированных классах (на основании заключения психолого-педагогической и медико-педагогической комиссий);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- сдающие экзамены досрочно (выезжающие на учебно-тренировочные сборы кандидатов в сборные команды Российской Федерации, на международные олимпиады школьников, на Российские или международные спортивные соревнования, конкурсы, смотры, олимпиады и тренировочные сборы, на постоянное место жительства за рубеж, а также обучающиеся в вечерних (сменных) общеобразовательных учреждениях, призванные в ряды Российской Армии);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- выпускники специальных учебно-воспитательных учреждений закрытого типа для детей и подростков с </a:t>
            </a:r>
            <a:r>
              <a:rPr lang="ru-RU" sz="1600" dirty="0" err="1" smtClean="0">
                <a:solidFill>
                  <a:schemeClr val="tx1"/>
                </a:solidFill>
              </a:rPr>
              <a:t>девиантным</a:t>
            </a:r>
            <a:r>
              <a:rPr lang="ru-RU" sz="1600" dirty="0" smtClean="0">
                <a:solidFill>
                  <a:schemeClr val="tx1"/>
                </a:solidFill>
              </a:rPr>
              <a:t> поведением, образовательных учреждений уголовно-исполнительной системы;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- выпускники специальных (коррекционных) общеобразовательных учреждений.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dirty="0" smtClean="0"/>
          </a:p>
          <a:p>
            <a:pPr>
              <a:buFont typeface="Wingdings 2" pitchFamily="18" charset="2"/>
              <a:buNone/>
            </a:pPr>
            <a:endParaRPr lang="ru-RU" sz="2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454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435975" cy="692150"/>
          </a:xfrm>
        </p:spPr>
        <p:txBody>
          <a:bodyPr>
            <a:noAutofit/>
          </a:bodyPr>
          <a:lstStyle/>
          <a:p>
            <a:pPr eaLnBrk="1" hangingPunct="1"/>
            <a:r>
              <a:rPr lang="ru-RU" sz="3600" b="1" dirty="0" smtClean="0"/>
              <a:t>«Узкие места» в организации и </a:t>
            </a:r>
            <a:br>
              <a:rPr lang="ru-RU" sz="3600" b="1" dirty="0" smtClean="0"/>
            </a:br>
            <a:r>
              <a:rPr lang="ru-RU" sz="3600" b="1" dirty="0" smtClean="0"/>
              <a:t>проведении ГИА-9:</a:t>
            </a:r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4896544"/>
          </a:xfrm>
        </p:spPr>
        <p:txBody>
          <a:bodyPr>
            <a:normAutofit/>
          </a:bodyPr>
          <a:lstStyle/>
          <a:p>
            <a:pPr eaLnBrk="1" hangingPunct="1"/>
            <a:endParaRPr lang="ru-RU" dirty="0" smtClean="0"/>
          </a:p>
          <a:p>
            <a:pPr eaLnBrk="1" hangingPunct="1"/>
            <a:r>
              <a:rPr lang="ru-RU" dirty="0" smtClean="0">
                <a:solidFill>
                  <a:schemeClr val="tx1"/>
                </a:solidFill>
              </a:rPr>
              <a:t>Взаимозаменяемость лиц, ответственных за обеспечение организации  ГИА-9;</a:t>
            </a:r>
          </a:p>
          <a:p>
            <a:r>
              <a:rPr lang="ru-RU" dirty="0">
                <a:solidFill>
                  <a:schemeClr val="tx1"/>
                </a:solidFill>
              </a:rPr>
              <a:t>Соблюдение сроков информирования о результатах </a:t>
            </a:r>
            <a:r>
              <a:rPr lang="ru-RU" dirty="0" smtClean="0">
                <a:solidFill>
                  <a:schemeClr val="tx1"/>
                </a:solidFill>
              </a:rPr>
              <a:t>ГИА-9 (возможность </a:t>
            </a:r>
            <a:r>
              <a:rPr lang="ru-RU" dirty="0">
                <a:solidFill>
                  <a:schemeClr val="tx1"/>
                </a:solidFill>
              </a:rPr>
              <a:t>подачи апелляции</a:t>
            </a:r>
            <a:r>
              <a:rPr lang="ru-RU" dirty="0" smtClean="0">
                <a:solidFill>
                  <a:schemeClr val="tx1"/>
                </a:solidFill>
              </a:rPr>
              <a:t>);</a:t>
            </a:r>
          </a:p>
          <a:p>
            <a:r>
              <a:rPr lang="ru-RU" dirty="0">
                <a:solidFill>
                  <a:schemeClr val="tx1"/>
                </a:solidFill>
              </a:rPr>
              <a:t>Информационная поддержка для учащихся и </a:t>
            </a:r>
            <a:r>
              <a:rPr lang="ru-RU" dirty="0" smtClean="0">
                <a:solidFill>
                  <a:schemeClr val="tx1"/>
                </a:solidFill>
              </a:rPr>
              <a:t>родителей;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Шкалирование</a:t>
            </a:r>
            <a:r>
              <a:rPr lang="ru-RU" dirty="0" smtClean="0">
                <a:solidFill>
                  <a:schemeClr val="tx1"/>
                </a:solidFill>
              </a:rPr>
              <a:t> и интерпретация результатов;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Выдача «иных» справок о результатах ГИА-9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pPr eaLnBrk="1" hangingPunct="1"/>
            <a:endParaRPr lang="ru-RU" dirty="0" smtClean="0">
              <a:solidFill>
                <a:schemeClr val="tx1"/>
              </a:solidFill>
            </a:endParaRPr>
          </a:p>
          <a:p>
            <a:pPr eaLnBrk="1" hangingPunct="1"/>
            <a:endParaRPr lang="ru-RU" dirty="0" smtClean="0">
              <a:solidFill>
                <a:schemeClr val="tx1"/>
              </a:solidFill>
            </a:endParaRPr>
          </a:p>
          <a:p>
            <a:pPr eaLnBrk="1" hangingPunct="1"/>
            <a:endParaRPr lang="ru-RU" dirty="0">
              <a:solidFill>
                <a:schemeClr val="tx1"/>
              </a:solidFill>
            </a:endParaRPr>
          </a:p>
          <a:p>
            <a:pPr marL="0" indent="0" eaLnBrk="1" hangingPunct="1">
              <a:buNone/>
            </a:pPr>
            <a:endParaRPr lang="ru-RU" dirty="0" smtClean="0"/>
          </a:p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344305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856662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effectLst/>
              </a:rPr>
              <a:t>Приказ Министерства образования и молодежной политики Чувашской Республики от 25.12.2012 № 2548 "Об утверждении шкал пересчета первичного балла за выполнение экзаменационной работы в отметку по пятибалльной шкале при проведении ГИА выпускников IX классов в новой форме в 2013 году на период апробации"  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700213"/>
            <a:ext cx="7848600" cy="506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409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0"/>
            <a:ext cx="6985000" cy="678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80506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251520" y="908720"/>
            <a:ext cx="8640960" cy="57606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Апелляция </a:t>
            </a:r>
            <a:r>
              <a:rPr lang="ru-RU" dirty="0">
                <a:solidFill>
                  <a:schemeClr val="tx1"/>
                </a:solidFill>
              </a:rPr>
              <a:t>о несогласии с выставленными баллами может быть подана </a:t>
            </a:r>
            <a:r>
              <a:rPr lang="ru-RU" b="1" dirty="0">
                <a:solidFill>
                  <a:srgbClr val="FF0000"/>
                </a:solidFill>
              </a:rPr>
              <a:t>в течение двух рабочих дней</a:t>
            </a:r>
            <a:r>
              <a:rPr lang="ru-RU" dirty="0">
                <a:solidFill>
                  <a:schemeClr val="tx1"/>
                </a:solidFill>
              </a:rPr>
              <a:t> со дня объявления результатов </a:t>
            </a:r>
            <a:r>
              <a:rPr lang="ru-RU" dirty="0" smtClean="0">
                <a:solidFill>
                  <a:schemeClr val="tx1"/>
                </a:solidFill>
              </a:rPr>
              <a:t>ГИА-9 (суббота – рабочий день!).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Апелляция о несогласии с выставленными баллами может подаваться: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1. Руководителю того образовательного учреждения, в котором выпускник был допущен к государственной (итоговой) аттестации;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2. Непосредственно в Конфликтную комиссию Чувашской Республики по адресу:  г. Чебоксары, Школьный проезд, д. </a:t>
            </a:r>
            <a:r>
              <a:rPr lang="ru-RU" dirty="0" smtClean="0">
                <a:solidFill>
                  <a:schemeClr val="tx1"/>
                </a:solidFill>
              </a:rPr>
              <a:t>3 (</a:t>
            </a:r>
            <a:r>
              <a:rPr lang="ru-RU" dirty="0">
                <a:solidFill>
                  <a:schemeClr val="tx1"/>
                </a:solidFill>
              </a:rPr>
              <a:t>БОУ СПО «Чебоксарское училище олимпийского резерва (техникум)» </a:t>
            </a:r>
            <a:r>
              <a:rPr lang="ru-RU" dirty="0" err="1">
                <a:solidFill>
                  <a:schemeClr val="tx1"/>
                </a:solidFill>
              </a:rPr>
              <a:t>Минспорта</a:t>
            </a:r>
            <a:r>
              <a:rPr lang="ru-RU" dirty="0">
                <a:solidFill>
                  <a:schemeClr val="tx1"/>
                </a:solidFill>
              </a:rPr>
              <a:t> Чувашии).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Руководитель </a:t>
            </a:r>
            <a:r>
              <a:rPr lang="ru-RU" b="1" dirty="0" smtClean="0">
                <a:solidFill>
                  <a:schemeClr val="tx1"/>
                </a:solidFill>
              </a:rPr>
              <a:t>(!) образовательного </a:t>
            </a:r>
            <a:r>
              <a:rPr lang="ru-RU" b="1" dirty="0">
                <a:solidFill>
                  <a:schemeClr val="tx1"/>
                </a:solidFill>
              </a:rPr>
              <a:t>учреждения, принявший апелляцию, должен незамедлительно передать ее текст в Конфликтную комиссию Чувашской Республики по </a:t>
            </a:r>
            <a:r>
              <a:rPr lang="ru-RU" b="1" dirty="0" err="1">
                <a:solidFill>
                  <a:schemeClr val="tx1"/>
                </a:solidFill>
              </a:rPr>
              <a:t>e-mail</a:t>
            </a:r>
            <a:r>
              <a:rPr lang="ru-RU" b="1" dirty="0">
                <a:solidFill>
                  <a:schemeClr val="tx1"/>
                </a:solidFill>
              </a:rPr>
              <a:t>: 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sz="3500" b="1" dirty="0" err="1" smtClean="0">
                <a:solidFill>
                  <a:srgbClr val="C00000"/>
                </a:solidFill>
              </a:rPr>
              <a:t>giakonflikt</a:t>
            </a:r>
            <a:r>
              <a:rPr lang="ru-RU" sz="3500" b="1" dirty="0" smtClean="0">
                <a:solidFill>
                  <a:srgbClr val="C00000"/>
                </a:solidFill>
              </a:rPr>
              <a:t>@</a:t>
            </a:r>
            <a:r>
              <a:rPr lang="ru-RU" sz="3500" b="1" dirty="0" err="1" smtClean="0">
                <a:solidFill>
                  <a:srgbClr val="C00000"/>
                </a:solidFill>
              </a:rPr>
              <a:t>mail.ru</a:t>
            </a:r>
            <a:r>
              <a:rPr lang="ru-RU" b="1" dirty="0" smtClean="0">
                <a:solidFill>
                  <a:schemeClr val="tx1"/>
                </a:solidFill>
              </a:rPr>
              <a:t>, </a:t>
            </a:r>
            <a:r>
              <a:rPr lang="ru-RU" b="1" dirty="0">
                <a:solidFill>
                  <a:schemeClr val="tx1"/>
                </a:solidFill>
              </a:rPr>
              <a:t>а затем организовать доставку в комиссию подлинника.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785812"/>
          </a:xfrm>
        </p:spPr>
        <p:txBody>
          <a:bodyPr/>
          <a:lstStyle/>
          <a:p>
            <a:r>
              <a:rPr lang="ru-RU" dirty="0" smtClean="0"/>
              <a:t>Апелляция ГИА-9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1619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0" y="3759494"/>
            <a:ext cx="3635896" cy="2765850"/>
          </a:xfrm>
          <a:prstGeom prst="roundRect">
            <a:avLst/>
          </a:prstGeom>
          <a:solidFill>
            <a:srgbClr val="FFBDBD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/>
              <a:t>Проблемы: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дублирование,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нарушение сроков,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отправка непосредственно выпускниками (с их эл. адресов),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отправка на </a:t>
            </a:r>
            <a:r>
              <a:rPr lang="ru-RU" dirty="0" err="1" smtClean="0"/>
              <a:t>эл</a:t>
            </a:r>
            <a:r>
              <a:rPr lang="ru-RU" dirty="0" smtClean="0"/>
              <a:t>. адреса БУ ЦНОТ</a:t>
            </a:r>
            <a:endParaRPr 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="" xmlns:p14="http://schemas.microsoft.com/office/powerpoint/2010/main" val="733324957"/>
              </p:ext>
            </p:extLst>
          </p:nvPr>
        </p:nvGraphicFramePr>
        <p:xfrm>
          <a:off x="2120858" y="764704"/>
          <a:ext cx="7056784" cy="471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Группа 2"/>
          <p:cNvGrpSpPr/>
          <p:nvPr/>
        </p:nvGrpSpPr>
        <p:grpSpPr>
          <a:xfrm rot="18295736">
            <a:off x="5450502" y="2600160"/>
            <a:ext cx="2196695" cy="1004743"/>
            <a:chOff x="2571653" y="1035484"/>
            <a:chExt cx="631629" cy="457200"/>
          </a:xfrm>
        </p:grpSpPr>
        <p:sp>
          <p:nvSpPr>
            <p:cNvPr id="4" name="Стрелка вправо 3"/>
            <p:cNvSpPr/>
            <p:nvPr/>
          </p:nvSpPr>
          <p:spPr>
            <a:xfrm rot="8634183">
              <a:off x="2571653" y="1035484"/>
              <a:ext cx="631629" cy="457200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3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tint val="6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Стрелка вправо 4"/>
            <p:cNvSpPr/>
            <p:nvPr/>
          </p:nvSpPr>
          <p:spPr>
            <a:xfrm rot="19434183">
              <a:off x="2695647" y="1086520"/>
              <a:ext cx="494469" cy="2743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kern="120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115616" y="188640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Схема подачи апелляции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699792" y="177281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2-й вариант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876256" y="1772816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1-й вариант</a:t>
            </a:r>
          </a:p>
          <a:p>
            <a:r>
              <a:rPr lang="ru-RU" dirty="0" smtClean="0"/>
              <a:t>(традиционный)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5692770" y="2724889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лично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 rot="19316098">
            <a:off x="3804009" y="1957018"/>
            <a:ext cx="1361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заявление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 rot="2017474">
            <a:off x="2802773" y="3762167"/>
            <a:ext cx="1361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заявление</a:t>
            </a:r>
          </a:p>
          <a:p>
            <a:r>
              <a:rPr lang="ru-RU" sz="1400" dirty="0" smtClean="0"/>
              <a:t>по </a:t>
            </a:r>
            <a:r>
              <a:rPr lang="en-US" sz="1400" dirty="0" smtClean="0"/>
              <a:t>e-mail</a:t>
            </a: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72928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548680"/>
            <a:ext cx="8572216" cy="966936"/>
          </a:xfrm>
        </p:spPr>
        <p:txBody>
          <a:bodyPr>
            <a:noAutofit/>
          </a:bodyPr>
          <a:lstStyle/>
          <a:p>
            <a:pPr lvl="0" algn="ctr"/>
            <a:r>
              <a:rPr lang="ru-RU" sz="3200" b="1" dirty="0" smtClean="0"/>
              <a:t>Информационное сопровождение</a:t>
            </a:r>
            <a:br>
              <a:rPr lang="ru-RU" sz="3200" b="1" dirty="0" smtClean="0"/>
            </a:br>
            <a:r>
              <a:rPr lang="ru-RU" sz="3200" b="1" dirty="0" smtClean="0"/>
              <a:t>ЕГЭ и ГИА-9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7" name="Содержимое 6"/>
          <p:cNvSpPr>
            <a:spLocks noGrp="1"/>
          </p:cNvSpPr>
          <p:nvPr>
            <p:ph idx="4294967295"/>
          </p:nvPr>
        </p:nvSpPr>
        <p:spPr>
          <a:xfrm>
            <a:off x="323528" y="1556792"/>
            <a:ext cx="8820472" cy="5185321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ru-RU" sz="3100" dirty="0" smtClean="0">
                <a:solidFill>
                  <a:schemeClr val="tx1"/>
                </a:solidFill>
              </a:rPr>
              <a:t>«горячая линия» по вопросам организации и проведения ЕГЭ – </a:t>
            </a:r>
            <a:r>
              <a:rPr lang="ru-RU" sz="3600" b="1" dirty="0" smtClean="0">
                <a:solidFill>
                  <a:srgbClr val="FF0000"/>
                </a:solidFill>
              </a:rPr>
              <a:t>8(8352)57-21-60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ru-RU" sz="3100" dirty="0" smtClean="0">
                <a:solidFill>
                  <a:schemeClr val="tx1"/>
                </a:solidFill>
              </a:rPr>
              <a:t>ежедневное обновление официального сайта </a:t>
            </a:r>
            <a:r>
              <a:rPr lang="en-US" sz="4400" b="1" dirty="0" smtClean="0">
                <a:solidFill>
                  <a:schemeClr val="tx1"/>
                </a:solidFill>
              </a:rPr>
              <a:t>ege21.ru</a:t>
            </a:r>
            <a:endParaRPr lang="ru-RU" sz="4400" b="1" dirty="0" smtClean="0">
              <a:solidFill>
                <a:schemeClr val="tx1"/>
              </a:solidFill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ru-RU" sz="3100" dirty="0" smtClean="0">
                <a:solidFill>
                  <a:schemeClr val="tx1"/>
                </a:solidFill>
              </a:rPr>
              <a:t>«гостевая книга»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ru-RU" sz="3100" dirty="0" smtClean="0">
                <a:solidFill>
                  <a:schemeClr val="tx1"/>
                </a:solidFill>
              </a:rPr>
              <a:t>форум </a:t>
            </a:r>
            <a:r>
              <a:rPr lang="en-US" sz="3100" dirty="0" smtClean="0">
                <a:solidFill>
                  <a:schemeClr val="tx1"/>
                </a:solidFill>
              </a:rPr>
              <a:t>ege21.ru</a:t>
            </a:r>
            <a:endParaRPr lang="ru-RU" sz="31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ru-RU" sz="2000" dirty="0" smtClean="0"/>
          </a:p>
          <a:p>
            <a:pPr>
              <a:spcBef>
                <a:spcPts val="0"/>
              </a:spcBef>
            </a:pPr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pPr>
              <a:buNone/>
            </a:pPr>
            <a:endParaRPr lang="en-US" sz="2000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7208" y="3933056"/>
            <a:ext cx="5216459" cy="23275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5580774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84684"/>
            <a:ext cx="9144000" cy="93610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</a:t>
            </a:r>
            <a:b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организации и технологиях ЕГЭ?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360484" y="1448813"/>
            <a:ext cx="1979267" cy="1836171"/>
            <a:chOff x="323" y="1623"/>
            <a:chExt cx="1317" cy="1277"/>
          </a:xfrm>
        </p:grpSpPr>
        <p:sp>
          <p:nvSpPr>
            <p:cNvPr id="11" name="Oval 11"/>
            <p:cNvSpPr>
              <a:spLocks noChangeArrowheads="1"/>
            </p:cNvSpPr>
            <p:nvPr/>
          </p:nvSpPr>
          <p:spPr bwMode="gray">
            <a:xfrm>
              <a:off x="900" y="2097"/>
              <a:ext cx="164" cy="327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 dirty="0">
                <a:latin typeface="Century Gothic" pitchFamily="34" charset="0"/>
              </a:endParaRPr>
            </a:p>
          </p:txBody>
        </p:sp>
        <p:sp>
          <p:nvSpPr>
            <p:cNvPr id="12" name="Oval 14"/>
            <p:cNvSpPr>
              <a:spLocks noChangeArrowheads="1"/>
            </p:cNvSpPr>
            <p:nvPr/>
          </p:nvSpPr>
          <p:spPr bwMode="gray">
            <a:xfrm>
              <a:off x="323" y="2096"/>
              <a:ext cx="1317" cy="327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>
                <a:latin typeface="Century Gothic" pitchFamily="34" charset="0"/>
              </a:endParaRPr>
            </a:p>
          </p:txBody>
        </p:sp>
        <p:sp>
          <p:nvSpPr>
            <p:cNvPr id="13" name="Oval 15"/>
            <p:cNvSpPr>
              <a:spLocks noChangeArrowheads="1"/>
            </p:cNvSpPr>
            <p:nvPr/>
          </p:nvSpPr>
          <p:spPr bwMode="gray">
            <a:xfrm>
              <a:off x="344" y="1623"/>
              <a:ext cx="1276" cy="127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 dirty="0">
                <a:latin typeface="Century Gothic" pitchFamily="34" charset="0"/>
              </a:endParaRPr>
            </a:p>
          </p:txBody>
        </p:sp>
        <p:sp>
          <p:nvSpPr>
            <p:cNvPr id="14" name="Oval 16"/>
            <p:cNvSpPr>
              <a:spLocks noChangeArrowheads="1"/>
            </p:cNvSpPr>
            <p:nvPr/>
          </p:nvSpPr>
          <p:spPr bwMode="gray">
            <a:xfrm>
              <a:off x="360" y="1630"/>
              <a:ext cx="1246" cy="124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 dirty="0">
                <a:latin typeface="Century Gothic" pitchFamily="34" charset="0"/>
              </a:endParaRPr>
            </a:p>
          </p:txBody>
        </p:sp>
        <p:sp>
          <p:nvSpPr>
            <p:cNvPr id="15" name="Oval 17"/>
            <p:cNvSpPr>
              <a:spLocks noChangeArrowheads="1"/>
            </p:cNvSpPr>
            <p:nvPr/>
          </p:nvSpPr>
          <p:spPr bwMode="gray">
            <a:xfrm>
              <a:off x="374" y="1642"/>
              <a:ext cx="1184" cy="116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 dirty="0">
                <a:latin typeface="Century Gothic" pitchFamily="34" charset="0"/>
              </a:endParaRPr>
            </a:p>
          </p:txBody>
        </p:sp>
        <p:sp>
          <p:nvSpPr>
            <p:cNvPr id="16" name="Oval 18"/>
            <p:cNvSpPr>
              <a:spLocks noChangeArrowheads="1"/>
            </p:cNvSpPr>
            <p:nvPr/>
          </p:nvSpPr>
          <p:spPr bwMode="gray">
            <a:xfrm rot="16200000">
              <a:off x="453" y="1708"/>
              <a:ext cx="1053" cy="108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r>
                <a:rPr lang="ru-RU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</a:rPr>
                <a:t>2012</a:t>
              </a:r>
              <a:endPara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endParaRPr>
            </a:p>
          </p:txBody>
        </p:sp>
      </p:grpSp>
      <p:grpSp>
        <p:nvGrpSpPr>
          <p:cNvPr id="17" name="Group 10"/>
          <p:cNvGrpSpPr>
            <a:grpSpLocks/>
          </p:cNvGrpSpPr>
          <p:nvPr/>
        </p:nvGrpSpPr>
        <p:grpSpPr bwMode="auto">
          <a:xfrm>
            <a:off x="6228184" y="1508800"/>
            <a:ext cx="1996562" cy="1776184"/>
            <a:chOff x="323" y="1623"/>
            <a:chExt cx="1317" cy="1277"/>
          </a:xfrm>
        </p:grpSpPr>
        <p:sp>
          <p:nvSpPr>
            <p:cNvPr id="18" name="Oval 11"/>
            <p:cNvSpPr>
              <a:spLocks noChangeArrowheads="1"/>
            </p:cNvSpPr>
            <p:nvPr/>
          </p:nvSpPr>
          <p:spPr bwMode="gray">
            <a:xfrm>
              <a:off x="900" y="2097"/>
              <a:ext cx="164" cy="327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 dirty="0">
                <a:latin typeface="Century Gothic" pitchFamily="34" charset="0"/>
              </a:endParaRPr>
            </a:p>
          </p:txBody>
        </p:sp>
        <p:sp>
          <p:nvSpPr>
            <p:cNvPr id="19" name="Oval 14"/>
            <p:cNvSpPr>
              <a:spLocks noChangeArrowheads="1"/>
            </p:cNvSpPr>
            <p:nvPr/>
          </p:nvSpPr>
          <p:spPr bwMode="gray">
            <a:xfrm>
              <a:off x="323" y="2096"/>
              <a:ext cx="1317" cy="327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>
                <a:latin typeface="Century Gothic" pitchFamily="34" charset="0"/>
              </a:endParaRPr>
            </a:p>
          </p:txBody>
        </p:sp>
        <p:sp>
          <p:nvSpPr>
            <p:cNvPr id="20" name="Oval 15"/>
            <p:cNvSpPr>
              <a:spLocks noChangeArrowheads="1"/>
            </p:cNvSpPr>
            <p:nvPr/>
          </p:nvSpPr>
          <p:spPr bwMode="gray">
            <a:xfrm>
              <a:off x="344" y="1623"/>
              <a:ext cx="1276" cy="127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 dirty="0">
                <a:latin typeface="Century Gothic" pitchFamily="34" charset="0"/>
              </a:endParaRPr>
            </a:p>
          </p:txBody>
        </p:sp>
        <p:sp>
          <p:nvSpPr>
            <p:cNvPr id="21" name="Oval 16"/>
            <p:cNvSpPr>
              <a:spLocks noChangeArrowheads="1"/>
            </p:cNvSpPr>
            <p:nvPr/>
          </p:nvSpPr>
          <p:spPr bwMode="gray">
            <a:xfrm>
              <a:off x="360" y="1630"/>
              <a:ext cx="1246" cy="124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 dirty="0">
                <a:latin typeface="Century Gothic" pitchFamily="34" charset="0"/>
              </a:endParaRPr>
            </a:p>
          </p:txBody>
        </p:sp>
        <p:sp>
          <p:nvSpPr>
            <p:cNvPr id="22" name="Oval 17"/>
            <p:cNvSpPr>
              <a:spLocks noChangeArrowheads="1"/>
            </p:cNvSpPr>
            <p:nvPr/>
          </p:nvSpPr>
          <p:spPr bwMode="gray">
            <a:xfrm>
              <a:off x="374" y="1642"/>
              <a:ext cx="1184" cy="116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 dirty="0">
                <a:latin typeface="Century Gothic" pitchFamily="34" charset="0"/>
              </a:endParaRPr>
            </a:p>
          </p:txBody>
        </p:sp>
        <p:sp>
          <p:nvSpPr>
            <p:cNvPr id="23" name="Oval 18"/>
            <p:cNvSpPr>
              <a:spLocks noChangeArrowheads="1"/>
            </p:cNvSpPr>
            <p:nvPr/>
          </p:nvSpPr>
          <p:spPr bwMode="gray">
            <a:xfrm rot="16200000">
              <a:off x="453" y="1708"/>
              <a:ext cx="1053" cy="108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r>
                <a:rPr lang="ru-RU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</a:rPr>
                <a:t>2013</a:t>
              </a:r>
              <a:endPara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endParaRPr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639695" y="3165575"/>
            <a:ext cx="81369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Нормативное правовое обеспечение</a:t>
            </a:r>
          </a:p>
          <a:p>
            <a:pPr marL="457200" indent="-457200">
              <a:buAutoNum type="arabicPeriod"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Методические и организационные подходы</a:t>
            </a:r>
          </a:p>
          <a:p>
            <a:pPr marL="457200" indent="-457200">
              <a:buAutoNum type="arabicPeriod"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Основное программное обеспечение</a:t>
            </a:r>
          </a:p>
          <a:p>
            <a:pPr marL="457200" indent="-457200">
              <a:buAutoNum type="arabicPeriod"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Модель поведения участников и организаторов</a:t>
            </a:r>
            <a:endParaRPr lang="ru-RU" sz="2800" dirty="0"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1560" y="5445224"/>
            <a:ext cx="7920880" cy="122413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solidFill>
                  <a:schemeClr val="tx1"/>
                </a:solidFill>
              </a:rPr>
              <a:t>Изменения не затрагивают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основные процедуры!!!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213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348880"/>
            <a:ext cx="8496622" cy="2089150"/>
          </a:xfrm>
        </p:spPr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chemeClr val="tx1"/>
                </a:solidFill>
                <a:latin typeface="Calibri" pitchFamily="34" charset="0"/>
              </a:rPr>
              <a:t>Вебинар</a:t>
            </a:r>
            <a:r>
              <a:rPr lang="ru-RU" b="1" dirty="0">
                <a:solidFill>
                  <a:schemeClr val="tx1"/>
                </a:solidFill>
                <a:latin typeface="Calibri" pitchFamily="34" charset="0"/>
              </a:rPr>
              <a:t>  «Организационно-технологическое обеспечение ЕГЭ и ГИА-9 в новой форме </a:t>
            </a:r>
            <a:r>
              <a:rPr lang="ru-RU" b="1" dirty="0" smtClean="0">
                <a:solidFill>
                  <a:schemeClr val="tx1"/>
                </a:solidFill>
                <a:latin typeface="Calibri" pitchFamily="34" charset="0"/>
              </a:rPr>
              <a:t>в </a:t>
            </a:r>
            <a:r>
              <a:rPr lang="ru-RU" b="1" dirty="0">
                <a:solidFill>
                  <a:schemeClr val="tx1"/>
                </a:solidFill>
                <a:latin typeface="Calibri" pitchFamily="34" charset="0"/>
              </a:rPr>
              <a:t>2013 году»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445224"/>
            <a:ext cx="6120680" cy="72008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г. Чебоксары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26</a:t>
            </a:r>
            <a:r>
              <a:rPr lang="ru-RU" sz="2400" b="1" dirty="0" smtClean="0">
                <a:solidFill>
                  <a:schemeClr val="tx1"/>
                </a:solidFill>
              </a:rPr>
              <a:t>.05.2013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339" name="Подзаголовок 2"/>
          <p:cNvSpPr txBox="1">
            <a:spLocks/>
          </p:cNvSpPr>
          <p:nvPr/>
        </p:nvSpPr>
        <p:spPr bwMode="auto">
          <a:xfrm>
            <a:off x="323528" y="260648"/>
            <a:ext cx="8496944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algn="ctr"/>
            <a:r>
              <a:rPr lang="ru-RU" sz="2000" dirty="0">
                <a:latin typeface="Calibri" pitchFamily="34" charset="0"/>
                <a:cs typeface="Calibri" pitchFamily="34" charset="0"/>
              </a:rPr>
              <a:t>БОУ ДПО (ПК) С «Чувашский республиканский институт образования» Минобразования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Чувашии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ru-RU" sz="2000" dirty="0" smtClean="0">
                <a:latin typeface="Calibri" pitchFamily="34" charset="0"/>
                <a:ea typeface="Segoe UI"/>
                <a:cs typeface="Calibri" pitchFamily="34" charset="0"/>
              </a:rPr>
              <a:t>БУ «Республиканский </a:t>
            </a:r>
            <a:r>
              <a:rPr lang="ru-RU" sz="2000" dirty="0">
                <a:latin typeface="Calibri" pitchFamily="34" charset="0"/>
                <a:ea typeface="Segoe UI"/>
                <a:cs typeface="Calibri" pitchFamily="34" charset="0"/>
              </a:rPr>
              <a:t>центр новых образовательных технологий» </a:t>
            </a:r>
            <a:br>
              <a:rPr lang="ru-RU" sz="2000" dirty="0">
                <a:latin typeface="Calibri" pitchFamily="34" charset="0"/>
                <a:ea typeface="Segoe UI"/>
                <a:cs typeface="Calibri" pitchFamily="34" charset="0"/>
              </a:rPr>
            </a:br>
            <a:r>
              <a:rPr lang="ru-RU" sz="2000" dirty="0">
                <a:latin typeface="Calibri" pitchFamily="34" charset="0"/>
                <a:cs typeface="Calibri" pitchFamily="34" charset="0"/>
              </a:rPr>
              <a:t>Минобразования Чувашии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64982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chemeClr val="tx1"/>
                </a:solidFill>
              </a:rPr>
              <a:t>Федеральные </a:t>
            </a:r>
            <a:r>
              <a:rPr lang="ru-RU" sz="1800" b="1" dirty="0" smtClean="0">
                <a:solidFill>
                  <a:schemeClr val="tx1"/>
                </a:solidFill>
              </a:rPr>
              <a:t> документы:</a:t>
            </a:r>
            <a:endParaRPr lang="en-US" sz="18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tx1"/>
                </a:solidFill>
              </a:rPr>
              <a:t>Постановление </a:t>
            </a:r>
            <a:r>
              <a:rPr lang="ru-RU" sz="1800" dirty="0">
                <a:solidFill>
                  <a:schemeClr val="tx1"/>
                </a:solidFill>
              </a:rPr>
              <a:t>Правительства Российской Федерации от 27 января 2012 г. № </a:t>
            </a:r>
            <a:r>
              <a:rPr lang="ru-RU" sz="1800" dirty="0" smtClean="0">
                <a:solidFill>
                  <a:schemeClr val="tx1"/>
                </a:solidFill>
              </a:rPr>
              <a:t>36</a:t>
            </a:r>
            <a:endParaRPr lang="en-US" sz="1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tx1"/>
                </a:solidFill>
              </a:rPr>
              <a:t>Приказ </a:t>
            </a:r>
            <a:r>
              <a:rPr lang="ru-RU" sz="1800" dirty="0" err="1">
                <a:solidFill>
                  <a:schemeClr val="tx1"/>
                </a:solidFill>
              </a:rPr>
              <a:t>Минобрнауки</a:t>
            </a:r>
            <a:r>
              <a:rPr lang="ru-RU" sz="1800" dirty="0">
                <a:solidFill>
                  <a:schemeClr val="tx1"/>
                </a:solidFill>
              </a:rPr>
              <a:t> России от 11 октября 2011 г. № 2451 "Об утверждении порядка проведения единого государственного экзамена"   </a:t>
            </a:r>
            <a:endParaRPr lang="en-US" sz="1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tx1"/>
                </a:solidFill>
              </a:rPr>
              <a:t>Приказ </a:t>
            </a:r>
            <a:r>
              <a:rPr lang="ru-RU" sz="1800" dirty="0" err="1">
                <a:solidFill>
                  <a:schemeClr val="tx1"/>
                </a:solidFill>
              </a:rPr>
              <a:t>Минобрнауки</a:t>
            </a:r>
            <a:r>
              <a:rPr lang="ru-RU" sz="1800" dirty="0">
                <a:solidFill>
                  <a:schemeClr val="tx1"/>
                </a:solidFill>
              </a:rPr>
              <a:t> России от 28 ноября 2008 г. № 362 "Об утверждении Положения о формах и порядке проведения государственной (итоговой) </a:t>
            </a:r>
            <a:r>
              <a:rPr lang="ru-RU" sz="1800" dirty="0" smtClean="0">
                <a:solidFill>
                  <a:schemeClr val="tx1"/>
                </a:solidFill>
              </a:rPr>
              <a:t>аттестации…» 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tx1"/>
                </a:solidFill>
              </a:rPr>
              <a:t>Приказ </a:t>
            </a:r>
            <a:r>
              <a:rPr lang="ru-RU" sz="1800" dirty="0" err="1">
                <a:solidFill>
                  <a:schemeClr val="tx1"/>
                </a:solidFill>
              </a:rPr>
              <a:t>Минобрнауки</a:t>
            </a:r>
            <a:r>
              <a:rPr lang="ru-RU" sz="1800" dirty="0">
                <a:solidFill>
                  <a:schemeClr val="tx1"/>
                </a:solidFill>
              </a:rPr>
              <a:t> России от 2 марта 2009 г. № 68 "Об утверждении Порядка выдачи свидетельства о результатах единого государственного </a:t>
            </a:r>
            <a:r>
              <a:rPr lang="ru-RU" sz="1800" dirty="0" smtClean="0">
                <a:solidFill>
                  <a:schemeClr val="tx1"/>
                </a:solidFill>
              </a:rPr>
              <a:t>экзамена“</a:t>
            </a:r>
            <a:endParaRPr lang="en-US" sz="1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tx1"/>
                </a:solidFill>
              </a:rPr>
              <a:t>Приказ </a:t>
            </a:r>
            <a:r>
              <a:rPr lang="ru-RU" sz="1800" dirty="0" err="1">
                <a:solidFill>
                  <a:schemeClr val="tx1"/>
                </a:solidFill>
              </a:rPr>
              <a:t>Минобрнауки</a:t>
            </a:r>
            <a:r>
              <a:rPr lang="ru-RU" sz="1800" dirty="0">
                <a:solidFill>
                  <a:schemeClr val="tx1"/>
                </a:solidFill>
              </a:rPr>
              <a:t> России от 22 января 2013 года № 26 "Об утверждении сроков и единого расписания проведения единого государственного </a:t>
            </a:r>
            <a:r>
              <a:rPr lang="ru-RU" sz="1800" dirty="0" smtClean="0">
                <a:solidFill>
                  <a:schemeClr val="tx1"/>
                </a:solidFill>
              </a:rPr>
              <a:t>экзамена…»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chemeClr val="tx1"/>
                </a:solidFill>
              </a:rPr>
              <a:t>Региональные документы: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tx1"/>
                </a:solidFill>
              </a:rPr>
              <a:t>Приказ </a:t>
            </a:r>
            <a:r>
              <a:rPr lang="ru-RU" sz="1800" dirty="0">
                <a:solidFill>
                  <a:schemeClr val="tx1"/>
                </a:solidFill>
              </a:rPr>
              <a:t>Министерства образования и молодежной политики Чувашской Республики от 18 декабря 2012 года № 2478 "Об утверждении организационно-территориальной схемы проведения ЕГЭ в Чувашской Республике в 2013 году"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tx1"/>
                </a:solidFill>
              </a:rPr>
              <a:t>Приказ </a:t>
            </a:r>
            <a:r>
              <a:rPr lang="ru-RU" sz="1800" dirty="0">
                <a:solidFill>
                  <a:schemeClr val="tx1"/>
                </a:solidFill>
              </a:rPr>
              <a:t>Министерства образования и молодежной политики Чувашской Республики от 03 февраля 2012 г. № 213 "О порядке ознакомления участников ЕГЭ с результатами ЕГЭ по каждому общеобразовательному предмету на территории Чувашской Республики"</a:t>
            </a:r>
          </a:p>
          <a:p>
            <a:endParaRPr lang="ru-RU" sz="11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424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НОРМАТИВНЫЕ ДОКУМЕНТЫ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66178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3"/>
          <p:cNvSpPr>
            <a:spLocks noGrp="1"/>
          </p:cNvSpPr>
          <p:nvPr>
            <p:ph type="title"/>
          </p:nvPr>
        </p:nvSpPr>
        <p:spPr>
          <a:xfrm>
            <a:off x="827584" y="188913"/>
            <a:ext cx="7797304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800" b="1" dirty="0" smtClean="0"/>
              <a:t>ПОРЯДОК ПРОВЕДЕНИЯ ЕДИНОГО ГОСУДАРСТВЕННОГО ЭКЗАМЕНА </a:t>
            </a:r>
            <a:br>
              <a:rPr lang="ru-RU" sz="2800" b="1" dirty="0" smtClean="0"/>
            </a:br>
            <a:r>
              <a:rPr lang="ru-RU" sz="2800" b="1" dirty="0" smtClean="0"/>
              <a:t>приказ </a:t>
            </a:r>
            <a:r>
              <a:rPr lang="ru-RU" sz="2800" b="1" dirty="0" err="1" smtClean="0"/>
              <a:t>Минобрнауки</a:t>
            </a:r>
            <a:r>
              <a:rPr lang="ru-RU" sz="2800" b="1" dirty="0" smtClean="0"/>
              <a:t> РФ от 11 октября 2011 г. N 2451</a:t>
            </a:r>
          </a:p>
        </p:txBody>
      </p:sp>
      <p:sp>
        <p:nvSpPr>
          <p:cNvPr id="17410" name="Содержимое 4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8. Для участия в ЕГЭ </a:t>
            </a:r>
            <a:r>
              <a:rPr lang="ru-RU" sz="2800" b="1" dirty="0">
                <a:solidFill>
                  <a:schemeClr val="tx1"/>
                </a:solidFill>
              </a:rPr>
              <a:t>выпускники текущего </a:t>
            </a:r>
            <a:r>
              <a:rPr lang="ru-RU" sz="2800" b="1" dirty="0" smtClean="0">
                <a:solidFill>
                  <a:schemeClr val="tx1"/>
                </a:solidFill>
              </a:rPr>
              <a:t>года </a:t>
            </a:r>
            <a:r>
              <a:rPr lang="ru-RU" sz="2800" dirty="0" smtClean="0">
                <a:solidFill>
                  <a:schemeClr val="tx1"/>
                </a:solidFill>
              </a:rPr>
              <a:t>не позднее </a:t>
            </a:r>
            <a:r>
              <a:rPr lang="ru-RU" sz="4000" b="1" dirty="0" smtClean="0">
                <a:solidFill>
                  <a:srgbClr val="FF0000"/>
                </a:solidFill>
              </a:rPr>
              <a:t>1 марта </a:t>
            </a:r>
            <a:r>
              <a:rPr lang="ru-RU" sz="2800" dirty="0" smtClean="0">
                <a:solidFill>
                  <a:schemeClr val="tx1"/>
                </a:solidFill>
              </a:rPr>
              <a:t>подают в места регистрации на сдачу ЕГЭ заявление с указанием перечня общеобразовательных предметов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10</a:t>
            </a:r>
            <a:r>
              <a:rPr lang="ru-RU" sz="2800" dirty="0">
                <a:solidFill>
                  <a:schemeClr val="tx1"/>
                </a:solidFill>
              </a:rPr>
              <a:t>. По истечении сроков, установленных пунктом </a:t>
            </a:r>
            <a:r>
              <a:rPr lang="ru-RU" sz="2800" dirty="0" smtClean="0">
                <a:solidFill>
                  <a:schemeClr val="tx1"/>
                </a:solidFill>
              </a:rPr>
              <a:t>8, </a:t>
            </a:r>
            <a:r>
              <a:rPr lang="ru-RU" sz="2800" dirty="0">
                <a:solidFill>
                  <a:schemeClr val="tx1"/>
                </a:solidFill>
              </a:rPr>
              <a:t>изменение указанных в заявлении экзаменов </a:t>
            </a:r>
            <a:r>
              <a:rPr lang="ru-RU" sz="2800" dirty="0" smtClean="0">
                <a:solidFill>
                  <a:schemeClr val="tx1"/>
                </a:solidFill>
              </a:rPr>
              <a:t>возможно </a:t>
            </a:r>
            <a:r>
              <a:rPr lang="ru-RU" sz="2800" dirty="0">
                <a:solidFill>
                  <a:schemeClr val="tx1"/>
                </a:solidFill>
              </a:rPr>
              <a:t>только при наличии у участника ЕГЭ уважительных причин (болезни или иных обстоятельств, подтвержденных документально</a:t>
            </a:r>
            <a:r>
              <a:rPr lang="ru-RU" sz="2800" dirty="0" smtClean="0">
                <a:solidFill>
                  <a:schemeClr val="tx1"/>
                </a:solidFill>
              </a:rPr>
              <a:t>).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В </a:t>
            </a:r>
            <a:r>
              <a:rPr lang="ru-RU" sz="2800" dirty="0">
                <a:solidFill>
                  <a:schemeClr val="tx1"/>
                </a:solidFill>
              </a:rPr>
              <a:t>этом случае участник ЕГЭ подает </a:t>
            </a:r>
            <a:r>
              <a:rPr lang="ru-RU" sz="2800" b="1" dirty="0">
                <a:solidFill>
                  <a:srgbClr val="FF0000"/>
                </a:solidFill>
              </a:rPr>
              <a:t>заявление в </a:t>
            </a:r>
            <a:r>
              <a:rPr lang="ru-RU" sz="2800" b="1" dirty="0" smtClean="0">
                <a:solidFill>
                  <a:srgbClr val="FF0000"/>
                </a:solidFill>
              </a:rPr>
              <a:t>ГЭК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с указанием </a:t>
            </a:r>
            <a:r>
              <a:rPr lang="ru-RU" sz="2800" dirty="0" smtClean="0">
                <a:solidFill>
                  <a:schemeClr val="tx1"/>
                </a:solidFill>
              </a:rPr>
              <a:t>причины </a:t>
            </a:r>
            <a:r>
              <a:rPr lang="ru-RU" sz="2800" dirty="0">
                <a:solidFill>
                  <a:schemeClr val="tx1"/>
                </a:solidFill>
              </a:rPr>
              <a:t>изменения заявленного ранее перечня. Указанное заявление подается </a:t>
            </a:r>
            <a:r>
              <a:rPr lang="ru-RU" sz="2800" b="1" dirty="0">
                <a:solidFill>
                  <a:srgbClr val="C00000"/>
                </a:solidFill>
              </a:rPr>
              <a:t>не позднее чем за месяц до начала соответствующих экзаменов</a:t>
            </a:r>
            <a:r>
              <a:rPr lang="ru-RU" sz="28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76084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3"/>
          <p:cNvSpPr>
            <a:spLocks noGrp="1"/>
          </p:cNvSpPr>
          <p:nvPr>
            <p:ph type="title"/>
          </p:nvPr>
        </p:nvSpPr>
        <p:spPr>
          <a:xfrm>
            <a:off x="755576" y="188913"/>
            <a:ext cx="7869312" cy="50378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800" b="1" dirty="0" smtClean="0"/>
              <a:t>ПОРЯДОК ПРОВЕДЕНИЯ ЕГЭ</a:t>
            </a:r>
          </a:p>
        </p:txBody>
      </p:sp>
      <p:sp>
        <p:nvSpPr>
          <p:cNvPr id="18434" name="Содержимое 4"/>
          <p:cNvSpPr>
            <a:spLocks noGrp="1"/>
          </p:cNvSpPr>
          <p:nvPr>
            <p:ph idx="1"/>
          </p:nvPr>
        </p:nvSpPr>
        <p:spPr>
          <a:xfrm>
            <a:off x="251520" y="692696"/>
            <a:ext cx="8712968" cy="616530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ru-RU" sz="2600" dirty="0" smtClean="0">
                <a:solidFill>
                  <a:schemeClr val="tx1"/>
                </a:solidFill>
              </a:rPr>
              <a:t>26. В целях содействия организации и проведению ЕГЭ </a:t>
            </a:r>
            <a:r>
              <a:rPr lang="ru-RU" sz="2600" b="1" dirty="0" smtClean="0">
                <a:solidFill>
                  <a:srgbClr val="FF0000"/>
                </a:solidFill>
              </a:rPr>
              <a:t>образовательные учреждения</a:t>
            </a:r>
            <a:r>
              <a:rPr lang="ru-RU" sz="2600" dirty="0" smtClean="0">
                <a:solidFill>
                  <a:schemeClr val="tx1"/>
                </a:solidFill>
              </a:rPr>
              <a:t>:</a:t>
            </a:r>
          </a:p>
          <a:p>
            <a:pPr eaLnBrk="1" hangingPunct="1">
              <a:lnSpc>
                <a:spcPct val="110000"/>
              </a:lnSpc>
              <a:spcBef>
                <a:spcPts val="0"/>
              </a:spcBef>
            </a:pPr>
            <a:r>
              <a:rPr lang="ru-RU" sz="2600" b="1" i="1" dirty="0" smtClean="0">
                <a:solidFill>
                  <a:srgbClr val="FF0000"/>
                </a:solidFill>
              </a:rPr>
              <a:t>направляют своих работников </a:t>
            </a:r>
            <a:r>
              <a:rPr lang="ru-RU" sz="2600" dirty="0" smtClean="0">
                <a:solidFill>
                  <a:srgbClr val="FF0000"/>
                </a:solidFill>
              </a:rPr>
              <a:t>в составы </a:t>
            </a:r>
            <a:r>
              <a:rPr lang="ru-RU" sz="2600" dirty="0" smtClean="0">
                <a:solidFill>
                  <a:schemeClr val="tx1"/>
                </a:solidFill>
              </a:rPr>
              <a:t>ГЭК, предметных комиссий, конфликтных комиссий, а также в составы руководителей и организаторов ППЭ;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600" b="1" dirty="0">
                <a:solidFill>
                  <a:srgbClr val="FF0000"/>
                </a:solidFill>
              </a:rPr>
              <a:t>информируют участников ЕГЭ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600" dirty="0">
                <a:solidFill>
                  <a:schemeClr val="tx1"/>
                </a:solidFill>
              </a:rPr>
              <a:t>о месте и порядке регистрации на сдачу ЕГЭ,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600" dirty="0">
                <a:solidFill>
                  <a:schemeClr val="tx1"/>
                </a:solidFill>
              </a:rPr>
              <a:t>месте и сроках проведения ЕГЭ,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600" dirty="0">
                <a:solidFill>
                  <a:schemeClr val="tx1"/>
                </a:solidFill>
              </a:rPr>
              <a:t>подачи и рассмотрения апелляций,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600" dirty="0">
                <a:solidFill>
                  <a:schemeClr val="tx1"/>
                </a:solidFill>
              </a:rPr>
              <a:t>о результатах ЕГЭ,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600" dirty="0">
                <a:solidFill>
                  <a:schemeClr val="tx1"/>
                </a:solidFill>
              </a:rPr>
              <a:t>о выдаче свидетельств о результатах </a:t>
            </a:r>
            <a:r>
              <a:rPr lang="ru-RU" sz="2600" dirty="0" smtClean="0">
                <a:solidFill>
                  <a:schemeClr val="tx1"/>
                </a:solidFill>
              </a:rPr>
              <a:t>ЕГЭ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600" b="1" i="1" dirty="0">
                <a:solidFill>
                  <a:srgbClr val="FF0000"/>
                </a:solidFill>
              </a:rPr>
              <a:t>осуществляют взаимодействие</a:t>
            </a:r>
            <a:r>
              <a:rPr lang="ru-RU" sz="2600" dirty="0">
                <a:solidFill>
                  <a:srgbClr val="FF0000"/>
                </a:solidFill>
              </a:rPr>
              <a:t> </a:t>
            </a:r>
            <a:r>
              <a:rPr lang="ru-RU" sz="2600" dirty="0">
                <a:solidFill>
                  <a:schemeClr val="tx1"/>
                </a:solidFill>
              </a:rPr>
              <a:t>с РЦОИ, ГЭК, Минобразования Чувашии;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600" b="1" i="1" dirty="0">
                <a:solidFill>
                  <a:srgbClr val="FF0000"/>
                </a:solidFill>
              </a:rPr>
              <a:t>вносят сведения </a:t>
            </a:r>
            <a:r>
              <a:rPr lang="ru-RU" sz="2600" dirty="0">
                <a:solidFill>
                  <a:schemeClr val="tx1"/>
                </a:solidFill>
              </a:rPr>
              <a:t>в федеральную информационную систему и региональные информационные системы в порядке, устанавливаемом Правительством </a:t>
            </a:r>
            <a:r>
              <a:rPr lang="ru-RU" dirty="0">
                <a:solidFill>
                  <a:schemeClr val="tx1"/>
                </a:solidFill>
              </a:rPr>
              <a:t>Российской Федерации 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42843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3"/>
          <p:cNvSpPr>
            <a:spLocks noGrp="1"/>
          </p:cNvSpPr>
          <p:nvPr>
            <p:ph type="title"/>
          </p:nvPr>
        </p:nvSpPr>
        <p:spPr>
          <a:xfrm>
            <a:off x="971600" y="332656"/>
            <a:ext cx="81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b="1" dirty="0" smtClean="0">
                <a:solidFill>
                  <a:schemeClr val="tx1"/>
                </a:solidFill>
              </a:rPr>
              <a:t>Постановление Правительства Российской Федерации от 27 января 2012 г. № 36 "Об утверждении правил формирования и ведения ФИС ЕГЭ и приема и РИС ЕГЭ"</a:t>
            </a:r>
          </a:p>
        </p:txBody>
      </p:sp>
      <p:sp>
        <p:nvSpPr>
          <p:cNvPr id="24578" name="Содержимое 4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4679801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П. 21. </a:t>
            </a:r>
            <a:r>
              <a:rPr lang="ru-RU" sz="3600" b="1" dirty="0" smtClean="0">
                <a:solidFill>
                  <a:srgbClr val="FF0000"/>
                </a:solidFill>
              </a:rPr>
              <a:t>Руководители ОУ осуществляют мониторинг полноты, достоверности и актуальности </a:t>
            </a:r>
            <a:r>
              <a:rPr lang="ru-RU" sz="3600" b="1" dirty="0" smtClean="0">
                <a:solidFill>
                  <a:schemeClr val="tx1"/>
                </a:solidFill>
              </a:rPr>
              <a:t>внесенных ими сведений.</a:t>
            </a:r>
          </a:p>
          <a:p>
            <a:pPr eaLnBrk="1" hangingPunct="1">
              <a:buFont typeface="Wingdings 2" pitchFamily="18" charset="2"/>
              <a:buNone/>
            </a:pPr>
            <a:endParaRPr lang="ru-RU" sz="36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3600" dirty="0">
                <a:solidFill>
                  <a:schemeClr val="tx1"/>
                </a:solidFill>
              </a:rPr>
              <a:t>П. 33. ОУ </a:t>
            </a:r>
            <a:r>
              <a:rPr lang="ru-RU" sz="3600" dirty="0" smtClean="0">
                <a:solidFill>
                  <a:schemeClr val="tx1"/>
                </a:solidFill>
              </a:rPr>
              <a:t>осуществляют </a:t>
            </a:r>
            <a:r>
              <a:rPr lang="ru-RU" sz="3600" dirty="0">
                <a:solidFill>
                  <a:schemeClr val="tx1"/>
                </a:solidFill>
              </a:rPr>
              <a:t>передачу, обработку и предоставление полученных в связи с проведением ЕГЭ персональных данных обучающихся, участников ЕГЭ, лиц, привлекаемых к его проведению, </a:t>
            </a:r>
            <a:r>
              <a:rPr lang="ru-RU" sz="3600" b="1" dirty="0">
                <a:solidFill>
                  <a:schemeClr val="tx1"/>
                </a:solidFill>
              </a:rPr>
              <a:t>в соответствии с требованиями законодательства </a:t>
            </a:r>
            <a:r>
              <a:rPr lang="ru-RU" sz="3600" dirty="0">
                <a:solidFill>
                  <a:schemeClr val="tx1"/>
                </a:solidFill>
              </a:rPr>
              <a:t>Российской Федерации в области персональных данных </a:t>
            </a:r>
            <a:r>
              <a:rPr lang="ru-RU" sz="3600" b="1" dirty="0">
                <a:solidFill>
                  <a:srgbClr val="FF0000"/>
                </a:solidFill>
              </a:rPr>
              <a:t>без получения согласия этих лиц на обработку их персональных данных</a:t>
            </a:r>
            <a:r>
              <a:rPr lang="ru-RU" sz="3600" dirty="0">
                <a:solidFill>
                  <a:schemeClr val="tx1"/>
                </a:solidFill>
              </a:rPr>
              <a:t>.</a:t>
            </a:r>
          </a:p>
          <a:p>
            <a:pPr eaLnBrk="1" hangingPunct="1">
              <a:buFont typeface="Wingdings 2" pitchFamily="18" charset="2"/>
              <a:buNone/>
            </a:pPr>
            <a:endParaRPr lang="ru-RU" sz="3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823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3"/>
          <p:cNvSpPr>
            <a:spLocks noGrp="1"/>
          </p:cNvSpPr>
          <p:nvPr>
            <p:ph type="title"/>
          </p:nvPr>
        </p:nvSpPr>
        <p:spPr>
          <a:xfrm>
            <a:off x="179388" y="333375"/>
            <a:ext cx="8856662" cy="1295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800" b="1" dirty="0" smtClean="0">
                <a:solidFill>
                  <a:schemeClr val="tx1"/>
                </a:solidFill>
              </a:rPr>
              <a:t>ПОРЯДОК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ВЫДАЧИ СВИДЕТЕЛЬСТВА О РЕЗУЛЬТАТАХ ЕДИНОГО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ГОСУДАРСТВЕННОГО ЭКЗАМЕНА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26626" name="Содержимое 4"/>
          <p:cNvSpPr>
            <a:spLocks noGrp="1"/>
          </p:cNvSpPr>
          <p:nvPr>
            <p:ph idx="1"/>
          </p:nvPr>
        </p:nvSpPr>
        <p:spPr>
          <a:xfrm>
            <a:off x="251521" y="1700213"/>
            <a:ext cx="8641654" cy="4824412"/>
          </a:xfrm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chemeClr val="tx1"/>
                </a:solidFill>
              </a:rPr>
              <a:t>3. Образовательные учреждения обеспечивают </a:t>
            </a:r>
            <a:r>
              <a:rPr lang="ru-RU" sz="2000" b="1" dirty="0" smtClean="0">
                <a:solidFill>
                  <a:schemeClr val="tx1"/>
                </a:solidFill>
              </a:rPr>
              <a:t>строгий количественный учет</a:t>
            </a:r>
            <a:r>
              <a:rPr lang="ru-RU" sz="2000" dirty="0" smtClean="0">
                <a:solidFill>
                  <a:schemeClr val="tx1"/>
                </a:solidFill>
              </a:rPr>
              <a:t> полученных бланков свидетельства.</a:t>
            </a:r>
          </a:p>
          <a:p>
            <a:pPr eaLnBrk="1" hangingPunct="1"/>
            <a:r>
              <a:rPr lang="ru-RU" sz="2000" dirty="0" smtClean="0">
                <a:solidFill>
                  <a:schemeClr val="tx1"/>
                </a:solidFill>
              </a:rPr>
              <a:t>4. Учет бланков свидетельства осуществляется на бумажном и магнитном носителях </a:t>
            </a:r>
            <a:r>
              <a:rPr lang="ru-RU" sz="2000" b="1" dirty="0" smtClean="0">
                <a:solidFill>
                  <a:schemeClr val="tx1"/>
                </a:solidFill>
              </a:rPr>
              <a:t>в ведомости прихода-расхода бланков </a:t>
            </a:r>
            <a:r>
              <a:rPr lang="ru-RU" sz="2000" dirty="0" smtClean="0">
                <a:solidFill>
                  <a:schemeClr val="tx1"/>
                </a:solidFill>
              </a:rPr>
              <a:t>свидетельства (приложение N 1 Порядка).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Ведомость прихода-расхода бланков свидетельства должна быть пронумерована, прошнурована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  <a:r>
              <a:rPr lang="ru-RU" sz="2000" b="1" dirty="0" smtClean="0">
                <a:solidFill>
                  <a:srgbClr val="FF0000"/>
                </a:solidFill>
              </a:rPr>
              <a:t>иметь на последней странице запись о наименовании образовательного учреждения выдавшего свидетельство о результатах ЕГЭ, и количестве страниц, печать и подпись руководителя образовательного учреждения.</a:t>
            </a:r>
            <a:r>
              <a:rPr lang="ru-RU" sz="2000" dirty="0" smtClean="0">
                <a:solidFill>
                  <a:schemeClr val="tx1"/>
                </a:solidFill>
              </a:rPr>
              <a:t> Записи в ведомости прихода-расхода бланков свидетельства производятся в хронологическом порядке при совершении операции </a:t>
            </a:r>
            <a:r>
              <a:rPr lang="ru-RU" sz="2000" b="1" dirty="0" smtClean="0">
                <a:solidFill>
                  <a:srgbClr val="FF0000"/>
                </a:solidFill>
              </a:rPr>
              <a:t>лицом, ответственным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за получение, хранение, учет и выдачу бланков свидетельства.</a:t>
            </a:r>
          </a:p>
        </p:txBody>
      </p:sp>
    </p:spTree>
    <p:extLst>
      <p:ext uri="{BB962C8B-B14F-4D97-AF65-F5344CB8AC3E}">
        <p14:creationId xmlns="" xmlns:p14="http://schemas.microsoft.com/office/powerpoint/2010/main" val="312511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3"/>
          <p:cNvSpPr>
            <a:spLocks noGrp="1"/>
          </p:cNvSpPr>
          <p:nvPr>
            <p:ph type="title"/>
          </p:nvPr>
        </p:nvSpPr>
        <p:spPr>
          <a:xfrm>
            <a:off x="179388" y="333375"/>
            <a:ext cx="8856662" cy="1295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800" b="1" dirty="0" smtClean="0">
                <a:solidFill>
                  <a:schemeClr val="tx1"/>
                </a:solidFill>
              </a:rPr>
              <a:t>ПОРЯДОК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ВЫДАЧИ СВИДЕТЕЛЬСТВА О РЕЗУЛЬТАТАХ ЕДИНОГО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ГОСУДАРСТВЕННОГО ЭКЗАМЕНА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27650" name="Содержимое 4"/>
          <p:cNvSpPr>
            <a:spLocks noGrp="1"/>
          </p:cNvSpPr>
          <p:nvPr>
            <p:ph idx="1"/>
          </p:nvPr>
        </p:nvSpPr>
        <p:spPr>
          <a:xfrm>
            <a:off x="323529" y="1700213"/>
            <a:ext cx="8569646" cy="4968875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000" dirty="0" smtClean="0">
                <a:solidFill>
                  <a:schemeClr val="tx1"/>
                </a:solidFill>
              </a:rPr>
              <a:t>16. Свидетельство о результатах ЕГЭ </a:t>
            </a:r>
            <a:r>
              <a:rPr lang="ru-RU" sz="2000" b="1" dirty="0" smtClean="0">
                <a:solidFill>
                  <a:schemeClr val="tx1"/>
                </a:solidFill>
              </a:rPr>
              <a:t>подписывается руководителем образовательного учреждения</a:t>
            </a:r>
            <a:r>
              <a:rPr lang="ru-RU" sz="2000" dirty="0" smtClean="0">
                <a:solidFill>
                  <a:schemeClr val="tx1"/>
                </a:solidFill>
              </a:rPr>
              <a:t>, выдавшего свидетельство о результатах ЕГЭ, и заверяется печатью.</a:t>
            </a:r>
          </a:p>
          <a:p>
            <a:pPr eaLnBrk="1" hangingPunct="1"/>
            <a:r>
              <a:rPr lang="ru-RU" sz="2000" dirty="0" smtClean="0">
                <a:solidFill>
                  <a:schemeClr val="tx1"/>
                </a:solidFill>
              </a:rPr>
              <a:t>19. Выдача свидетельства о результатах ЕГЭ производится под личную подпись лица, получающего свидетельство о результатах ЕГЭ, в </a:t>
            </a:r>
            <a:r>
              <a:rPr lang="ru-RU" sz="2400" b="1" dirty="0" smtClean="0">
                <a:solidFill>
                  <a:schemeClr val="tx1"/>
                </a:solidFill>
              </a:rPr>
              <a:t>ведомости учета выдачи свидетельства о результатах ЕГЭ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pPr marL="0" indent="0" eaLnBrk="1" hangingPunct="1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При выдаче свидетельства о результатах ЕГЭ в ведомость учета выдачи свидетельства о результатах ЕГЭ </a:t>
            </a:r>
            <a:r>
              <a:rPr lang="ru-RU" sz="2000" b="1" dirty="0" smtClean="0">
                <a:solidFill>
                  <a:schemeClr val="tx1"/>
                </a:solidFill>
              </a:rPr>
              <a:t>вписываются типографский и серийный номера свидетельства о результатах ЕГЭ</a:t>
            </a:r>
            <a:r>
              <a:rPr lang="ru-RU" sz="2000" dirty="0" smtClean="0">
                <a:solidFill>
                  <a:schemeClr val="tx1"/>
                </a:solidFill>
              </a:rPr>
              <a:t>, указывается дата его выдачи. В ведомостях учета выдачи свидетельства о результатах ЕГЭ не должно быть помарок и исправлений.</a:t>
            </a:r>
          </a:p>
          <a:p>
            <a:pPr eaLnBrk="1" hangingPunct="1"/>
            <a:r>
              <a:rPr lang="ru-RU" sz="2000" dirty="0" smtClean="0">
                <a:solidFill>
                  <a:schemeClr val="tx1"/>
                </a:solidFill>
              </a:rPr>
              <a:t>20. Ведомости учета выдачи свидетельства о результатах ЕГЭ, акты приемки, ведомости прихода-расхода бланков свидетельства хранятся в образовательных учреждениях.</a:t>
            </a:r>
          </a:p>
        </p:txBody>
      </p:sp>
    </p:spTree>
    <p:extLst>
      <p:ext uri="{BB962C8B-B14F-4D97-AF65-F5344CB8AC3E}">
        <p14:creationId xmlns="" xmlns:p14="http://schemas.microsoft.com/office/powerpoint/2010/main" val="92347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1215</TotalTime>
  <Words>1925</Words>
  <Application>Microsoft Office PowerPoint</Application>
  <PresentationFormat>Экран (4:3)</PresentationFormat>
  <Paragraphs>436</Paragraphs>
  <Slides>30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Волна</vt:lpstr>
      <vt:lpstr>Вебинар  «Организационно-технологическое обеспечение ЕГЭ и ГИА-9 в новой форме в 2013 году» </vt:lpstr>
      <vt:lpstr>Организационные аспекты ЕГЭ-2013</vt:lpstr>
      <vt:lpstr>Изменения в организации и технологиях ЕГЭ?</vt:lpstr>
      <vt:lpstr>НОРМАТИВНЫЕ ДОКУМЕНТЫ</vt:lpstr>
      <vt:lpstr>ПОРЯДОК ПРОВЕДЕНИЯ ЕДИНОГО ГОСУДАРСТВЕННОГО ЭКЗАМЕНА  приказ Минобрнауки РФ от 11 октября 2011 г. N 2451</vt:lpstr>
      <vt:lpstr>ПОРЯДОК ПРОВЕДЕНИЯ ЕГЭ</vt:lpstr>
      <vt:lpstr>Постановление Правительства Российской Федерации от 27 января 2012 г. № 36 "Об утверждении правил формирования и ведения ФИС ЕГЭ и приема и РИС ЕГЭ"</vt:lpstr>
      <vt:lpstr>ПОРЯДОК ВЫДАЧИ СВИДЕТЕЛЬСТВА О РЕЗУЛЬТАТАХ ЕДИНОГО ГОСУДАРСТВЕННОГО ЭКЗАМЕНА </vt:lpstr>
      <vt:lpstr>ПОРЯДОК ВЫДАЧИ СВИДЕТЕЛЬСТВА О РЕЗУЛЬТАТАХ ЕДИНОГО ГОСУДАРСТВЕННОГО ЭКЗАМЕНА </vt:lpstr>
      <vt:lpstr>Возможный перечень локальных актов ОУ в рамках ЕГЭ-2013</vt:lpstr>
      <vt:lpstr>Возможный перечень локальных актов ОУ в рамках ЕГЭ-2013</vt:lpstr>
      <vt:lpstr>Изменения КИМ ЕГЭ-2013</vt:lpstr>
      <vt:lpstr>«Узкие места» в организации и  проведении ЕГЭ:</vt:lpstr>
      <vt:lpstr>«Узкие места» в организации и  проведении ЕГЭ:</vt:lpstr>
      <vt:lpstr>Слайд 15</vt:lpstr>
      <vt:lpstr>Слайд 16</vt:lpstr>
      <vt:lpstr>Слайд 17</vt:lpstr>
      <vt:lpstr>«Узкие места» в организации и  проведении ЕГЭ:</vt:lpstr>
      <vt:lpstr>Апелляция ЕГЭ-2013</vt:lpstr>
      <vt:lpstr>Слайд 20</vt:lpstr>
      <vt:lpstr>Организационные аспекты ГИА-9</vt:lpstr>
      <vt:lpstr>НОРМАТИВНЫЕ ДОКУМЕНТЫ</vt:lpstr>
      <vt:lpstr>Письмо Министерства образования и молодежной политики Чувашской Республики от 18.01.2013 № 02/24-426  </vt:lpstr>
      <vt:lpstr>«Узкие места» в организации и  проведении ГИА-9:</vt:lpstr>
      <vt:lpstr>Приказ Министерства образования и молодежной политики Чувашской Республики от 25.12.2012 № 2548 "Об утверждении шкал пересчета первичного балла за выполнение экзаменационной работы в отметку по пятибалльной шкале при проведении ГИА выпускников IX классов в новой форме в 2013 году на период апробации"  </vt:lpstr>
      <vt:lpstr>Слайд 26</vt:lpstr>
      <vt:lpstr>Апелляция ГИА-9</vt:lpstr>
      <vt:lpstr>Слайд 28</vt:lpstr>
      <vt:lpstr>Информационное сопровождение ЕГЭ и ГИА-9 </vt:lpstr>
      <vt:lpstr>Вебинар  «Организационно-технологическое обеспечение ЕГЭ и ГИА-9 в новой форме в 2013 году» </vt:lpstr>
    </vt:vector>
  </TitlesOfParts>
  <Company>CHNOT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116</cp:revision>
  <dcterms:created xsi:type="dcterms:W3CDTF">2012-06-27T10:55:46Z</dcterms:created>
  <dcterms:modified xsi:type="dcterms:W3CDTF">2013-03-26T20:09:30Z</dcterms:modified>
</cp:coreProperties>
</file>