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1CF71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1FDC-E96C-4420-A5A0-B95EFDE6ECF8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4053F-B8B4-4BB0-9387-3E06639FAF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49A8C-D0E2-435D-A579-9D53984C11B6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9BAF4-90C7-4D70-A572-14A4B72D1F4D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39139-DF85-4F5C-8D4F-DD863DF3DB3E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Из чего комплект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1CFAA-77C8-4333-96E6-47B761B65EFD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9BAF4-90C7-4D70-A572-14A4B72D1F4D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F9F81-844E-44BE-B34F-AFB0E85ED10F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DF648-A885-4BE0-99CB-CDE9A71EFB36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Обложки ФГОС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D3588-1BFA-40DF-987D-F341F8FC8850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1B8A0-1144-49E9-8338-FCBC785FFA93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7E5A0-8921-4878-BA7E-0079791D60CF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CB41-DD1E-45D0-B12D-96290EE79717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ФГОС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8C98C-38C3-4184-9A26-ED5F83ADC9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D747-E006-4D7B-BF99-4F5B9132F2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D525-EFB6-4FE1-AED9-6B8339E6EA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6365-CB59-4EF5-93C9-512714EB94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99E9-CE12-438D-9426-E2E30BB43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0E813-C626-4F46-9C58-3D20659D5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6274-8F07-4FE8-A5C2-9A15C275E6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FA32-C5FA-491D-BC76-C29F2F54CE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9712C-DA14-4C88-9834-258AC6399F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A8AC-9732-436F-B3A9-6E298DED72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2989-6A84-42CD-90F9-1BEB9D270E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8AEF-F23B-4435-80DB-9FDC4D5BD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8561-B67F-4DE4-89E9-DF510701B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gamma/>
                <a:tint val="34510"/>
                <a:invGamma/>
              </a:schemeClr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FC5DF-D498-4C19-B31F-2E63D2B836C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7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339752" y="1268760"/>
            <a:ext cx="4608041" cy="4447762"/>
            <a:chOff x="1202" y="663"/>
            <a:chExt cx="3220" cy="3108"/>
          </a:xfrm>
        </p:grpSpPr>
        <p:sp>
          <p:nvSpPr>
            <p:cNvPr id="17421" name="AutoShape 20"/>
            <p:cNvSpPr>
              <a:spLocks noChangeArrowheads="1"/>
            </p:cNvSpPr>
            <p:nvPr/>
          </p:nvSpPr>
          <p:spPr bwMode="auto">
            <a:xfrm>
              <a:off x="1202" y="663"/>
              <a:ext cx="3220" cy="3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2 h 21600"/>
                <a:gd name="T26" fmla="*/ 18434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883" y="10800"/>
                  </a:moveTo>
                  <a:cubicBezTo>
                    <a:pt x="2883" y="15172"/>
                    <a:pt x="6428" y="18717"/>
                    <a:pt x="10800" y="18717"/>
                  </a:cubicBezTo>
                  <a:cubicBezTo>
                    <a:pt x="15172" y="18717"/>
                    <a:pt x="18717" y="15172"/>
                    <a:pt x="18717" y="10800"/>
                  </a:cubicBezTo>
                  <a:cubicBezTo>
                    <a:pt x="18717" y="6428"/>
                    <a:pt x="15172" y="2883"/>
                    <a:pt x="10800" y="2883"/>
                  </a:cubicBezTo>
                  <a:cubicBezTo>
                    <a:pt x="6428" y="2883"/>
                    <a:pt x="2883" y="6428"/>
                    <a:pt x="2883" y="1080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FFF00"/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1755" y="2223"/>
              <a:ext cx="2113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32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Биология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3200" b="1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 5 </a:t>
              </a:r>
              <a:r>
                <a:rPr lang="ru-RU" sz="32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– 11 </a:t>
              </a:r>
              <a:r>
                <a:rPr lang="ru-RU" sz="3200" b="1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классы</a:t>
              </a:r>
              <a:endPara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74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705" y="1267"/>
              <a:ext cx="2223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8064A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Учебно</a:t>
              </a:r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64A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-</a:t>
              </a:r>
            </a:p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64A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методические</a:t>
              </a:r>
            </a:p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64A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 комплекты    </a:t>
              </a:r>
            </a:p>
          </p:txBody>
        </p:sp>
      </p:grpSp>
      <p:sp>
        <p:nvSpPr>
          <p:cNvPr id="2075" name="Rectangle 27" descr="программа био"/>
          <p:cNvSpPr>
            <a:spLocks noChangeArrowheads="1"/>
          </p:cNvSpPr>
          <p:nvPr/>
        </p:nvSpPr>
        <p:spPr bwMode="auto">
          <a:xfrm>
            <a:off x="323528" y="332656"/>
            <a:ext cx="1295400" cy="18002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1264828" cy="17560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1296144" cy="1728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204864"/>
            <a:ext cx="1180698" cy="16529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240172" cy="16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1271521" cy="16694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183508"/>
            <a:ext cx="1152128" cy="162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Pereplet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941168"/>
            <a:ext cx="1193042" cy="1649638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grpSp>
        <p:nvGrpSpPr>
          <p:cNvPr id="3" name="Группа 33"/>
          <p:cNvGrpSpPr/>
          <p:nvPr/>
        </p:nvGrpSpPr>
        <p:grpSpPr>
          <a:xfrm>
            <a:off x="323528" y="4293096"/>
            <a:ext cx="1140607" cy="1584176"/>
            <a:chOff x="323528" y="4293096"/>
            <a:chExt cx="1296144" cy="1800200"/>
          </a:xfrm>
        </p:grpSpPr>
        <p:sp>
          <p:nvSpPr>
            <p:cNvPr id="27" name="Rectangle 11" descr="био8"/>
            <p:cNvSpPr>
              <a:spLocks noChangeArrowheads="1"/>
            </p:cNvSpPr>
            <p:nvPr/>
          </p:nvSpPr>
          <p:spPr bwMode="auto">
            <a:xfrm>
              <a:off x="323528" y="4293096"/>
              <a:ext cx="1296144" cy="1800200"/>
            </a:xfrm>
            <a:prstGeom prst="rect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" name="Группа 27"/>
            <p:cNvGrpSpPr/>
            <p:nvPr/>
          </p:nvGrpSpPr>
          <p:grpSpPr>
            <a:xfrm>
              <a:off x="1259632" y="4365104"/>
              <a:ext cx="288032" cy="143733"/>
              <a:chOff x="107503" y="692695"/>
              <a:chExt cx="1551432" cy="774192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79512" y="836712"/>
                <a:ext cx="144016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Рисунок 29" descr="ФГОС.jpg"/>
              <p:cNvPicPr>
                <a:picLocks noChangeAspect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503" y="692695"/>
                <a:ext cx="1551432" cy="774192"/>
              </a:xfrm>
              <a:prstGeom prst="rect">
                <a:avLst/>
              </a:prstGeom>
            </p:spPr>
          </p:pic>
        </p:grpSp>
      </p:grpSp>
      <p:pic>
        <p:nvPicPr>
          <p:cNvPr id="31" name="Picture 18" descr="Безимени-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229199"/>
            <a:ext cx="1203252" cy="1584176"/>
          </a:xfrm>
          <a:prstGeom prst="rect">
            <a:avLst/>
          </a:prstGeom>
          <a:noFill/>
          <a:effectLst/>
        </p:spPr>
      </p:pic>
      <p:pic>
        <p:nvPicPr>
          <p:cNvPr id="32" name="Picture 8" descr="Био-10-Теремов-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1193613" cy="1566489"/>
          </a:xfrm>
          <a:prstGeom prst="rect">
            <a:avLst/>
          </a:prstGeom>
          <a:noFill/>
          <a:effectLst/>
        </p:spPr>
      </p:pic>
      <p:pic>
        <p:nvPicPr>
          <p:cNvPr id="33" name="Picture 9" descr="Био-11-Теремов-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005064"/>
            <a:ext cx="1193613" cy="1566489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520" y="18448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в естественные науки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331640" y="3410416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1844824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Растения.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Бактерии. 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Грибы.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Лишайники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059832" y="3410416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16932"/>
            <a:ext cx="1275417" cy="16750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329485" y="764704"/>
            <a:ext cx="1474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51854" y="5498648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Н.Д.Андреева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8" name="Рисунок 17" descr="Perep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726862"/>
            <a:ext cx="1287809" cy="1780674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Стрелка вправо 18"/>
          <p:cNvSpPr/>
          <p:nvPr/>
        </p:nvSpPr>
        <p:spPr>
          <a:xfrm rot="1497016">
            <a:off x="4982005" y="3794681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9725534">
            <a:off x="4912566" y="3165425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Rectangle 11" descr="био8"/>
          <p:cNvSpPr>
            <a:spLocks noChangeArrowheads="1"/>
          </p:cNvSpPr>
          <p:nvPr/>
        </p:nvSpPr>
        <p:spPr bwMode="auto">
          <a:xfrm>
            <a:off x="5436096" y="1429306"/>
            <a:ext cx="1224136" cy="171708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6336" y="1556792"/>
            <a:ext cx="1119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общей </a:t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80312" y="4437112"/>
            <a:ext cx="1421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Т. М. Ефимова, </a:t>
            </a:r>
          </a:p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А. О. Шубин,</a:t>
            </a:r>
          </a:p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 Л. Н. Сухорукова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5" y="2448042"/>
            <a:ext cx="1287811" cy="187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7" name="Стрелка вправо 26"/>
          <p:cNvSpPr/>
          <p:nvPr/>
        </p:nvSpPr>
        <p:spPr>
          <a:xfrm>
            <a:off x="6876256" y="3356992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383" y="2852936"/>
            <a:ext cx="1251449" cy="17374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1226654" cy="1728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107504" y="602302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1 час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104" y="6019547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6336" y="6019547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9" y="2780928"/>
            <a:ext cx="1261401" cy="16561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Варианты выбора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учебников биологии для использования в образовательном процессе</a:t>
            </a:r>
            <a:br>
              <a:rPr lang="ru-RU" sz="2000" b="1" dirty="0" smtClean="0">
                <a:solidFill>
                  <a:prstClr val="white"/>
                </a:solidFill>
              </a:rPr>
            </a:br>
            <a:r>
              <a:rPr lang="ru-RU" sz="2000" b="1" dirty="0" smtClean="0">
                <a:solidFill>
                  <a:prstClr val="white"/>
                </a:solidFill>
              </a:rPr>
              <a:t> с 2012 года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107504" y="764704"/>
            <a:ext cx="1388120" cy="692696"/>
            <a:chOff x="107503" y="692695"/>
            <a:chExt cx="1551432" cy="77419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79512" y="836712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1" name="Рисунок 40" descr="ФГОС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3" y="692695"/>
              <a:ext cx="1551432" cy="774192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0" y="45811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А.Е.Андреева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7664" y="573325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Д.И.Трайтак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Н.Д.Трайтак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2080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В.С.Рохлов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С.Б.Трофимов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9872" y="45811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Д.И.Трайтак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С.В.Суматохин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331640" y="3573016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2060848"/>
            <a:ext cx="2699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Бактерии. 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Грибы.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Лишайники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131840" y="3573016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16932"/>
            <a:ext cx="1275417" cy="16750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329485" y="764704"/>
            <a:ext cx="1474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5498648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Н.Д.Андреева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8" name="Рисунок 17" descr="Perep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726862"/>
            <a:ext cx="1287809" cy="1780674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Стрелка вправо 18"/>
          <p:cNvSpPr/>
          <p:nvPr/>
        </p:nvSpPr>
        <p:spPr>
          <a:xfrm rot="1497016">
            <a:off x="4982005" y="3794681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9725534">
            <a:off x="4912566" y="3165425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Rectangle 11" descr="био8"/>
          <p:cNvSpPr>
            <a:spLocks noChangeArrowheads="1"/>
          </p:cNvSpPr>
          <p:nvPr/>
        </p:nvSpPr>
        <p:spPr bwMode="auto">
          <a:xfrm>
            <a:off x="5436096" y="1429306"/>
            <a:ext cx="1224136" cy="171708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6336" y="1556792"/>
            <a:ext cx="1119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общей </a:t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80312" y="4437112"/>
            <a:ext cx="1421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Т. М. Ефимова, </a:t>
            </a:r>
          </a:p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А. О. Шубин,</a:t>
            </a:r>
          </a:p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 Л. Н. Сухорукова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5" y="2448042"/>
            <a:ext cx="1287811" cy="187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7" name="Стрелка вправо 26"/>
          <p:cNvSpPr/>
          <p:nvPr/>
        </p:nvSpPr>
        <p:spPr>
          <a:xfrm>
            <a:off x="6876256" y="3356992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1251449" cy="17374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1226654" cy="1728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07504" y="522920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1 час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88" y="522920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1 час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6" y="522920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Варианты выбора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учебников биологии для использования в образовательном процессе</a:t>
            </a:r>
            <a:br>
              <a:rPr lang="ru-RU" sz="2000" b="1" dirty="0" smtClean="0">
                <a:solidFill>
                  <a:prstClr val="white"/>
                </a:solidFill>
              </a:rPr>
            </a:br>
            <a:r>
              <a:rPr lang="ru-RU" sz="2000" b="1" dirty="0" smtClean="0">
                <a:solidFill>
                  <a:prstClr val="white"/>
                </a:solidFill>
              </a:rPr>
              <a:t> с 2012 года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179512" y="620688"/>
            <a:ext cx="1388120" cy="692696"/>
            <a:chOff x="107503" y="692695"/>
            <a:chExt cx="1551432" cy="77419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9512" y="836712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8" name="Рисунок 37" descr="ФГОС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3" y="692695"/>
              <a:ext cx="1551432" cy="774192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5364088" y="312180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В.С.Рохлов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С.Б.Трофимов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19872" y="46531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Д.И.Трайтак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С.В.Суматохин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560" y="46531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Д.И.Трайтак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Н.Д.Трайтак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5576" y="4941168"/>
            <a:ext cx="180019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Н.Д. Андреева</a:t>
            </a:r>
          </a:p>
        </p:txBody>
      </p:sp>
      <p:pic>
        <p:nvPicPr>
          <p:cNvPr id="22546" name="Picture 18" descr="Безимени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2299208"/>
            <a:ext cx="1859571" cy="244827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708444" y="1484784"/>
            <a:ext cx="1547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 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20072" y="1340768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9900"/>
              </a:buClr>
              <a:buFont typeface="Wingdings" pitchFamily="2" charset="2"/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системы и процессы  </a:t>
            </a:r>
          </a:p>
        </p:txBody>
      </p:sp>
      <p:pic>
        <p:nvPicPr>
          <p:cNvPr id="11" name="Picture 8" descr="Био-10-Теремов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12876"/>
            <a:ext cx="1844675" cy="242093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9" descr="Био-11-Теремов-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312876"/>
            <a:ext cx="1844675" cy="242093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499992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А.В. Теремов, Р.А. Петросова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88640"/>
            <a:ext cx="3655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Профильный уровень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10 класс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11 класс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60648"/>
            <a:ext cx="3655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Базовый уровень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10 – 11классы</a:t>
            </a:r>
          </a:p>
        </p:txBody>
      </p:sp>
      <p:pic>
        <p:nvPicPr>
          <p:cNvPr id="13" name="Рисунок 12" descr="pasechnik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933056"/>
            <a:ext cx="1512168" cy="240231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51520" y="332333"/>
            <a:ext cx="1655762" cy="360363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5 класс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520" y="1988840"/>
            <a:ext cx="4283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учебник</a:t>
            </a:r>
          </a:p>
          <a:p>
            <a:pPr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рабочая тетрадь</a:t>
            </a:r>
          </a:p>
          <a:p>
            <a:pPr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en-US" sz="16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тематическое планирование</a:t>
            </a:r>
          </a:p>
          <a:p>
            <a:pPr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электронная библиотека наглядных пособий 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endParaRPr lang="ru-RU" sz="16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248150" y="620688"/>
            <a:ext cx="489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А. Е. Андреева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184" name="Picture 16" descr="Безимени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1954414" cy="266429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85" name="Picture 17" descr="Безимени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717032"/>
            <a:ext cx="1450975" cy="201612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86" name="Picture 18" descr="Безимени-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1452563" cy="201612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8" descr="5 клас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040675" cy="1800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11760" y="260648"/>
            <a:ext cx="2983894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Природоведение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 descr="13"/>
          <p:cNvSpPr>
            <a:spLocks noChangeArrowheads="1"/>
          </p:cNvSpPr>
          <p:nvPr/>
        </p:nvSpPr>
        <p:spPr bwMode="auto">
          <a:xfrm>
            <a:off x="0" y="4868863"/>
            <a:ext cx="9144000" cy="1989137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95736" y="313492"/>
            <a:ext cx="6948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Растения.  Бактерии. Грибы. Лишайники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611560" y="1916832"/>
            <a:ext cx="5257800" cy="11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учебник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рабочая тетрадь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методические рекомендации и тематическое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   планирование (пособие для учителя)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419872" y="3789040"/>
            <a:ext cx="1819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Т. Б. Державина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Экскурсии в природу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8213" name="Picture 21" descr="Безимени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1983345" cy="252028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14" name="Picture 22" descr="Безимени-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1676400" cy="220503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16" name="Picture 24" descr="Безимени-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1708150" cy="223202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18" name="Picture 26" descr="Безимени-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1703387" cy="2232025"/>
          </a:xfrm>
          <a:prstGeom prst="rect">
            <a:avLst/>
          </a:prstGeom>
          <a:noFill/>
        </p:spPr>
      </p:pic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6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764704"/>
            <a:ext cx="1655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Р.Н. </a:t>
            </a:r>
            <a:r>
              <a:rPr lang="ru-RU" sz="2000" b="1" i="1" dirty="0" err="1">
                <a:solidFill>
                  <a:srgbClr val="C00000"/>
                </a:solidFill>
              </a:rPr>
              <a:t>Хрыпова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 descr="12"/>
          <p:cNvSpPr>
            <a:spLocks noChangeArrowheads="1"/>
          </p:cNvSpPr>
          <p:nvPr/>
        </p:nvSpPr>
        <p:spPr bwMode="auto">
          <a:xfrm>
            <a:off x="0" y="4868863"/>
            <a:ext cx="9144000" cy="1989137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04048" y="764704"/>
            <a:ext cx="4139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Д. И. </a:t>
            </a:r>
            <a:r>
              <a:rPr lang="ru-RU" sz="2000" b="1" i="1" dirty="0" err="1">
                <a:solidFill>
                  <a:srgbClr val="C00000"/>
                </a:solidFill>
              </a:rPr>
              <a:t>Трайтак</a:t>
            </a:r>
            <a:r>
              <a:rPr lang="ru-RU" sz="2000" b="1" i="1" dirty="0">
                <a:solidFill>
                  <a:srgbClr val="C00000"/>
                </a:solidFill>
              </a:rPr>
              <a:t>, Н.Д. </a:t>
            </a:r>
            <a:r>
              <a:rPr lang="ru-RU" sz="2000" b="1" i="1" dirty="0" err="1">
                <a:solidFill>
                  <a:srgbClr val="C00000"/>
                </a:solidFill>
              </a:rPr>
              <a:t>Трайтак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73065" name="Picture 9" descr="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868863"/>
            <a:ext cx="1379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173066" name="Picture 10" descr="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1379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79512" y="1700808"/>
            <a:ext cx="5257800" cy="174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учебник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сборник задач и упражнений</a:t>
            </a:r>
            <a:r>
              <a:rPr lang="en-US" sz="16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(пособие для</a:t>
            </a:r>
            <a:r>
              <a:rPr lang="en-US" sz="16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учащихся)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книга для внеклассного чтения (пособие для учащихся)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рабочая тетрадь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планирование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электронная библиотека наглядных пособий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07504" y="908720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</a:rPr>
              <a:t>Для изучения раздела «Биология» в 6 классе,         70 часов в год ( 2 часа в неделю) </a:t>
            </a:r>
          </a:p>
        </p:txBody>
      </p:sp>
      <p:pic>
        <p:nvPicPr>
          <p:cNvPr id="9232" name="Picture 16" descr="Безимени-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1871662" cy="252095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33" name="Picture 17" descr="Безимени-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492896"/>
            <a:ext cx="1657350" cy="223678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6 класс</a:t>
            </a:r>
          </a:p>
        </p:txBody>
      </p:sp>
      <p:pic>
        <p:nvPicPr>
          <p:cNvPr id="15" name="Picture 15" descr="6 класс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2425580" cy="216024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95736" y="313492"/>
            <a:ext cx="6948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Растения.  Бактерии. Грибы. Лишайники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 descr="13"/>
          <p:cNvSpPr>
            <a:spLocks noChangeArrowheads="1"/>
          </p:cNvSpPr>
          <p:nvPr/>
        </p:nvSpPr>
        <p:spPr bwMode="auto">
          <a:xfrm>
            <a:off x="0" y="4868863"/>
            <a:ext cx="9144000" cy="1989137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9512" y="2060848"/>
            <a:ext cx="7128792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учебник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сборник задач и упражнений с ответами (пособие для учащихся)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рабочая тетрадь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методическое пособие для учителя</a:t>
            </a:r>
          </a:p>
        </p:txBody>
      </p:sp>
      <p:pic>
        <p:nvPicPr>
          <p:cNvPr id="11280" name="Picture 16" descr="Безимени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1892300" cy="251936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81" name="Picture 17" descr="Безимени-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1641366" cy="216024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82" name="Picture 18" descr="Безимени-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780928"/>
            <a:ext cx="1635125" cy="220186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83" name="Picture 19" descr="Безимени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1657350" cy="223202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7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76470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Д. И. </a:t>
            </a:r>
            <a:r>
              <a:rPr lang="ru-RU" b="1" i="1" dirty="0" err="1">
                <a:solidFill>
                  <a:srgbClr val="C00000"/>
                </a:solidFill>
              </a:rPr>
              <a:t>Трайтак</a:t>
            </a:r>
            <a:r>
              <a:rPr lang="ru-RU" b="1" i="1" dirty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 С.В. </a:t>
            </a:r>
            <a:r>
              <a:rPr lang="ru-RU" b="1" i="1" dirty="0" err="1">
                <a:solidFill>
                  <a:srgbClr val="C00000"/>
                </a:solidFill>
              </a:rPr>
              <a:t>Суматохин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95736" y="313492"/>
            <a:ext cx="6948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Животные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64088" y="908720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В.С.Рохлов</a:t>
            </a:r>
            <a:r>
              <a:rPr lang="ru-RU" b="1" i="1" dirty="0">
                <a:solidFill>
                  <a:srgbClr val="C00000"/>
                </a:solidFill>
              </a:rPr>
              <a:t>, С.Б.Трофимов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971600" y="1628800"/>
            <a:ext cx="5904656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учебники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рабочие тетради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сборник опытов и заданий с ответами</a:t>
            </a:r>
            <a:br>
              <a:rPr lang="ru-RU" sz="16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br>
              <a:rPr lang="ru-RU" sz="16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(пособие для учащихся</a:t>
            </a:r>
            <a:r>
              <a:rPr lang="ru-RU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322" name="Rectangle 11" descr="био8"/>
          <p:cNvSpPr>
            <a:spLocks noChangeArrowheads="1"/>
          </p:cNvSpPr>
          <p:nvPr/>
        </p:nvSpPr>
        <p:spPr bwMode="auto">
          <a:xfrm>
            <a:off x="5796136" y="1484784"/>
            <a:ext cx="1871663" cy="244951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327" name="Picture 15" descr="Безимени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388" y="2924944"/>
            <a:ext cx="1598612" cy="20605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328" name="Picture 16" descr="Безимени-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1598612" cy="20605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329" name="Picture 17" descr="Безимени-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1576387" cy="210978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8 класс</a:t>
            </a:r>
          </a:p>
        </p:txBody>
      </p:sp>
      <p:pic>
        <p:nvPicPr>
          <p:cNvPr id="9" name="Picture 9" descr="Безимени-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800200" cy="237841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98072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Н.Д. Андреева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95736" y="313492"/>
            <a:ext cx="6948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Человек и его здоровье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868863"/>
            <a:ext cx="9144000" cy="1989137"/>
            <a:chOff x="0" y="3067"/>
            <a:chExt cx="5760" cy="1253"/>
          </a:xfrm>
        </p:grpSpPr>
        <p:sp>
          <p:nvSpPr>
            <p:cNvPr id="12" name="Rectangle 4" descr="2"/>
            <p:cNvSpPr>
              <a:spLocks noChangeArrowheads="1"/>
            </p:cNvSpPr>
            <p:nvPr/>
          </p:nvSpPr>
          <p:spPr bwMode="auto">
            <a:xfrm>
              <a:off x="0" y="3067"/>
              <a:ext cx="5760" cy="1253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0" y="3067"/>
              <a:ext cx="5760" cy="1253"/>
            </a:xfrm>
            <a:prstGeom prst="rect">
              <a:avLst/>
            </a:prstGeom>
            <a:solidFill>
              <a:srgbClr val="E0C1FF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-108520" y="2420888"/>
            <a:ext cx="4537075" cy="8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учебник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рабочая тетрадь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методическое пособие для учителя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528045" y="764704"/>
            <a:ext cx="5615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Т. М. Ефимова, А. О. Шубин, Л. Н. Сухорукова</a:t>
            </a:r>
          </a:p>
        </p:txBody>
      </p:sp>
      <p:pic>
        <p:nvPicPr>
          <p:cNvPr id="15375" name="Picture 15" descr="Безимени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1930400" cy="252095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376" name="Picture 16" descr="Безимени-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1584325" cy="208915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377" name="Picture 17" descr="Безимени-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1654175" cy="21209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378" name="Picture 18" descr="Безимени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655763" cy="21336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9 класс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95736" y="332656"/>
            <a:ext cx="6948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Основы общей биологии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31640" y="1124744"/>
            <a:ext cx="345571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Н.Д. Андреева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9512" y="5229200"/>
            <a:ext cx="48965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учебник	</a:t>
            </a:r>
          </a:p>
          <a:p>
            <a:pPr>
              <a:buClr>
                <a:prstClr val="white"/>
              </a:buClr>
              <a:buFont typeface="Wingdings" pitchFamily="2" charset="2"/>
              <a:buChar char="Ш"/>
            </a:pP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 рабочие тетради (Н. Д. Андреева, </a:t>
            </a:r>
            <a:r>
              <a:rPr lang="ru-RU" sz="1400" dirty="0" err="1">
                <a:solidFill>
                  <a:prstClr val="black"/>
                </a:solidFill>
                <a:latin typeface="Arial Narrow" pitchFamily="34" charset="0"/>
              </a:rPr>
              <a:t>Н.Ф.Бодрова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)</a:t>
            </a:r>
          </a:p>
        </p:txBody>
      </p:sp>
      <p:pic>
        <p:nvPicPr>
          <p:cNvPr id="22546" name="Picture 18" descr="Безимени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2133038" cy="280831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547" name="Picture 19" descr="Безимени-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1584176" cy="207859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548" name="Picture 20" descr="Безимени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1650642" cy="208823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551" name="Picture 23" descr="Безимени-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1597025" cy="223996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2664296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10-11 классы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32656"/>
            <a:ext cx="188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Биология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088" y="333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Ориентация курса биологии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планируемые результаты обучения</a:t>
            </a:r>
            <a:r>
              <a:rPr lang="ru-RU" sz="2800" dirty="0">
                <a:solidFill>
                  <a:srgbClr val="740000"/>
                </a:solidFill>
                <a:latin typeface="SchoolBookC" pitchFamily="82" charset="0"/>
              </a:rPr>
              <a:t> </a:t>
            </a:r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1763713" y="21336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539750" y="155733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ПРЕДМЕТНЫЕ</a:t>
            </a:r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3419475" y="155733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6300788" y="155733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539750" y="24923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Знаниевые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(основа предметных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знаний)</a:t>
            </a:r>
          </a:p>
        </p:txBody>
      </p:sp>
      <p:sp>
        <p:nvSpPr>
          <p:cNvPr id="2" name="Стрелка вниз 17"/>
          <p:cNvSpPr>
            <a:spLocks noChangeArrowheads="1"/>
          </p:cNvSpPr>
          <p:nvPr/>
        </p:nvSpPr>
        <p:spPr bwMode="auto">
          <a:xfrm>
            <a:off x="4643438" y="21336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E1"/>
              </a:solidFill>
            </a:endParaRPr>
          </a:p>
        </p:txBody>
      </p:sp>
      <p:sp>
        <p:nvSpPr>
          <p:cNvPr id="3" name="Стрелка вниз 17"/>
          <p:cNvSpPr>
            <a:spLocks noChangeArrowheads="1"/>
          </p:cNvSpPr>
          <p:nvPr/>
        </p:nvSpPr>
        <p:spPr bwMode="auto">
          <a:xfrm>
            <a:off x="7524750" y="2133600"/>
            <a:ext cx="214313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E1"/>
              </a:solidFill>
            </a:endParaRPr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539750" y="3573463"/>
            <a:ext cx="2663825" cy="1225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(опыт применения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знаний в учебной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деятельности)</a:t>
            </a:r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468313" y="4941888"/>
            <a:ext cx="2735262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Компетентностные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(применение знаний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умений в учебной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деятельности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практике)</a:t>
            </a:r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3429000" y="3573463"/>
            <a:ext cx="2735263" cy="1212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Регулятивные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Регуляция поведения: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планирование, организация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и контроль деятельности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3492500" y="24923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Коммуникативные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(в общении:контакт,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слушать, слышать…)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3500438" y="4929188"/>
            <a:ext cx="2663825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Познавательные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ОУУН: анализ, синтез,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 интерпретация,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классификация,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сравнение и т.д.)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6372225" y="24923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Аксиологические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(ценностные)</a:t>
            </a:r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6429375" y="3573463"/>
            <a:ext cx="26066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Морально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этические</a:t>
            </a:r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6357938" y="47148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Индивидуально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316913" y="6092825"/>
            <a:ext cx="576262" cy="577850"/>
            <a:chOff x="2880" y="3126"/>
            <a:chExt cx="1196" cy="1194"/>
          </a:xfrm>
        </p:grpSpPr>
        <p:sp>
          <p:nvSpPr>
            <p:cNvPr id="2074" name="Oval 4"/>
            <p:cNvSpPr>
              <a:spLocks noChangeArrowheads="1"/>
            </p:cNvSpPr>
            <p:nvPr/>
          </p:nvSpPr>
          <p:spPr bwMode="auto">
            <a:xfrm>
              <a:off x="2933" y="3158"/>
              <a:ext cx="1089" cy="1089"/>
            </a:xfrm>
            <a:prstGeom prst="ellipse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FFFFFF"/>
                </a:gs>
                <a:gs pos="100000">
                  <a:srgbClr val="A5002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2880" y="3126"/>
            <a:ext cx="1196" cy="1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CorelDRAW" r:id="rId3" imgW="3884400" imgH="3884400" progId="">
                    <p:embed/>
                  </p:oleObj>
                </mc:Choice>
                <mc:Fallback>
                  <p:oleObj name="CorelDRAW" r:id="rId3" imgW="3884400" imgH="38844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126"/>
                          <a:ext cx="1196" cy="1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F81B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EEECE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2627784" y="980728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Биологические системы и процессы  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</a:rPr>
              <a:t>Учебно-методический комплект</a:t>
            </a:r>
          </a:p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</a:rPr>
              <a:t>Профильный уровень</a:t>
            </a:r>
          </a:p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3560" name="Picture 8" descr="Био-10-Теремов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1844675" cy="242093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561" name="Picture 9" descr="Био-11-Теремов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1844675" cy="242093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323528" y="836712"/>
            <a:ext cx="1944216" cy="7204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10 класс</a:t>
            </a:r>
          </a:p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11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А.В. Теремов, Р.А. Петросова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Программа</a:t>
            </a:r>
          </a:p>
          <a:p>
            <a:pPr>
              <a:buClr>
                <a:prstClr val="white"/>
              </a:buClr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 Учебник</a:t>
            </a:r>
          </a:p>
        </p:txBody>
      </p:sp>
      <p:pic>
        <p:nvPicPr>
          <p:cNvPr id="9" name="Рисунок 8" descr="теремов-программ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1487042" cy="213074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 стрелкой 63"/>
          <p:cNvCxnSpPr/>
          <p:nvPr/>
        </p:nvCxnSpPr>
        <p:spPr>
          <a:xfrm>
            <a:off x="4857750" y="3500438"/>
            <a:ext cx="847725" cy="4191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 flipV="1">
            <a:off x="3143250" y="3500438"/>
            <a:ext cx="714375" cy="42862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285750" y="4214813"/>
            <a:ext cx="1857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42938" y="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Ориентация курса биологии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планируемые результаты обучения</a:t>
            </a:r>
            <a:r>
              <a:rPr lang="ru-RU" sz="2800" dirty="0">
                <a:solidFill>
                  <a:srgbClr val="740000"/>
                </a:solidFill>
                <a:latin typeface="SchoolBookC" pitchFamily="82" charset="0"/>
              </a:rPr>
              <a:t> </a:t>
            </a:r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3071802" y="100010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>
            <a:off x="214313" y="1714500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Знание основных принципов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и правил отношения к живой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природе, основ здорового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образа жизни.</a:t>
            </a:r>
          </a:p>
        </p:txBody>
      </p:sp>
      <p:sp>
        <p:nvSpPr>
          <p:cNvPr id="31" name="AutoShape 42"/>
          <p:cNvSpPr>
            <a:spLocks noChangeArrowheads="1"/>
          </p:cNvSpPr>
          <p:nvPr/>
        </p:nvSpPr>
        <p:spPr bwMode="auto">
          <a:xfrm>
            <a:off x="3143250" y="18573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Реализация установок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здорового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 образа жизни.</a:t>
            </a: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6072188" y="1714500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Сформированность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познавательных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интересов и мотивов,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направленных на изучение живой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природы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715000" y="1500188"/>
            <a:ext cx="857250" cy="21431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2214563" y="1428750"/>
            <a:ext cx="857250" cy="2857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0" idx="2"/>
          </p:cNvCxnSpPr>
          <p:nvPr/>
        </p:nvCxnSpPr>
        <p:spPr>
          <a:xfrm rot="16200000" flipH="1">
            <a:off x="4279900" y="1698625"/>
            <a:ext cx="273050" cy="254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3071802" y="3000372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</a:p>
        </p:txBody>
      </p:sp>
      <p:sp>
        <p:nvSpPr>
          <p:cNvPr id="47" name="AutoShape 42"/>
          <p:cNvSpPr>
            <a:spLocks noChangeArrowheads="1"/>
          </p:cNvSpPr>
          <p:nvPr/>
        </p:nvSpPr>
        <p:spPr bwMode="auto">
          <a:xfrm>
            <a:off x="214313" y="3929063"/>
            <a:ext cx="1928812" cy="2724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Овладение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составляющими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исследовательской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и проектной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деятельности.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Умение видеть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проблему,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выдвигать гипотезу,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ставить вопросы,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наблюдать, делать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выводы…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2428875" y="3929063"/>
            <a:ext cx="1928813" cy="2724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Умение работать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с разными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источниками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биологической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информации,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находить,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анализировать,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оценивать,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преобразовывать из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одной формы 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другую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>
            <a:off x="4643438" y="3929063"/>
            <a:ext cx="1928812" cy="2724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Способность выбирать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целевые и смысловые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установки в своих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действиях и поступках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по отношению 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живой природе,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здоровью своему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и окружающих.</a:t>
            </a:r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6929438" y="3929063"/>
            <a:ext cx="1928812" cy="2724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Умение адекватно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использовать речевые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средства для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дискуссии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аргументации своей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позиции, сравнивать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разные точки зрения,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аргументировать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свою точку зрения</a:t>
            </a:r>
          </a:p>
        </p:txBody>
      </p:sp>
      <p:cxnSp>
        <p:nvCxnSpPr>
          <p:cNvPr id="51" name="Прямая со стрелкой 50"/>
          <p:cNvCxnSpPr>
            <a:stCxn id="0" idx="3"/>
          </p:cNvCxnSpPr>
          <p:nvPr/>
        </p:nvCxnSpPr>
        <p:spPr>
          <a:xfrm>
            <a:off x="5735638" y="3287713"/>
            <a:ext cx="1836737" cy="6413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0" idx="1"/>
            <a:endCxn id="47" idx="0"/>
          </p:cNvCxnSpPr>
          <p:nvPr/>
        </p:nvCxnSpPr>
        <p:spPr>
          <a:xfrm rot="10800000" flipV="1">
            <a:off x="1177925" y="3287713"/>
            <a:ext cx="1893888" cy="6413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Прямая со стрелкой 422"/>
          <p:cNvCxnSpPr/>
          <p:nvPr/>
        </p:nvCxnSpPr>
        <p:spPr>
          <a:xfrm rot="10800000" flipV="1">
            <a:off x="2928938" y="1571625"/>
            <a:ext cx="714375" cy="5715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Прямая со стрелкой 426"/>
          <p:cNvCxnSpPr/>
          <p:nvPr/>
        </p:nvCxnSpPr>
        <p:spPr>
          <a:xfrm rot="16200000" flipH="1">
            <a:off x="5072063" y="1643062"/>
            <a:ext cx="571500" cy="42862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Прямая со стрелкой 418"/>
          <p:cNvCxnSpPr/>
          <p:nvPr/>
        </p:nvCxnSpPr>
        <p:spPr>
          <a:xfrm>
            <a:off x="6000750" y="1428750"/>
            <a:ext cx="1571625" cy="71437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2928926" y="214290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ПРЕДМЕТНЫЕ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2643174" y="857232"/>
            <a:ext cx="3378205" cy="7175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познавательной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(интеллектуальной) сфере</a:t>
            </a:r>
          </a:p>
        </p:txBody>
      </p:sp>
      <p:sp>
        <p:nvSpPr>
          <p:cNvPr id="20" name="AutoShape 42"/>
          <p:cNvSpPr>
            <a:spLocks noChangeArrowheads="1"/>
          </p:cNvSpPr>
          <p:nvPr/>
        </p:nvSpPr>
        <p:spPr bwMode="auto">
          <a:xfrm>
            <a:off x="142875" y="2143125"/>
            <a:ext cx="1928813" cy="442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Выделение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существенных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признаков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биологических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объектов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процессов.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Приведение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доказательств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родства человека 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млекопитающими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животными.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Взаимосвязи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человека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окружающей среды;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зависимости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здоровья человека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от состояния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окружающей среды,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гигиена.</a:t>
            </a:r>
          </a:p>
        </p:txBody>
      </p:sp>
      <p:sp>
        <p:nvSpPr>
          <p:cNvPr id="314" name="AutoShape 42"/>
          <p:cNvSpPr>
            <a:spLocks noChangeArrowheads="1"/>
          </p:cNvSpPr>
          <p:nvPr/>
        </p:nvSpPr>
        <p:spPr bwMode="auto">
          <a:xfrm>
            <a:off x="2286000" y="2143125"/>
            <a:ext cx="2143125" cy="442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Классификация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определение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принадлежности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биологических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объектов 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определенной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систематической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группе.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Объяснение роли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биологии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практической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деятельности людей;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место и роли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человека в природе;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родства, общности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происхождения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эволюции растений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и животных (на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примере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сопоставления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отдельных групп.)</a:t>
            </a:r>
          </a:p>
        </p:txBody>
      </p:sp>
      <p:sp>
        <p:nvSpPr>
          <p:cNvPr id="368" name="AutoShape 42"/>
          <p:cNvSpPr>
            <a:spLocks noChangeArrowheads="1"/>
          </p:cNvSpPr>
          <p:nvPr/>
        </p:nvSpPr>
        <p:spPr bwMode="auto">
          <a:xfrm>
            <a:off x="4643438" y="2143125"/>
            <a:ext cx="2143125" cy="442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Умение работать 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таблицами.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Сравнение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Биологических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Объектов и процессов,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Умение делать выводы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И умозаключения 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Основе сравнения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Выявление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изменчивости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организмов;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приспособлений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организмов к среде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обитания; типов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взаимодействия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разных видов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экосистеме;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взаимосвязи между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строением клеток,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тканей, органов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систем органов.</a:t>
            </a:r>
          </a:p>
        </p:txBody>
      </p:sp>
      <p:sp>
        <p:nvSpPr>
          <p:cNvPr id="416" name="AutoShape 42"/>
          <p:cNvSpPr>
            <a:spLocks noChangeArrowheads="1"/>
          </p:cNvSpPr>
          <p:nvPr/>
        </p:nvSpPr>
        <p:spPr bwMode="auto">
          <a:xfrm>
            <a:off x="7000875" y="2143125"/>
            <a:ext cx="1928813" cy="442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Овладение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методами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биологической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науки;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наблюдение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описание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биологических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объектов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процессов;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постановка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биологических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экспериментов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и объяснение 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результатов.</a:t>
            </a:r>
          </a:p>
        </p:txBody>
      </p:sp>
      <p:cxnSp>
        <p:nvCxnSpPr>
          <p:cNvPr id="417" name="Прямая со стрелкой 416"/>
          <p:cNvCxnSpPr/>
          <p:nvPr/>
        </p:nvCxnSpPr>
        <p:spPr>
          <a:xfrm rot="10800000" flipV="1">
            <a:off x="1214438" y="1428750"/>
            <a:ext cx="1428750" cy="71437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3143240" y="214290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ПРЕДМЕТНЫЕ</a:t>
            </a: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357158" y="1000108"/>
            <a:ext cx="174623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ценностно-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ориентационной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сфере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2428860" y="1000108"/>
            <a:ext cx="174623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трудовой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деятельности</a:t>
            </a:r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643438" y="1000108"/>
            <a:ext cx="174623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деятельности</a:t>
            </a: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7000892" y="1000108"/>
            <a:ext cx="174623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эстетической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сфере </a:t>
            </a:r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142875" y="2428875"/>
            <a:ext cx="1928813" cy="3929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Знание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соблюдение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правил работы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кабинете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Знание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соблюдение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правил работы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кабинете биологии.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Соблюдение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правил работы с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биологическими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приборами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инструментами.</a:t>
            </a:r>
          </a:p>
        </p:txBody>
      </p:sp>
      <p:sp>
        <p:nvSpPr>
          <p:cNvPr id="30" name="AutoShape 42"/>
          <p:cNvSpPr>
            <a:spLocks noChangeArrowheads="1"/>
          </p:cNvSpPr>
          <p:nvPr/>
        </p:nvSpPr>
        <p:spPr bwMode="auto">
          <a:xfrm>
            <a:off x="4429125" y="2428875"/>
            <a:ext cx="2428875" cy="3929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Освоение приёмов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оказания первой помощи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 отравлениях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ядовитыми грибами,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растениями, укусах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животных, простудных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заболеваний, ожогах,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обморожениях, травмах,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спасении утопающих,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рациональная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организация труда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и отдыха, выращивание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размножение культурных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растений, уход за ними,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проведение наблюдений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за состоянием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собственного организма.</a:t>
            </a:r>
          </a:p>
        </p:txBody>
      </p:sp>
      <p:sp>
        <p:nvSpPr>
          <p:cNvPr id="31" name="AutoShape 42"/>
          <p:cNvSpPr>
            <a:spLocks noChangeArrowheads="1"/>
          </p:cNvSpPr>
          <p:nvPr/>
        </p:nvSpPr>
        <p:spPr bwMode="auto">
          <a:xfrm>
            <a:off x="2286000" y="2428875"/>
            <a:ext cx="1928813" cy="3929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Знание основных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правил поведения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в природе и основ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здорового образа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жизни.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Анализ и оценка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последствий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деятельности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человека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природе, влияние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факторов риска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на здоровье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человека.</a:t>
            </a:r>
          </a:p>
        </p:txBody>
      </p:sp>
      <p:sp>
        <p:nvSpPr>
          <p:cNvPr id="36" name="AutoShape 42"/>
          <p:cNvSpPr>
            <a:spLocks noChangeArrowheads="1"/>
          </p:cNvSpPr>
          <p:nvPr/>
        </p:nvSpPr>
        <p:spPr bwMode="auto">
          <a:xfrm>
            <a:off x="7072313" y="2571750"/>
            <a:ext cx="1928812" cy="321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Овладение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умением оценивать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 с эстетической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точки зрения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объекты живой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природы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910431" y="2161382"/>
            <a:ext cx="357187" cy="1778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017838" y="2160588"/>
            <a:ext cx="357187" cy="179387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5419726" y="2143125"/>
            <a:ext cx="366712" cy="223837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7662070" y="2196306"/>
            <a:ext cx="500062" cy="25082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15888"/>
            <a:ext cx="8137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Системно-деятельностный подход провозглашён в новых ФГОС как основа современного образовательного процесса</a:t>
            </a:r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1403350" y="3860800"/>
            <a:ext cx="214313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1908" name="AutoShape 4"/>
          <p:cNvSpPr>
            <a:spLocks noChangeArrowheads="1"/>
          </p:cNvSpPr>
          <p:nvPr/>
        </p:nvSpPr>
        <p:spPr bwMode="auto">
          <a:xfrm>
            <a:off x="250825" y="328453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Ради чего учить?</a:t>
            </a:r>
          </a:p>
        </p:txBody>
      </p:sp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6588125" y="3284538"/>
            <a:ext cx="22320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Чему учить?</a:t>
            </a:r>
          </a:p>
        </p:txBody>
      </p:sp>
      <p:sp>
        <p:nvSpPr>
          <p:cNvPr id="251910" name="AutoShape 6"/>
          <p:cNvSpPr>
            <a:spLocks noChangeArrowheads="1"/>
          </p:cNvSpPr>
          <p:nvPr/>
        </p:nvSpPr>
        <p:spPr bwMode="auto">
          <a:xfrm>
            <a:off x="3132138" y="3284538"/>
            <a:ext cx="324167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учить ?</a:t>
            </a:r>
          </a:p>
        </p:txBody>
      </p:sp>
      <p:sp>
        <p:nvSpPr>
          <p:cNvPr id="2" name="Стрелка вниз 17"/>
          <p:cNvSpPr>
            <a:spLocks noChangeArrowheads="1"/>
          </p:cNvSpPr>
          <p:nvPr/>
        </p:nvSpPr>
        <p:spPr bwMode="auto">
          <a:xfrm>
            <a:off x="4716463" y="38608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E1"/>
              </a:solidFill>
            </a:endParaRPr>
          </a:p>
        </p:txBody>
      </p:sp>
      <p:sp>
        <p:nvSpPr>
          <p:cNvPr id="3" name="Стрелка вниз 17"/>
          <p:cNvSpPr>
            <a:spLocks noChangeArrowheads="1"/>
          </p:cNvSpPr>
          <p:nvPr/>
        </p:nvSpPr>
        <p:spPr bwMode="auto">
          <a:xfrm>
            <a:off x="7596188" y="38608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E1"/>
              </a:solidFill>
            </a:endParaRPr>
          </a:p>
        </p:txBody>
      </p:sp>
      <p:sp>
        <p:nvSpPr>
          <p:cNvPr id="251915" name="AutoShape 11"/>
          <p:cNvSpPr>
            <a:spLocks noChangeArrowheads="1"/>
          </p:cNvSpPr>
          <p:nvPr/>
        </p:nvSpPr>
        <p:spPr bwMode="auto">
          <a:xfrm>
            <a:off x="6659563" y="4221163"/>
            <a:ext cx="2159000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Обновлено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содержание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курса, усилена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деятельностная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составляющая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316913" y="6092825"/>
            <a:ext cx="576262" cy="577850"/>
            <a:chOff x="2880" y="3126"/>
            <a:chExt cx="1196" cy="1194"/>
          </a:xfrm>
        </p:grpSpPr>
        <p:sp>
          <p:nvSpPr>
            <p:cNvPr id="3096" name="Oval 4"/>
            <p:cNvSpPr>
              <a:spLocks noChangeArrowheads="1"/>
            </p:cNvSpPr>
            <p:nvPr/>
          </p:nvSpPr>
          <p:spPr bwMode="auto">
            <a:xfrm>
              <a:off x="2933" y="3158"/>
              <a:ext cx="1089" cy="1089"/>
            </a:xfrm>
            <a:prstGeom prst="ellipse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FFFFFF"/>
                </a:gs>
                <a:gs pos="100000">
                  <a:srgbClr val="A5002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2880" y="3126"/>
            <a:ext cx="1196" cy="1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CorelDRAW" r:id="rId3" imgW="3884400" imgH="3884400" progId="">
                    <p:embed/>
                  </p:oleObj>
                </mc:Choice>
                <mc:Fallback>
                  <p:oleObj name="CorelDRAW" r:id="rId3" imgW="3884400" imgH="38844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126"/>
                          <a:ext cx="1196" cy="1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F81B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EEECE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1925" name="AutoShape 21"/>
          <p:cNvSpPr>
            <a:spLocks noChangeArrowheads="1"/>
          </p:cNvSpPr>
          <p:nvPr/>
        </p:nvSpPr>
        <p:spPr bwMode="auto">
          <a:xfrm>
            <a:off x="323850" y="4221163"/>
            <a:ext cx="2376488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Уточнены цели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обучения, усилен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деятельностный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аспект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целеполагания</a:t>
            </a:r>
          </a:p>
        </p:txBody>
      </p:sp>
      <p:sp>
        <p:nvSpPr>
          <p:cNvPr id="251926" name="AutoShape 22"/>
          <p:cNvSpPr>
            <a:spLocks noChangeArrowheads="1"/>
          </p:cNvSpPr>
          <p:nvPr/>
        </p:nvSpPr>
        <p:spPr bwMode="auto">
          <a:xfrm>
            <a:off x="3132138" y="4221163"/>
            <a:ext cx="3311525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Расширены методические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приемы, обновлены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средства обучения,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позволяющие реализовать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деятельностный подход</a:t>
            </a:r>
          </a:p>
        </p:txBody>
      </p:sp>
      <p:sp>
        <p:nvSpPr>
          <p:cNvPr id="251927" name="AutoShape 23"/>
          <p:cNvSpPr>
            <a:spLocks noChangeArrowheads="1"/>
          </p:cNvSpPr>
          <p:nvPr/>
        </p:nvSpPr>
        <p:spPr bwMode="auto">
          <a:xfrm>
            <a:off x="468313" y="981075"/>
            <a:ext cx="8351837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Системно-деятельностный подход нацеливает на развитие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личности ребенка, на овладение системой метапредметных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предметных знаний, умений и навыков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процессе интенсивной учебной деятельности</a:t>
            </a:r>
          </a:p>
        </p:txBody>
      </p:sp>
      <p:sp>
        <p:nvSpPr>
          <p:cNvPr id="251929" name="TextBox 14"/>
          <p:cNvSpPr txBox="1">
            <a:spLocks noChangeArrowheads="1"/>
          </p:cNvSpPr>
          <p:nvPr/>
        </p:nvSpPr>
        <p:spPr bwMode="auto">
          <a:xfrm>
            <a:off x="71438" y="2420938"/>
            <a:ext cx="907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Вектор смещения акцентов ФГОС к деятельностной составляющей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нашёл отражение во всех традиционных компонентах курса биологии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79512" y="0"/>
            <a:ext cx="144016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-37380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Учебники биологии, соответствующие Федеральному государственному образовательному стандарту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6450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А.Е.Андреева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362586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Р.Н.Хрыпова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111719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в естественные науки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3848" y="407707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79512" y="1124744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Растения.  Бактерии. Грибы. Лишайники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868144" y="1124744"/>
            <a:ext cx="3132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Растения.  Бактерии. 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Грибы. Лишайники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512167" cy="2099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1482207" cy="20882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753652"/>
            <a:ext cx="1337291" cy="18722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1404653" cy="18448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827584" y="38610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Д.И.Трайтак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Н.Д.Трайтак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1440160" cy="18908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3" name="Группа 30"/>
          <p:cNvGrpSpPr/>
          <p:nvPr/>
        </p:nvGrpSpPr>
        <p:grpSpPr>
          <a:xfrm>
            <a:off x="107504" y="0"/>
            <a:ext cx="1388120" cy="692696"/>
            <a:chOff x="107503" y="692695"/>
            <a:chExt cx="1551432" cy="77419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79512" y="836712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6" name="Рисунок 35" descr="ФГОС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3" y="692695"/>
              <a:ext cx="1551432" cy="77419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987824" y="62373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Д.И.Трайтак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С.В.Суматохин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47664" y="29969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В.С.Рохлов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С.Б.Трофимов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620688"/>
            <a:ext cx="225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его здоровье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3356992"/>
            <a:ext cx="2365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общей биологии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620688"/>
            <a:ext cx="225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его здоровье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-37380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Учебники биологии, соответствующие Федеральному государственному образовательному стандарту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5661248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Т. М. Ефимова, 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А</a:t>
            </a: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. О. Шубин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Л</a:t>
            </a: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. Н. Сухорукова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1296144" cy="18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5076056" y="3140968"/>
            <a:ext cx="1186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Н.Д.Андреева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0" name="Рисунок 29" descr="Perep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980728"/>
            <a:ext cx="1506520" cy="2083089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2" name="Группа 35"/>
          <p:cNvGrpSpPr/>
          <p:nvPr/>
        </p:nvGrpSpPr>
        <p:grpSpPr>
          <a:xfrm>
            <a:off x="1619672" y="980728"/>
            <a:ext cx="1458162" cy="1944216"/>
            <a:chOff x="1619672" y="980728"/>
            <a:chExt cx="1458162" cy="1944216"/>
          </a:xfrm>
        </p:grpSpPr>
        <p:sp>
          <p:nvSpPr>
            <p:cNvPr id="20" name="Rectangle 11" descr="био8"/>
            <p:cNvSpPr>
              <a:spLocks noChangeArrowheads="1"/>
            </p:cNvSpPr>
            <p:nvPr/>
          </p:nvSpPr>
          <p:spPr bwMode="auto">
            <a:xfrm>
              <a:off x="1619672" y="980728"/>
              <a:ext cx="1458162" cy="1944216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Группа 30"/>
            <p:cNvGrpSpPr/>
            <p:nvPr/>
          </p:nvGrpSpPr>
          <p:grpSpPr>
            <a:xfrm>
              <a:off x="2699792" y="1052736"/>
              <a:ext cx="288032" cy="143733"/>
              <a:chOff x="107503" y="692695"/>
              <a:chExt cx="1551432" cy="774192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179512" y="836712"/>
                <a:ext cx="144016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Рисунок 26" descr="ФГОС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503" y="692695"/>
                <a:ext cx="1551432" cy="774192"/>
              </a:xfrm>
              <a:prstGeom prst="rect">
                <a:avLst/>
              </a:prstGeom>
            </p:spPr>
          </p:pic>
        </p:grpSp>
      </p:grpSp>
      <p:grpSp>
        <p:nvGrpSpPr>
          <p:cNvPr id="4" name="Группа 31"/>
          <p:cNvGrpSpPr/>
          <p:nvPr/>
        </p:nvGrpSpPr>
        <p:grpSpPr>
          <a:xfrm>
            <a:off x="107504" y="0"/>
            <a:ext cx="1388120" cy="692696"/>
            <a:chOff x="107503" y="692695"/>
            <a:chExt cx="1551432" cy="77419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79512" y="836712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4" name="Рисунок 33" descr="ФГОС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3" y="692695"/>
              <a:ext cx="1551432" cy="774192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23528" y="602700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2012-2013 учебном году в любом классе возможен переход на учебники ФГОС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Варианты выбора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учебников биологии для использования в образовательном процессе</a:t>
            </a:r>
            <a:br>
              <a:rPr lang="ru-RU" sz="2000" b="1" dirty="0" smtClean="0">
                <a:solidFill>
                  <a:prstClr val="white"/>
                </a:solidFill>
              </a:rPr>
            </a:br>
            <a:r>
              <a:rPr lang="ru-RU" sz="2000" b="1" dirty="0" smtClean="0">
                <a:solidFill>
                  <a:prstClr val="white"/>
                </a:solidFill>
              </a:rPr>
              <a:t> с 2012 года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8448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в естественные науки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091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А.Е.Андреева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331640" y="3410416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5091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Р.Н.Хрыпова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1772816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Растения.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Бактерии. 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Грибы.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Лишайники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831335"/>
            <a:ext cx="1175914" cy="16462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>
            <a:off x="3059832" y="3410416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16932"/>
            <a:ext cx="1275417" cy="16750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329485" y="764704"/>
            <a:ext cx="1474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79846" y="5498648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Н.Д.Андреева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8" name="Рисунок 17" descr="Pereple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726862"/>
            <a:ext cx="1287809" cy="1780674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sp>
        <p:nvSpPr>
          <p:cNvPr id="19" name="Стрелка вправо 18"/>
          <p:cNvSpPr/>
          <p:nvPr/>
        </p:nvSpPr>
        <p:spPr>
          <a:xfrm rot="1497016">
            <a:off x="4982005" y="3794681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9725534">
            <a:off x="4912566" y="3165425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Rectangle 11" descr="био8"/>
          <p:cNvSpPr>
            <a:spLocks noChangeArrowheads="1"/>
          </p:cNvSpPr>
          <p:nvPr/>
        </p:nvSpPr>
        <p:spPr bwMode="auto">
          <a:xfrm>
            <a:off x="5436096" y="1429306"/>
            <a:ext cx="1224136" cy="171708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6336" y="1556792"/>
            <a:ext cx="1119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общей </a:t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80312" y="4437112"/>
            <a:ext cx="1421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Т. М. Ефимова, </a:t>
            </a:r>
          </a:p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А. О. Шубин,</a:t>
            </a:r>
          </a:p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 Л. Н. Сухорукова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5" y="2448042"/>
            <a:ext cx="1287811" cy="187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трелка вправо 26"/>
          <p:cNvSpPr/>
          <p:nvPr/>
        </p:nvSpPr>
        <p:spPr>
          <a:xfrm>
            <a:off x="6876256" y="3356992"/>
            <a:ext cx="504056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1 час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3688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1 час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5896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8104" y="594928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96336" y="594928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2 часа в неделю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9" y="2780928"/>
            <a:ext cx="1261401" cy="16561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3" name="Группа 33"/>
          <p:cNvGrpSpPr/>
          <p:nvPr/>
        </p:nvGrpSpPr>
        <p:grpSpPr>
          <a:xfrm>
            <a:off x="107504" y="836712"/>
            <a:ext cx="1388120" cy="692696"/>
            <a:chOff x="107503" y="692695"/>
            <a:chExt cx="1551432" cy="77419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79512" y="836712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6" name="Рисунок 35" descr="ФГОС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3" y="692695"/>
              <a:ext cx="1551432" cy="774192"/>
            </a:xfrm>
            <a:prstGeom prst="rect">
              <a:avLst/>
            </a:prstGeom>
          </p:spPr>
        </p:pic>
      </p:grpSp>
      <p:grpSp>
        <p:nvGrpSpPr>
          <p:cNvPr id="6" name="Группа 36"/>
          <p:cNvGrpSpPr/>
          <p:nvPr/>
        </p:nvGrpSpPr>
        <p:grpSpPr>
          <a:xfrm>
            <a:off x="6300192" y="1484784"/>
            <a:ext cx="288032" cy="143733"/>
            <a:chOff x="107503" y="692695"/>
            <a:chExt cx="1551432" cy="77419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79512" y="836712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Рисунок 38" descr="ФГОС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3" y="692695"/>
              <a:ext cx="1551432" cy="77419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364088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В.С.Рохлов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С.Б.Трофимов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19872" y="45091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Д.И.Трайтак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Arial Narrow" pitchFamily="34" charset="0"/>
              </a:rPr>
              <a:t>С.В.Суматохин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</Template>
  <TotalTime>41</TotalTime>
  <Words>1201</Words>
  <Application>Microsoft Office PowerPoint</Application>
  <PresentationFormat>Экран (4:3)</PresentationFormat>
  <Paragraphs>430</Paragraphs>
  <Slides>20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Биология</vt:lpstr>
      <vt:lpstr>Тема Office</vt:lpstr>
      <vt:lpstr>1_Оформление по умолчанию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"ИОЦ МНЕМОЗИНА"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Свидерская</dc:creator>
  <cp:lastModifiedBy>1</cp:lastModifiedBy>
  <cp:revision>6</cp:revision>
  <dcterms:created xsi:type="dcterms:W3CDTF">2012-01-27T13:27:22Z</dcterms:created>
  <dcterms:modified xsi:type="dcterms:W3CDTF">2012-02-06T06:13:45Z</dcterms:modified>
</cp:coreProperties>
</file>