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85" r:id="rId4"/>
    <p:sldId id="283" r:id="rId5"/>
    <p:sldId id="287" r:id="rId6"/>
    <p:sldId id="276" r:id="rId7"/>
    <p:sldId id="286" r:id="rId8"/>
    <p:sldId id="275" r:id="rId9"/>
    <p:sldId id="284" r:id="rId1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66"/>
    <a:srgbClr val="CC9900"/>
    <a:srgbClr val="FF9900"/>
    <a:srgbClr val="66FF33"/>
    <a:srgbClr val="590CE4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0"/>
      <c:rAngAx val="1"/>
    </c:view3D>
    <c:plotArea>
      <c:layout>
        <c:manualLayout>
          <c:layoutTarget val="inner"/>
          <c:xMode val="edge"/>
          <c:yMode val="edge"/>
          <c:x val="8.1249339096191298E-4"/>
          <c:y val="9.5405101161022576E-2"/>
          <c:w val="0.93190583469786148"/>
          <c:h val="0.904594889529589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explosion val="12"/>
            <c:spPr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explosion val="6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66FF33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от 0 до 1,5 лет</c:v>
                </c:pt>
                <c:pt idx="1">
                  <c:v>от 1,5 до 3 лет</c:v>
                </c:pt>
                <c:pt idx="2">
                  <c:v>от 3 до 5 лет</c:v>
                </c:pt>
                <c:pt idx="3">
                  <c:v>от 5 до 6,5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53.2</c:v>
                </c:pt>
                <c:pt idx="1">
                  <c:v>39.700000000000003</c:v>
                </c:pt>
                <c:pt idx="2">
                  <c:v>10</c:v>
                </c:pt>
                <c:pt idx="3">
                  <c:v>0.70000000000000062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layout/>
    </c:title>
    <c:plotArea>
      <c:layout>
        <c:manualLayout>
          <c:layoutTarget val="inner"/>
          <c:xMode val="edge"/>
          <c:yMode val="edge"/>
          <c:x val="2.7285763784584315E-2"/>
          <c:y val="0.17129304046463453"/>
          <c:w val="0.88589589690083015"/>
          <c:h val="0.53724468285376181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2896771529678601E-3"/>
                  <c:y val="-0.15303360370664676"/>
                </c:manualLayout>
              </c:layout>
              <c:showVal val="1"/>
            </c:dLbl>
            <c:dLbl>
              <c:idx val="1"/>
              <c:layout>
                <c:manualLayout>
                  <c:x val="2.5199779838847975E-3"/>
                  <c:y val="-0.17265678805581733"/>
                </c:manualLayout>
              </c:layout>
              <c:showVal val="1"/>
            </c:dLbl>
            <c:dLbl>
              <c:idx val="2"/>
              <c:layout>
                <c:manualLayout>
                  <c:x val="1.9146910692934328E-3"/>
                  <c:y val="-0.31205640741690172"/>
                </c:manualLayout>
              </c:layout>
              <c:showVal val="1"/>
            </c:dLbl>
            <c:txPr>
              <a:bodyPr/>
              <a:lstStyle/>
              <a:p>
                <a:pPr>
                  <a:defRPr sz="1799"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206</c:v>
                </c:pt>
                <c:pt idx="1">
                  <c:v>210</c:v>
                </c:pt>
                <c:pt idx="2">
                  <c:v>235</c:v>
                </c:pt>
              </c:numCache>
            </c:numRef>
          </c:val>
        </c:ser>
        <c:gapWidth val="75"/>
        <c:overlap val="100"/>
        <c:axId val="89841664"/>
        <c:axId val="89843200"/>
      </c:barChart>
      <c:catAx>
        <c:axId val="898416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799" b="1">
                <a:solidFill>
                  <a:schemeClr val="tx1"/>
                </a:solidFill>
              </a:defRPr>
            </a:pPr>
            <a:endParaRPr lang="ru-RU"/>
          </a:p>
        </c:txPr>
        <c:crossAx val="89843200"/>
        <c:crosses val="autoZero"/>
        <c:auto val="1"/>
        <c:lblAlgn val="ctr"/>
        <c:lblOffset val="100"/>
      </c:catAx>
      <c:valAx>
        <c:axId val="89843200"/>
        <c:scaling>
          <c:orientation val="minMax"/>
        </c:scaling>
        <c:delete val="1"/>
        <c:axPos val="l"/>
        <c:numFmt formatCode="General" sourceLinked="1"/>
        <c:tickLblPos val="none"/>
        <c:crossAx val="89841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60"/>
      <c:perspective val="50"/>
    </c:view3D>
    <c:plotArea>
      <c:layout>
        <c:manualLayout>
          <c:layoutTarget val="inner"/>
          <c:xMode val="edge"/>
          <c:yMode val="edge"/>
          <c:x val="5.4514144892991841E-2"/>
          <c:y val="1.6797075457224329E-2"/>
          <c:w val="0.92945228307965633"/>
          <c:h val="0.938410723323510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строительство</c:v>
                </c:pt>
                <c:pt idx="1">
                  <c:v>реконструкция</c:v>
                </c:pt>
                <c:pt idx="2">
                  <c:v>открытые группы в образовательных учреждениях</c:v>
                </c:pt>
                <c:pt idx="3">
                  <c:v>иные формы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4570</c:v>
                </c:pt>
                <c:pt idx="1">
                  <c:v>2650</c:v>
                </c:pt>
                <c:pt idx="2">
                  <c:v>3555</c:v>
                </c:pt>
                <c:pt idx="3">
                  <c:v>1040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60"/>
      <c:perspective val="5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explosion val="6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строительство</c:v>
                </c:pt>
                <c:pt idx="1">
                  <c:v>реконструкция</c:v>
                </c:pt>
                <c:pt idx="2">
                  <c:v>открытые группы в образовательных учреждениях</c:v>
                </c:pt>
                <c:pt idx="3">
                  <c:v>иные формы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1928.1</c:v>
                </c:pt>
                <c:pt idx="1">
                  <c:v>687.9</c:v>
                </c:pt>
                <c:pt idx="2">
                  <c:v>177.8</c:v>
                </c:pt>
                <c:pt idx="3">
                  <c:v>312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layout/>
    </c:title>
    <c:view3D>
      <c:rotX val="20"/>
      <c:rotY val="30"/>
      <c:depthPercent val="100"/>
      <c:perspective val="30"/>
    </c:view3D>
    <c:plotArea>
      <c:layout>
        <c:manualLayout>
          <c:layoutTarget val="inner"/>
          <c:xMode val="edge"/>
          <c:yMode val="edge"/>
          <c:x val="2.5601994043672593E-2"/>
          <c:y val="0.18372587719664121"/>
          <c:w val="0.96870867394662263"/>
          <c:h val="0.6345823441183485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3.1055900621118102E-2"/>
                  <c:y val="-4.5871559633027567E-2"/>
                </c:manualLayout>
              </c:layout>
              <c:showVal val="1"/>
            </c:dLbl>
            <c:dLbl>
              <c:idx val="1"/>
              <c:layout>
                <c:manualLayout>
                  <c:x val="2.4844720496894412E-2"/>
                  <c:y val="-1.3761467889908313E-2"/>
                </c:manualLayout>
              </c:layout>
              <c:showVal val="1"/>
            </c:dLbl>
            <c:dLbl>
              <c:idx val="2"/>
              <c:layout>
                <c:manualLayout>
                  <c:x val="3.4161490683229816E-2"/>
                  <c:y val="-2.752293577981661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74.2</c:v>
                </c:pt>
                <c:pt idx="1">
                  <c:v>78.3</c:v>
                </c:pt>
                <c:pt idx="2">
                  <c:v>82.9</c:v>
                </c:pt>
              </c:numCache>
            </c:numRef>
          </c:val>
        </c:ser>
        <c:gapWidth val="75"/>
        <c:shape val="cylinder"/>
        <c:axId val="107231104"/>
        <c:axId val="107232640"/>
        <c:axId val="0"/>
      </c:bar3DChart>
      <c:catAx>
        <c:axId val="1072311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799" b="1">
                <a:solidFill>
                  <a:schemeClr val="tx1"/>
                </a:solidFill>
              </a:defRPr>
            </a:pPr>
            <a:endParaRPr lang="ru-RU"/>
          </a:p>
        </c:txPr>
        <c:crossAx val="107232640"/>
        <c:crosses val="autoZero"/>
        <c:auto val="1"/>
        <c:lblAlgn val="ctr"/>
        <c:lblOffset val="100"/>
      </c:catAx>
      <c:valAx>
        <c:axId val="107232640"/>
        <c:scaling>
          <c:orientation val="minMax"/>
        </c:scaling>
        <c:delete val="1"/>
        <c:axPos val="l"/>
        <c:numFmt formatCode="General" sourceLinked="1"/>
        <c:tickLblPos val="none"/>
        <c:crossAx val="107231104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0.10843</cdr:x>
      <cdr:y>0.37615</cdr:y>
    </cdr:from>
    <cdr:to>
      <cdr:x>0.38107</cdr:x>
      <cdr:y>0.58512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1296144"/>
          <a:ext cx="1629478" cy="720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39,7%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0.27273</cdr:x>
      <cdr:y>0.15873</cdr:y>
    </cdr:from>
    <cdr:to>
      <cdr:x>0.65455</cdr:x>
      <cdr:y>0.25397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720080"/>
          <a:ext cx="1512175" cy="432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строительство</a:t>
          </a:r>
          <a:endParaRPr lang="ru-RU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0.38809</cdr:x>
      <cdr:y>0.153</cdr:y>
    </cdr:from>
    <cdr:to>
      <cdr:x>0.76991</cdr:x>
      <cdr:y>0.24824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34604" y="694070"/>
          <a:ext cx="1608211" cy="432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строительство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1F8AAC-934D-47AE-8988-BD55D6B48FAB}" type="datetimeFigureOut">
              <a:rPr lang="ru-RU"/>
              <a:pPr>
                <a:defRPr/>
              </a:pPr>
              <a:t>17.10.2011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FF843F-292D-4063-9082-53CB2CFF3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F843F-292D-4063-9082-53CB2CFF3EA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CC87-4AEE-40C5-92BF-46A3EE73D068}" type="datetime1">
              <a:rPr lang="ru-RU"/>
              <a:pPr>
                <a:defRPr/>
              </a:pPr>
              <a:t>17.10.2011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7188-E524-48E1-99BD-7F5EBE314D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28FF9-F7AF-40BA-8DC1-1E1FBD6F00E4}" type="datetime1">
              <a:rPr lang="ru-RU"/>
              <a:pPr>
                <a:defRPr/>
              </a:pPr>
              <a:t>17.10.2011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3D92-35E9-4A44-9AAC-3667C144CD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E30A2-F0AE-4A0A-837A-EA80D785ECFC}" type="datetime1">
              <a:rPr lang="ru-RU"/>
              <a:pPr>
                <a:defRPr/>
              </a:pPr>
              <a:t>17.10.2011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F495-62E9-4A41-A772-C6D48F2063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B9E4-8547-41EE-9D4E-537AB7349B5E}" type="datetime1">
              <a:rPr lang="ru-RU"/>
              <a:pPr>
                <a:defRPr/>
              </a:pPr>
              <a:t>17.10.2011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B5A41-07D4-418F-B386-AF24E12E6C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3561-43B4-4D27-91CA-C0AAECE21F78}" type="datetime1">
              <a:rPr lang="ru-RU"/>
              <a:pPr>
                <a:defRPr/>
              </a:pPr>
              <a:t>17.10.2011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2A5-393E-4147-8CF8-58708B1D2B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331C-54B9-4EF8-BA04-1AEA32D7BC0D}" type="datetime1">
              <a:rPr lang="ru-RU"/>
              <a:pPr>
                <a:defRPr/>
              </a:pPr>
              <a:t>17.10.2011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1AADC-F632-48E0-B39D-919E45AFB2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4B1D0-4708-4F69-B056-AC63A3450155}" type="datetime1">
              <a:rPr lang="ru-RU"/>
              <a:pPr>
                <a:defRPr/>
              </a:pPr>
              <a:t>17.10.2011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EBE9-14AB-40AC-94D5-A708D8D0BE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0D82-5D8B-4EDB-A915-EF5C6E215A01}" type="datetime1">
              <a:rPr lang="ru-RU"/>
              <a:pPr>
                <a:defRPr/>
              </a:pPr>
              <a:t>17.10.2011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AA26-6BCF-43E0-8DBB-7D19D1DC9F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B30F-0F6E-4173-882B-D7D534CB254C}" type="datetime1">
              <a:rPr lang="ru-RU"/>
              <a:pPr>
                <a:defRPr/>
              </a:pPr>
              <a:t>17.10.2011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A0C5-0A21-485C-A368-3113DF444E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AC59-4B77-4371-8812-36DEC4B323B1}" type="datetime1">
              <a:rPr lang="ru-RU"/>
              <a:pPr>
                <a:defRPr/>
              </a:pPr>
              <a:t>17.10.2011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140A-2303-4FD3-9EF5-BDDEEC505A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921A-8BAF-4326-BEF1-E80015568A03}" type="datetime1">
              <a:rPr lang="ru-RU"/>
              <a:pPr>
                <a:defRPr/>
              </a:pPr>
              <a:t>17.10.2011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71B6-59B9-4BB7-A053-4C79F8E968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 smtClean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69977917-EF2B-439D-A698-E1E1EA094A57}" type="datetime1">
              <a:rPr lang="ru-RU"/>
              <a:pPr>
                <a:defRPr/>
              </a:pPr>
              <a:t>17.10.2011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 dirty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 smtClean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AEF5705C-6CDF-4844-8B8C-C7B96B149D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jpe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23528" y="2492896"/>
            <a:ext cx="8497192" cy="147002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 развитии системы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дошкольного образования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в Чувашской Республике 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149080"/>
            <a:ext cx="6400800" cy="18002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1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19" y="4077072"/>
            <a:ext cx="3534393" cy="2596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Структура очереди в дошкольные </a:t>
            </a:r>
            <a:b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образовательные учреждения, % </a:t>
            </a:r>
          </a:p>
        </p:txBody>
      </p:sp>
      <p:sp>
        <p:nvSpPr>
          <p:cNvPr id="3077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30D325-D3F4-49B2-855E-62F7DFD043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half" idx="1"/>
          </p:nvPr>
        </p:nvGraphicFramePr>
        <p:xfrm>
          <a:off x="3419872" y="1700808"/>
          <a:ext cx="5976664" cy="344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6588224" y="3212976"/>
            <a:ext cx="1512168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53,2%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7809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 1,5 до 3 лет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29969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 0 до 1,5 лет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17728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 3 до 5 лет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1484784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от 5 до 6,5 лет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0,7%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148064" y="1916832"/>
            <a:ext cx="1584176" cy="7200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6,4%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25922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Своей очереди в детский сад ожидают 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более 30 тыс. детей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Группа 4"/>
          <p:cNvGrpSpPr>
            <a:grpSpLocks/>
          </p:cNvGrpSpPr>
          <p:nvPr/>
        </p:nvGrpSpPr>
        <p:grpSpPr bwMode="auto">
          <a:xfrm>
            <a:off x="0" y="1124744"/>
            <a:ext cx="9134475" cy="106362"/>
            <a:chOff x="0" y="373063"/>
            <a:chExt cx="9133114" cy="10590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84111" y="373063"/>
              <a:ext cx="8449003" cy="105908"/>
            </a:xfrm>
            <a:prstGeom prst="rect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73063"/>
              <a:ext cx="599986" cy="105908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4"/>
          <p:cNvSpPr txBox="1">
            <a:spLocks noChangeArrowheads="1"/>
          </p:cNvSpPr>
          <p:nvPr/>
        </p:nvSpPr>
        <p:spPr bwMode="auto">
          <a:xfrm>
            <a:off x="36513" y="-2698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Охват детей в возрасте от 1 года до 6,5 лет дошкольным образованием (в %, на начало 2011 года) </a:t>
            </a: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9525" y="764704"/>
            <a:ext cx="9134475" cy="106362"/>
            <a:chOff x="0" y="373063"/>
            <a:chExt cx="9133114" cy="10590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84111" y="373063"/>
              <a:ext cx="8449003" cy="105908"/>
            </a:xfrm>
            <a:prstGeom prst="rect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373063"/>
              <a:ext cx="599986" cy="105908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3253" name="Object 3"/>
          <p:cNvGraphicFramePr>
            <a:graphicFrameLocks noChangeAspect="1"/>
          </p:cNvGraphicFramePr>
          <p:nvPr/>
        </p:nvGraphicFramePr>
        <p:xfrm>
          <a:off x="0" y="2276872"/>
          <a:ext cx="9172575" cy="4581128"/>
        </p:xfrm>
        <a:graphic>
          <a:graphicData uri="http://schemas.openxmlformats.org/presentationml/2006/ole">
            <p:oleObj spid="_x0000_s66562" name="Worksheet" r:id="rId3" imgW="9372559" imgH="2790830" progId="Excel.Sheet.8">
              <p:embed/>
            </p:oleObj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2808312" cy="864096"/>
          </a:xfrm>
        </p:spPr>
        <p:txBody>
          <a:bodyPr/>
          <a:lstStyle/>
          <a:p>
            <a:pPr algn="l"/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Охват:</a:t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68 % - от 1 до 6,5 лет</a:t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90 % - старше 3 лет</a:t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90,8 % - старше 5 лет</a:t>
            </a:r>
            <a:endParaRPr lang="ru-RU" sz="1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4" name="Picture 4" descr="d:\profiles\obrazov15\Мои документы\Доки\ФОТО\p24_dsc0483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980728"/>
            <a:ext cx="3528392" cy="21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4"/>
          <p:cNvSpPr txBox="1">
            <a:spLocks noChangeArrowheads="1"/>
          </p:cNvSpPr>
          <p:nvPr/>
        </p:nvSpPr>
        <p:spPr bwMode="auto">
          <a:xfrm>
            <a:off x="36513" y="-26988"/>
            <a:ext cx="9144000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РАЗВИТИЕ ДОШКОЛЬНЫХ ГРУПП В ШКОЛАХ</a:t>
            </a: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34925" y="404813"/>
            <a:ext cx="9134475" cy="106362"/>
            <a:chOff x="0" y="373063"/>
            <a:chExt cx="9133114" cy="10590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84111" y="373063"/>
              <a:ext cx="8449003" cy="105908"/>
            </a:xfrm>
            <a:prstGeom prst="rect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373063"/>
              <a:ext cx="599986" cy="105908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3253" name="Object 3"/>
          <p:cNvGraphicFramePr>
            <a:graphicFrameLocks noChangeAspect="1"/>
          </p:cNvGraphicFramePr>
          <p:nvPr/>
        </p:nvGraphicFramePr>
        <p:xfrm>
          <a:off x="0" y="3140968"/>
          <a:ext cx="9144000" cy="3717033"/>
        </p:xfrm>
        <a:graphic>
          <a:graphicData uri="http://schemas.openxmlformats.org/presentationml/2006/ole">
            <p:oleObj spid="_x0000_s44034" name="Worksheet" r:id="rId3" imgW="9343949" imgH="2676388" progId="Excel.Sheet.8">
              <p:embed/>
            </p:oleObj>
          </a:graphicData>
        </a:graphic>
      </p:graphicFrame>
      <p:sp>
        <p:nvSpPr>
          <p:cNvPr id="53254" name="Text Box 15"/>
          <p:cNvSpPr txBox="1">
            <a:spLocks noChangeArrowheads="1"/>
          </p:cNvSpPr>
          <p:nvPr/>
        </p:nvSpPr>
        <p:spPr bwMode="auto">
          <a:xfrm>
            <a:off x="971600" y="3717032"/>
            <a:ext cx="5565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Наличие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дошкольных групп в школах (%)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79512" y="332656"/>
          <a:ext cx="5119886" cy="343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4036" name="Picture 4" descr="d:\profiles\obrazov15\Мои документы\Доки\ФОТО\ms-modrice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48680"/>
            <a:ext cx="3995936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6" descr="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2952328" cy="1806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 3"/>
          <p:cNvSpPr/>
          <p:nvPr/>
        </p:nvSpPr>
        <p:spPr>
          <a:xfrm rot="20688751">
            <a:off x="-284139" y="1219822"/>
            <a:ext cx="9008849" cy="4401984"/>
          </a:xfrm>
          <a:prstGeom prst="swooshArrow">
            <a:avLst>
              <a:gd name="adj1" fmla="val 29163"/>
              <a:gd name="adj2" fmla="val 64924"/>
            </a:avLst>
          </a:prstGeom>
          <a:solidFill>
            <a:srgbClr val="FFCC99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4824536" cy="777875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Строительство дошкольных </a:t>
            </a:r>
            <a:b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образовательных учреждений</a:t>
            </a:r>
            <a:endParaRPr lang="ru-RU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3560" y="404664"/>
            <a:ext cx="3960440" cy="648071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В 2011-2014 годах  будет создано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4570 мест: 24 детских сада и 4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пристроя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67744" y="4221088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Канаш: 240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Буинск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Ибресинского р-на: 60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Новочебоксарск: 240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Кугеси: 240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Чебоксары: 690</a:t>
            </a:r>
          </a:p>
          <a:p>
            <a:pPr>
              <a:buFontTx/>
              <a:buChar char="-"/>
            </a:pPr>
            <a:r>
              <a:rPr lang="ru-RU" sz="1200" dirty="0" smtClean="0"/>
              <a:t> </a:t>
            </a:r>
            <a:r>
              <a:rPr lang="ru-RU" sz="1200" dirty="0" err="1" smtClean="0"/>
              <a:t>мкр</a:t>
            </a:r>
            <a:r>
              <a:rPr lang="ru-RU" sz="1200" dirty="0" smtClean="0"/>
              <a:t>. «Волжский-3» - 215</a:t>
            </a:r>
          </a:p>
          <a:p>
            <a:pPr>
              <a:buFontTx/>
              <a:buChar char="-"/>
            </a:pPr>
            <a:r>
              <a:rPr lang="ru-RU" sz="1200" dirty="0" err="1" smtClean="0"/>
              <a:t>пр.Тракторострителей</a:t>
            </a:r>
            <a:r>
              <a:rPr lang="ru-RU" sz="1200" dirty="0" smtClean="0"/>
              <a:t> - 240</a:t>
            </a:r>
          </a:p>
          <a:p>
            <a:pPr>
              <a:buFontTx/>
              <a:buChar char="-"/>
            </a:pPr>
            <a:r>
              <a:rPr lang="ru-RU" sz="1200" dirty="0" smtClean="0"/>
              <a:t>ул.Гладкова – 235</a:t>
            </a:r>
          </a:p>
          <a:p>
            <a:pPr>
              <a:buFontTx/>
              <a:buChar char="-"/>
            </a:pP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с.Шыгырдан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Батыревского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р-на: 160</a:t>
            </a:r>
          </a:p>
          <a:p>
            <a:pPr>
              <a:buFontTx/>
              <a:buChar char="-"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Цивильск: 240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Пристрой в </a:t>
            </a:r>
            <a:r>
              <a:rPr lang="ru-RU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с.Токаево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Комсомольского р-на: 60  </a:t>
            </a: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512" y="5301208"/>
            <a:ext cx="29523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Новочебоксарск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Кугеси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Чебоксары</a:t>
            </a:r>
          </a:p>
          <a:p>
            <a:pPr>
              <a:buFontTx/>
              <a:buChar char="-"/>
            </a:pPr>
            <a:r>
              <a:rPr lang="ru-RU" sz="1200" dirty="0" smtClean="0"/>
              <a:t> </a:t>
            </a:r>
            <a:r>
              <a:rPr lang="ru-RU" sz="1200" dirty="0" err="1" smtClean="0"/>
              <a:t>мкр</a:t>
            </a:r>
            <a:r>
              <a:rPr lang="ru-RU" sz="1200" dirty="0" smtClean="0"/>
              <a:t>. «Волжский-3» </a:t>
            </a:r>
          </a:p>
          <a:p>
            <a:pPr>
              <a:buFontTx/>
              <a:buChar char="-"/>
            </a:pPr>
            <a:r>
              <a:rPr lang="ru-RU" sz="1200" dirty="0" err="1" smtClean="0"/>
              <a:t>пр.Тракторострителей</a:t>
            </a:r>
            <a:r>
              <a:rPr lang="ru-RU" sz="1200" dirty="0" smtClean="0"/>
              <a:t> </a:t>
            </a:r>
          </a:p>
          <a:p>
            <a:pPr>
              <a:buFontTx/>
              <a:buChar char="-"/>
            </a:pPr>
            <a:r>
              <a:rPr lang="ru-RU" sz="1200" dirty="0" smtClean="0"/>
              <a:t>ул.Гладкова </a:t>
            </a:r>
          </a:p>
          <a:p>
            <a:r>
              <a:rPr lang="ru-RU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.Шыгырдан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Цивильск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331640" y="4581128"/>
            <a:ext cx="195429" cy="19542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611560" y="4293096"/>
            <a:ext cx="2029041" cy="1191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554" tIns="0" rIns="0" bIns="0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rgbClr val="C00000"/>
                </a:solidFill>
              </a:rPr>
              <a:t>2011 год: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начало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строительства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55776" y="3429000"/>
            <a:ext cx="339877" cy="33987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рямоугольник 18"/>
          <p:cNvSpPr/>
          <p:nvPr/>
        </p:nvSpPr>
        <p:spPr>
          <a:xfrm>
            <a:off x="2771800" y="3429000"/>
            <a:ext cx="1224136" cy="24269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94" tIns="0" rIns="0" bIns="0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rgbClr val="C00000"/>
                </a:solidFill>
              </a:rPr>
              <a:t>2012 год: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C00000"/>
                </a:solidFill>
              </a:rPr>
              <a:t>1930 мест</a:t>
            </a:r>
            <a:endParaRPr lang="ru-RU" sz="1800" b="1" u="sng" kern="1200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499992" y="2564904"/>
            <a:ext cx="450338" cy="45033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4211960" y="1412776"/>
            <a:ext cx="1784358" cy="328194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Овал 23"/>
          <p:cNvSpPr/>
          <p:nvPr/>
        </p:nvSpPr>
        <p:spPr>
          <a:xfrm>
            <a:off x="6012160" y="1628800"/>
            <a:ext cx="603283" cy="60328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Прямоугольник 25"/>
          <p:cNvSpPr/>
          <p:nvPr/>
        </p:nvSpPr>
        <p:spPr>
          <a:xfrm>
            <a:off x="4932040" y="1772816"/>
            <a:ext cx="1784358" cy="380769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300192" y="2060848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Чебоксары: 950</a:t>
            </a:r>
          </a:p>
          <a:p>
            <a:pPr>
              <a:buFontTx/>
              <a:buChar char="-"/>
            </a:pPr>
            <a:r>
              <a:rPr lang="ru-RU" sz="1200" dirty="0" err="1" smtClean="0"/>
              <a:t>мкр</a:t>
            </a:r>
            <a:r>
              <a:rPr lang="ru-RU" sz="1200" dirty="0" smtClean="0"/>
              <a:t>. «Благовещенский» - 140</a:t>
            </a:r>
          </a:p>
          <a:p>
            <a:pPr>
              <a:buFontTx/>
              <a:buChar char="-"/>
            </a:pPr>
            <a:r>
              <a:rPr lang="en-US" sz="1200" dirty="0" smtClean="0"/>
              <a:t>VI</a:t>
            </a:r>
            <a:r>
              <a:rPr lang="ru-RU" sz="1200" dirty="0" smtClean="0"/>
              <a:t>а  </a:t>
            </a:r>
            <a:r>
              <a:rPr lang="ru-RU" sz="1200" dirty="0" err="1" smtClean="0"/>
              <a:t>мкр</a:t>
            </a:r>
            <a:r>
              <a:rPr lang="ru-RU" sz="1200" dirty="0" smtClean="0"/>
              <a:t>. ЮЗР - 140</a:t>
            </a:r>
          </a:p>
          <a:p>
            <a:pPr>
              <a:buFontTx/>
              <a:buChar char="-"/>
            </a:pPr>
            <a:r>
              <a:rPr lang="ru-RU" sz="1200" dirty="0" err="1" smtClean="0"/>
              <a:t>мкр</a:t>
            </a:r>
            <a:r>
              <a:rPr lang="ru-RU" sz="1200" dirty="0" smtClean="0"/>
              <a:t>. «Волжский-3» - 215</a:t>
            </a:r>
          </a:p>
          <a:p>
            <a:pPr>
              <a:buFontTx/>
              <a:buChar char="-"/>
            </a:pPr>
            <a:r>
              <a:rPr lang="ru-RU" sz="1200" dirty="0" smtClean="0"/>
              <a:t>ул.Б.Хмельницкого - 240</a:t>
            </a:r>
          </a:p>
          <a:p>
            <a:pPr>
              <a:buFontTx/>
              <a:buChar char="-"/>
            </a:pPr>
            <a:r>
              <a:rPr lang="ru-RU" sz="1200" dirty="0" err="1" smtClean="0"/>
              <a:t>мкр</a:t>
            </a:r>
            <a:r>
              <a:rPr lang="ru-RU" sz="1200" dirty="0" smtClean="0"/>
              <a:t>. «Волжский-2» - 215</a:t>
            </a:r>
          </a:p>
          <a:p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д.Яныши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Чебоксарского р-на: 55</a:t>
            </a:r>
          </a:p>
          <a:p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п.Ибреси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140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г.Цивильск: 140</a:t>
            </a:r>
          </a:p>
          <a:p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Пристрой в г. Цивильск: 40</a:t>
            </a: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355976" y="2564904"/>
            <a:ext cx="19442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Чебоксары: 610</a:t>
            </a:r>
          </a:p>
          <a:p>
            <a:pPr>
              <a:buFontTx/>
              <a:buChar char="-"/>
            </a:pPr>
            <a:r>
              <a:rPr lang="en-US" sz="1200" dirty="0" smtClean="0"/>
              <a:t>VIII </a:t>
            </a:r>
            <a:r>
              <a:rPr lang="ru-RU" sz="1200" dirty="0" err="1" smtClean="0"/>
              <a:t>мкр</a:t>
            </a:r>
            <a:r>
              <a:rPr lang="ru-RU" sz="1200" dirty="0" smtClean="0"/>
              <a:t>. ЮЗР - 240</a:t>
            </a:r>
          </a:p>
          <a:p>
            <a:pPr>
              <a:buFontTx/>
              <a:buChar char="-"/>
            </a:pPr>
            <a:r>
              <a:rPr lang="en-US" sz="1200" dirty="0" smtClean="0"/>
              <a:t>VI </a:t>
            </a:r>
            <a:r>
              <a:rPr lang="ru-RU" sz="1200" dirty="0" err="1" smtClean="0"/>
              <a:t>мкр</a:t>
            </a:r>
            <a:r>
              <a:rPr lang="ru-RU" sz="1200" dirty="0" smtClean="0"/>
              <a:t>. «Центр» - 150</a:t>
            </a:r>
          </a:p>
          <a:p>
            <a:pPr>
              <a:buFontTx/>
              <a:buChar char="-"/>
            </a:pPr>
            <a:r>
              <a:rPr lang="ru-RU" sz="1200" dirty="0" err="1" smtClean="0"/>
              <a:t>п.Альгешево</a:t>
            </a:r>
            <a:r>
              <a:rPr lang="ru-RU" sz="1200" dirty="0" smtClean="0"/>
              <a:t> - 220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Ядрин: 200 мест 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Урмары:  140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Вурнары: 150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Яльчики: 95</a:t>
            </a:r>
          </a:p>
          <a:p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Пристрои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Андреевка Ибресинского р-на: 40</a:t>
            </a:r>
          </a:p>
          <a:p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Шихазаны Канашского района: 80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644008" y="2132856"/>
            <a:ext cx="1512168" cy="3281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625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rgbClr val="C00000"/>
                </a:solidFill>
              </a:rPr>
              <a:t>2013 год: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C00000"/>
                </a:solidFill>
              </a:rPr>
              <a:t>1315 мест</a:t>
            </a:r>
            <a:endParaRPr lang="ru-RU" sz="1800" b="1" u="sng" kern="1200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56176" y="1340768"/>
            <a:ext cx="1656184" cy="38076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9667" tIns="0" rIns="0" bIns="0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rgbClr val="C00000"/>
                </a:solidFill>
              </a:rPr>
              <a:t>2014 год: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C00000"/>
                </a:solidFill>
              </a:rPr>
              <a:t>1325 мест</a:t>
            </a:r>
            <a:endParaRPr lang="ru-RU" sz="1800" b="1" u="sng" kern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4752528" cy="850106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Реконструкция перепрофилированных  зданий дошкольных образовательных учреждений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8024" y="332656"/>
            <a:ext cx="4176464" cy="72008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В 2011-2014 годы будет реконструировано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20 зданий на 2890 мест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67544" y="1412776"/>
            <a:ext cx="8432206" cy="5325860"/>
            <a:chOff x="128990" y="899016"/>
            <a:chExt cx="8432206" cy="532586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57631" y="2578214"/>
              <a:ext cx="2016224" cy="554298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2013 год: 480 мест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Пятиугольник 13"/>
            <p:cNvSpPr/>
            <p:nvPr/>
          </p:nvSpPr>
          <p:spPr>
            <a:xfrm>
              <a:off x="1738365" y="3215473"/>
              <a:ext cx="2230734" cy="504056"/>
            </a:xfrm>
            <a:prstGeom prst="homePlate">
              <a:avLst/>
            </a:prstGeom>
            <a:solidFill>
              <a:srgbClr val="FFCC66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2012 год: 1040 мест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ятиугольник 12"/>
            <p:cNvSpPr/>
            <p:nvPr/>
          </p:nvSpPr>
          <p:spPr>
            <a:xfrm>
              <a:off x="128990" y="4590458"/>
              <a:ext cx="1944216" cy="504056"/>
            </a:xfrm>
            <a:prstGeom prst="homePlate">
              <a:avLst/>
            </a:prstGeom>
            <a:solidFill>
              <a:srgbClr val="FFCC66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2011 год: 480 мест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44077" y="5144756"/>
              <a:ext cx="1765109" cy="1080120"/>
            </a:xfrm>
            <a:prstGeom prst="rect">
              <a:avLst/>
            </a:prstGeom>
            <a:ln>
              <a:solidFill>
                <a:srgbClr val="FF99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 smtClean="0"/>
                <a:t>с.Батырево: 240 </a:t>
              </a:r>
            </a:p>
            <a:p>
              <a:pPr algn="ctr"/>
              <a:r>
                <a:rPr lang="ru-RU" sz="1400" b="1" dirty="0" smtClean="0"/>
                <a:t>г.Шумерля: 240</a:t>
              </a: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835696" y="3789040"/>
              <a:ext cx="2016224" cy="1944216"/>
            </a:xfrm>
            <a:prstGeom prst="rect">
              <a:avLst/>
            </a:prstGeom>
            <a:ln>
              <a:solidFill>
                <a:srgbClr val="FF99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1400" b="1" dirty="0" smtClean="0"/>
                <a:t>г. Чебоксары: 575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ул.Фруктовая – 75</a:t>
              </a:r>
            </a:p>
            <a:p>
              <a:pPr>
                <a:buFontTx/>
                <a:buChar char="-"/>
              </a:pPr>
              <a:r>
                <a:rPr lang="ru-RU" sz="1400" dirty="0" err="1" smtClean="0"/>
                <a:t>Эгерский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б-р</a:t>
              </a:r>
              <a:r>
                <a:rPr lang="ru-RU" sz="1400" dirty="0" smtClean="0"/>
                <a:t> – 220</a:t>
              </a:r>
            </a:p>
            <a:p>
              <a:pPr>
                <a:buFontTx/>
                <a:buChar char="-"/>
              </a:pPr>
              <a:r>
                <a:rPr lang="ru-RU" sz="1400" dirty="0" err="1" smtClean="0"/>
                <a:t>б-р</a:t>
              </a:r>
              <a:r>
                <a:rPr lang="ru-RU" sz="1400" dirty="0" smtClean="0"/>
                <a:t> Юности – 280</a:t>
              </a:r>
            </a:p>
            <a:p>
              <a:endParaRPr lang="ru-RU" sz="1400" b="1" dirty="0" smtClean="0"/>
            </a:p>
            <a:p>
              <a:r>
                <a:rPr lang="ru-RU" sz="1400" b="1" dirty="0" smtClean="0"/>
                <a:t>г. </a:t>
              </a:r>
              <a:r>
                <a:rPr lang="ru-RU" sz="1400" b="1" dirty="0" err="1" smtClean="0"/>
                <a:t>Козловка</a:t>
              </a:r>
              <a:r>
                <a:rPr lang="ru-RU" sz="1400" b="1" dirty="0" smtClean="0"/>
                <a:t>: 95</a:t>
              </a:r>
            </a:p>
            <a:p>
              <a:r>
                <a:rPr lang="ru-RU" sz="1400" b="1" dirty="0" smtClean="0"/>
                <a:t>с.Моргауши: 60 </a:t>
              </a:r>
            </a:p>
            <a:p>
              <a:r>
                <a:rPr lang="ru-RU" sz="1400" b="1" dirty="0" smtClean="0"/>
                <a:t>с.Шемурша: 90 </a:t>
              </a:r>
            </a:p>
            <a:p>
              <a:r>
                <a:rPr lang="ru-RU" sz="1400" b="1" dirty="0" smtClean="0"/>
                <a:t>г.Шумерля:  220 </a:t>
              </a: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657600" y="3215535"/>
              <a:ext cx="2016224" cy="1944216"/>
            </a:xfrm>
            <a:prstGeom prst="rect">
              <a:avLst/>
            </a:prstGeom>
            <a:ln>
              <a:solidFill>
                <a:srgbClr val="FF99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1400" b="1" dirty="0" smtClean="0"/>
                <a:t>г.Чебоксары: 150</a:t>
              </a:r>
            </a:p>
            <a:p>
              <a:r>
                <a:rPr lang="ru-RU" sz="1400" dirty="0" smtClean="0"/>
                <a:t>- </a:t>
              </a:r>
              <a:r>
                <a:rPr lang="ru-RU" sz="1400" dirty="0" err="1" smtClean="0"/>
                <a:t>ул.Хузангая</a:t>
              </a:r>
              <a:endParaRPr lang="ru-RU" sz="1400" dirty="0" smtClean="0"/>
            </a:p>
            <a:p>
              <a:endParaRPr lang="ru-RU" sz="1400" b="1" dirty="0" smtClean="0"/>
            </a:p>
            <a:p>
              <a:r>
                <a:rPr lang="ru-RU" sz="1400" b="1" dirty="0" smtClean="0"/>
                <a:t>г.Новочебоксарск: 220</a:t>
              </a:r>
            </a:p>
            <a:p>
              <a:r>
                <a:rPr lang="ru-RU" sz="1400" b="1" dirty="0" smtClean="0"/>
                <a:t>г.Канаш:  110</a:t>
              </a: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5536860" y="1489964"/>
              <a:ext cx="3024336" cy="2979712"/>
            </a:xfrm>
            <a:prstGeom prst="rect">
              <a:avLst/>
            </a:prstGeom>
            <a:ln>
              <a:solidFill>
                <a:srgbClr val="FF99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1400" b="1" dirty="0" smtClean="0"/>
                <a:t>г.Чебоксары: 110</a:t>
              </a:r>
            </a:p>
            <a:p>
              <a:r>
                <a:rPr lang="ru-RU" sz="1400" dirty="0" smtClean="0"/>
                <a:t>-Московский пр. </a:t>
              </a:r>
            </a:p>
            <a:p>
              <a:endParaRPr lang="ru-RU" sz="1400" dirty="0" smtClean="0"/>
            </a:p>
            <a:p>
              <a:r>
                <a:rPr lang="ru-RU" sz="1400" b="1" dirty="0" smtClean="0"/>
                <a:t>г.Канаш: 185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пр. Ленина – 75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ул.Разина – 110</a:t>
              </a:r>
            </a:p>
            <a:p>
              <a:endParaRPr lang="ru-RU" sz="1400" dirty="0" smtClean="0"/>
            </a:p>
            <a:p>
              <a:r>
                <a:rPr lang="ru-RU" sz="1400" b="1" dirty="0" smtClean="0"/>
                <a:t>г.Новочебоксарск: 440</a:t>
              </a:r>
            </a:p>
            <a:p>
              <a:r>
                <a:rPr lang="ru-RU" sz="1400" dirty="0" smtClean="0"/>
                <a:t>-Зеленый </a:t>
              </a:r>
              <a:r>
                <a:rPr lang="ru-RU" sz="1400" dirty="0" err="1" smtClean="0"/>
                <a:t>б-р</a:t>
              </a:r>
              <a:r>
                <a:rPr lang="ru-RU" sz="1400" dirty="0" smtClean="0"/>
                <a:t> – 220 мест</a:t>
              </a:r>
            </a:p>
            <a:p>
              <a:r>
                <a:rPr lang="ru-RU" sz="1400" dirty="0" smtClean="0"/>
                <a:t>-ул.Восточная – 220 мест</a:t>
              </a:r>
            </a:p>
            <a:p>
              <a:endParaRPr lang="ru-RU" sz="1400" dirty="0" smtClean="0"/>
            </a:p>
            <a:p>
              <a:r>
                <a:rPr lang="ru-RU" sz="1400" b="1" dirty="0" err="1" smtClean="0"/>
                <a:t>с.Ходары</a:t>
              </a:r>
              <a:r>
                <a:rPr lang="ru-RU" sz="1400" b="1" dirty="0" smtClean="0"/>
                <a:t> Шумерлинского р-на: 60 </a:t>
              </a:r>
            </a:p>
            <a:p>
              <a:r>
                <a:rPr lang="ru-RU" sz="1400" b="1" dirty="0" err="1" smtClean="0"/>
                <a:t>с.Раскильдино</a:t>
              </a:r>
              <a:r>
                <a:rPr lang="ru-RU" sz="1400" b="1" dirty="0" smtClean="0"/>
                <a:t> Аликовского р-на: 40 </a:t>
              </a:r>
            </a:p>
            <a:p>
              <a:r>
                <a:rPr lang="ru-RU" sz="1400" b="1" dirty="0" smtClean="0"/>
                <a:t>с.Янтиково Янтиковского р-на: 55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508508" y="899016"/>
              <a:ext cx="3024336" cy="512435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2014 год: 890 мест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34" descr="DSC08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9551" y="1391674"/>
            <a:ext cx="3329748" cy="2253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4"/>
          <p:cNvSpPr txBox="1">
            <a:spLocks noChangeArrowheads="1"/>
          </p:cNvSpPr>
          <p:nvPr/>
        </p:nvSpPr>
        <p:spPr bwMode="auto">
          <a:xfrm>
            <a:off x="36513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Создание дошкольных групп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при образовательных учреждениях</a:t>
            </a: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9525" y="836712"/>
            <a:ext cx="9134475" cy="106362"/>
            <a:chOff x="0" y="373063"/>
            <a:chExt cx="9133114" cy="10590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84111" y="373063"/>
              <a:ext cx="8449003" cy="105908"/>
            </a:xfrm>
            <a:prstGeom prst="rect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373063"/>
              <a:ext cx="599986" cy="105908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3253" name="Object 3"/>
          <p:cNvGraphicFramePr>
            <a:graphicFrameLocks noChangeAspect="1"/>
          </p:cNvGraphicFramePr>
          <p:nvPr/>
        </p:nvGraphicFramePr>
        <p:xfrm>
          <a:off x="0" y="2276872"/>
          <a:ext cx="9172575" cy="4754166"/>
        </p:xfrm>
        <a:graphic>
          <a:graphicData uri="http://schemas.openxmlformats.org/presentationml/2006/ole">
            <p:oleObj spid="_x0000_s67586" name="Worksheet" r:id="rId3" imgW="9372559" imgH="2790830" progId="Excel.Sheet.8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940152" y="980728"/>
            <a:ext cx="280831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В 2012-2014 годах будет открыто 173 дошкольные группы при образовательных учреждениях на 3555 мест</a:t>
            </a:r>
          </a:p>
        </p:txBody>
      </p:sp>
      <p:pic>
        <p:nvPicPr>
          <p:cNvPr id="67587" name="Picture 3" descr="d:\profiles\obrazov15\Мои документы\Доки\ФОТО\Готовимся к школ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80728"/>
            <a:ext cx="4104456" cy="29780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5A41-07D4-418F-B386-AF24E12E6C8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93" y="256882"/>
            <a:ext cx="4576915" cy="77787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Структура вновь вводимых мест </a:t>
            </a:r>
            <a:b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для организации дошкольного образования, мест</a:t>
            </a:r>
            <a:endParaRPr lang="ru-RU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499992" y="274676"/>
            <a:ext cx="4642338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80000"/>
              </a:lnSpc>
            </a:pPr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Финансирование вновь вводимых мест  для организации дошкольного образования, 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052736"/>
            <a:ext cx="4104456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endParaRPr lang="ru-RU" sz="1600" b="1" dirty="0" smtClean="0">
              <a:solidFill>
                <a:srgbClr val="C00000"/>
              </a:solidFill>
              <a:latin typeface="+mn-lt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600" b="1" dirty="0" smtClean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42338" y="628224"/>
            <a:ext cx="0" cy="525658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/>
          <p:nvPr/>
        </p:nvGraphicFramePr>
        <p:xfrm>
          <a:off x="251520" y="1484784"/>
          <a:ext cx="39604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47664" y="256490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4570</a:t>
            </a:r>
            <a:r>
              <a:rPr lang="en-US" dirty="0" smtClean="0"/>
              <a:t> (38</a:t>
            </a:r>
            <a:r>
              <a:rPr lang="ru-RU" dirty="0" smtClean="0"/>
              <a:t>,8%)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32849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1040</a:t>
            </a:r>
            <a:r>
              <a:rPr lang="ru-RU" dirty="0" smtClean="0"/>
              <a:t>(8,8%)</a:t>
            </a:r>
            <a:endParaRPr lang="ru-RU" dirty="0"/>
          </a:p>
        </p:txBody>
      </p:sp>
      <p:sp>
        <p:nvSpPr>
          <p:cNvPr id="16" name="TextBox 1"/>
          <p:cNvSpPr txBox="1"/>
          <p:nvPr/>
        </p:nvSpPr>
        <p:spPr>
          <a:xfrm>
            <a:off x="3275856" y="2420888"/>
            <a:ext cx="2016224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реконструкция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059832" y="278092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2650 </a:t>
            </a:r>
            <a:r>
              <a:rPr lang="ru-RU" dirty="0" smtClean="0"/>
              <a:t>(22,4%)</a:t>
            </a:r>
            <a:endParaRPr lang="ru-RU" dirty="0"/>
          </a:p>
        </p:txBody>
      </p:sp>
      <p:sp>
        <p:nvSpPr>
          <p:cNvPr id="23" name="TextBox 1"/>
          <p:cNvSpPr txBox="1"/>
          <p:nvPr/>
        </p:nvSpPr>
        <p:spPr>
          <a:xfrm>
            <a:off x="755576" y="4437112"/>
            <a:ext cx="3096344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открытие групп </a:t>
            </a:r>
          </a:p>
          <a:p>
            <a:pPr algn="ctr"/>
            <a:r>
              <a:rPr lang="ru-RU" sz="1600" dirty="0" smtClean="0"/>
              <a:t>в образовательных учреждениях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051720" y="335699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3555 </a:t>
            </a:r>
            <a:r>
              <a:rPr lang="ru-RU" dirty="0" smtClean="0"/>
              <a:t>(30%)</a:t>
            </a:r>
            <a:endParaRPr lang="ru-RU" dirty="0"/>
          </a:p>
        </p:txBody>
      </p:sp>
      <p:sp>
        <p:nvSpPr>
          <p:cNvPr id="25" name="TextBox 1"/>
          <p:cNvSpPr txBox="1"/>
          <p:nvPr/>
        </p:nvSpPr>
        <p:spPr>
          <a:xfrm>
            <a:off x="0" y="3573016"/>
            <a:ext cx="1043608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иные </a:t>
            </a:r>
          </a:p>
          <a:p>
            <a:pPr algn="ctr"/>
            <a:r>
              <a:rPr lang="ru-RU" sz="1600" dirty="0" smtClean="0"/>
              <a:t>формы</a:t>
            </a:r>
            <a:endParaRPr lang="ru-RU" sz="1600" dirty="0"/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4932040" y="1556792"/>
          <a:ext cx="421196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1"/>
          <p:cNvSpPr txBox="1"/>
          <p:nvPr/>
        </p:nvSpPr>
        <p:spPr>
          <a:xfrm>
            <a:off x="6832910" y="4722756"/>
            <a:ext cx="2016224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реконструкция</a:t>
            </a:r>
            <a:endParaRPr lang="ru-RU" sz="1600" dirty="0"/>
          </a:p>
        </p:txBody>
      </p:sp>
      <p:sp>
        <p:nvSpPr>
          <p:cNvPr id="29" name="TextBox 1"/>
          <p:cNvSpPr txBox="1"/>
          <p:nvPr/>
        </p:nvSpPr>
        <p:spPr>
          <a:xfrm>
            <a:off x="4541886" y="3608278"/>
            <a:ext cx="1043608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иные </a:t>
            </a:r>
          </a:p>
          <a:p>
            <a:pPr algn="ctr"/>
            <a:r>
              <a:rPr lang="ru-RU" sz="1600" dirty="0" smtClean="0"/>
              <a:t>формы</a:t>
            </a:r>
            <a:endParaRPr lang="ru-RU" sz="1600" dirty="0"/>
          </a:p>
        </p:txBody>
      </p:sp>
      <p:sp>
        <p:nvSpPr>
          <p:cNvPr id="30" name="TextBox 1"/>
          <p:cNvSpPr txBox="1"/>
          <p:nvPr/>
        </p:nvSpPr>
        <p:spPr>
          <a:xfrm>
            <a:off x="3954135" y="4405438"/>
            <a:ext cx="3096344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открытие групп </a:t>
            </a:r>
          </a:p>
          <a:p>
            <a:pPr algn="ctr"/>
            <a:r>
              <a:rPr lang="ru-RU" sz="1600" dirty="0" smtClean="0"/>
              <a:t>в образовательных</a:t>
            </a:r>
          </a:p>
          <a:p>
            <a:pPr algn="ctr"/>
            <a:r>
              <a:rPr lang="ru-RU" sz="1600" dirty="0" smtClean="0"/>
              <a:t> учреждениях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588224" y="263691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1928,1 </a:t>
            </a:r>
            <a:r>
              <a:rPr lang="ru-RU" dirty="0" smtClean="0"/>
              <a:t>(62,2%)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660232" y="364502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687,9 </a:t>
            </a:r>
            <a:r>
              <a:rPr lang="ru-RU" dirty="0" smtClean="0"/>
              <a:t>(22,1%)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508104" y="378904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177,8 </a:t>
            </a:r>
            <a:r>
              <a:rPr lang="ru-RU" dirty="0" smtClean="0"/>
              <a:t>(5,7%)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062824" y="34098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312,0 </a:t>
            </a:r>
            <a:r>
              <a:rPr lang="ru-RU" dirty="0" smtClean="0"/>
              <a:t>(10%)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1196752"/>
            <a:ext cx="4104456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+mn-lt"/>
              </a:rPr>
              <a:t>В 2012-2014 годах будет создано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u="sng" dirty="0" smtClean="0">
                <a:solidFill>
                  <a:srgbClr val="C00000"/>
                </a:solidFill>
                <a:latin typeface="+mn-lt"/>
              </a:rPr>
              <a:t>11815 мест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674184" y="1209172"/>
            <a:ext cx="4355976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+mn-lt"/>
              </a:rPr>
              <a:t>В 2012-2014 годах будет освоено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u="sng" dirty="0" smtClean="0">
                <a:solidFill>
                  <a:srgbClr val="C00000"/>
                </a:solidFill>
                <a:latin typeface="+mn-lt"/>
              </a:rPr>
              <a:t>3105,8 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4"/>
          <p:cNvSpPr txBox="1">
            <a:spLocks noChangeArrowheads="1"/>
          </p:cNvSpPr>
          <p:nvPr/>
        </p:nvSpPr>
        <p:spPr bwMode="auto">
          <a:xfrm>
            <a:off x="36513" y="-2698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Предполагаемый охват детей в возрасте от 1 года до 6,5 лет дошкольными образовательными учреждениями</a:t>
            </a: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179512" y="764704"/>
            <a:ext cx="9134475" cy="106362"/>
            <a:chOff x="0" y="373063"/>
            <a:chExt cx="9133114" cy="10590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84111" y="373063"/>
              <a:ext cx="8449003" cy="105908"/>
            </a:xfrm>
            <a:prstGeom prst="rect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373063"/>
              <a:ext cx="599986" cy="105908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3253" name="Object 3"/>
          <p:cNvGraphicFramePr>
            <a:graphicFrameLocks noChangeAspect="1"/>
          </p:cNvGraphicFramePr>
          <p:nvPr/>
        </p:nvGraphicFramePr>
        <p:xfrm>
          <a:off x="0" y="2667000"/>
          <a:ext cx="9172575" cy="4191000"/>
        </p:xfrm>
        <a:graphic>
          <a:graphicData uri="http://schemas.openxmlformats.org/presentationml/2006/ole">
            <p:oleObj spid="_x0000_s65538" name="Worksheet" r:id="rId3" imgW="9372559" imgH="2790830" progId="Excel.Sheet.8">
              <p:embed/>
            </p:oleObj>
          </a:graphicData>
        </a:graphic>
      </p:graphicFrame>
      <p:sp>
        <p:nvSpPr>
          <p:cNvPr id="53254" name="Text Box 15"/>
          <p:cNvSpPr txBox="1">
            <a:spLocks noChangeArrowheads="1"/>
          </p:cNvSpPr>
          <p:nvPr/>
        </p:nvSpPr>
        <p:spPr bwMode="auto">
          <a:xfrm>
            <a:off x="683568" y="2996952"/>
            <a:ext cx="55655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Предполагаемый охват дошкольным образованием в 2014 году (%)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679504" y="0"/>
          <a:ext cx="4464496" cy="2996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9" descr="1300013104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836712"/>
            <a:ext cx="3096344" cy="215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571</Words>
  <Application>Microsoft Office PowerPoint</Application>
  <PresentationFormat>Экран (4:3)</PresentationFormat>
  <Paragraphs>151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Worksheet</vt:lpstr>
      <vt:lpstr>О развитии системы  дошкольного образования  в Чувашской Республике  </vt:lpstr>
      <vt:lpstr>Структура очереди в дошкольные  образовательные учреждения, % </vt:lpstr>
      <vt:lpstr>Охват: 68 % - от 1 до 6,5 лет 90 % - старше 3 лет 90,8 % - старше 5 лет</vt:lpstr>
      <vt:lpstr>Слайд 4</vt:lpstr>
      <vt:lpstr>Строительство дошкольных  образовательных учреждений</vt:lpstr>
      <vt:lpstr>Реконструкция перепрофилированных  зданий дошкольных образовательных учреждений</vt:lpstr>
      <vt:lpstr>Слайд 7</vt:lpstr>
      <vt:lpstr>Структура вновь вводимых мест  для организации дошкольного образования, мест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ОМ</dc:creator>
  <cp:lastModifiedBy>obrazov15</cp:lastModifiedBy>
  <cp:revision>138</cp:revision>
  <dcterms:created xsi:type="dcterms:W3CDTF">2011-09-23T06:24:52Z</dcterms:created>
  <dcterms:modified xsi:type="dcterms:W3CDTF">2011-10-17T12:31:19Z</dcterms:modified>
</cp:coreProperties>
</file>