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image/x-emf" Extension="emf"/>
  <Default ContentType="application/vnd.ms-excel" Extension="xls"/>
  <Default ContentType="application/vnd.openxmlformats-package.relationships+xml" Extension="rels"/>
  <Default ContentType="application/xml" Extension="xml"/>
  <Default ContentType="application/vnd.openxmlformats-officedocument.vmlDrawing" Extension="v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58.xml"/>
  <Override ContentType="application/vnd.openxmlformats-officedocument.presentationml.slide+xml" PartName="/ppt/slides/slide59.xml"/>
  <Override ContentType="application/vnd.openxmlformats-officedocument.presentationml.slide+xml" PartName="/ppt/slides/slide60.xml"/>
  <Override ContentType="application/vnd.openxmlformats-officedocument.presentationml.slide+xml" PartName="/ppt/slides/slide61.xml"/>
  <Override ContentType="application/vnd.openxmlformats-officedocument.presentationml.slide+xml" PartName="/ppt/slides/slide62.xml"/>
  <Override ContentType="application/vnd.openxmlformats-officedocument.presentationml.slide+xml" PartName="/ppt/slides/slide63.xml"/>
  <Override ContentType="application/vnd.openxmlformats-officedocument.presentationml.slide+xml" PartName="/ppt/slides/slide64.xml"/>
  <Override ContentType="application/vnd.openxmlformats-officedocument.presentationml.slide+xml" PartName="/ppt/slides/slide65.xml"/>
  <Override ContentType="application/vnd.openxmlformats-officedocument.presentationml.slide+xml" PartName="/ppt/slides/slide66.xml"/>
  <Override ContentType="application/vnd.openxmlformats-officedocument.presentationml.slide+xml" PartName="/ppt/slides/slide67.xml"/>
  <Override ContentType="application/vnd.openxmlformats-officedocument.presentationml.slide+xml" PartName="/ppt/slides/slide68.xml"/>
  <Override ContentType="application/vnd.openxmlformats-officedocument.presentationml.slide+xml" PartName="/ppt/slides/slide69.xml"/>
  <Override ContentType="application/vnd.openxmlformats-officedocument.presentationml.slide+xml" PartName="/ppt/slides/slide70.xml"/>
  <Override ContentType="application/vnd.openxmlformats-officedocument.presentationml.slide+xml" PartName="/ppt/slides/slide71.xml"/>
  <Override ContentType="application/vnd.openxmlformats-officedocument.presentationml.slide+xml" PartName="/ppt/slides/slide72.xml"/>
  <Override ContentType="application/vnd.openxmlformats-officedocument.presentationml.slide+xml" PartName="/ppt/slides/slide73.xml"/>
  <Override ContentType="application/vnd.openxmlformats-officedocument.presentationml.slide+xml" PartName="/ppt/slides/slide74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77.xml"/>
  <Override ContentType="application/vnd.openxmlformats-officedocument.presentationml.slide+xml" PartName="/ppt/slides/slide78.xml"/>
  <Override ContentType="application/vnd.openxmlformats-officedocument.presentationml.slide+xml" PartName="/ppt/slides/slide79.xml"/>
  <Override ContentType="application/vnd.openxmlformats-officedocument.presentationml.slide+xml" PartName="/ppt/slides/slide80.xml"/>
  <Override ContentType="application/vnd.openxmlformats-officedocument.presentationml.slide+xml" PartName="/ppt/slides/slide81.xml"/>
  <Override ContentType="application/vnd.openxmlformats-officedocument.presentationml.slide+xml" PartName="/ppt/slides/slide82.xml"/>
  <Override ContentType="application/vnd.openxmlformats-officedocument.presentationml.slide+xml" PartName="/ppt/slides/slide83.xml"/>
  <Override ContentType="application/vnd.openxmlformats-officedocument.presentationml.slide+xml" PartName="/ppt/slides/slide84.xml"/>
  <Override ContentType="application/vnd.openxmlformats-officedocument.presentationml.slide+xml" PartName="/ppt/slides/slide85.xml"/>
  <Override ContentType="application/vnd.openxmlformats-officedocument.presentationml.slide+xml" PartName="/ppt/slides/slide86.xml"/>
  <Override ContentType="application/vnd.openxmlformats-officedocument.presentationml.slide+xml" PartName="/ppt/slides/slide87.xml"/>
  <Override ContentType="application/vnd.openxmlformats-officedocument.presentationml.slide+xml" PartName="/ppt/slides/slide88.xml"/>
  <Override ContentType="application/vnd.openxmlformats-officedocument.presentationml.slide+xml" PartName="/ppt/slides/slide89.xml"/>
  <Override ContentType="application/vnd.openxmlformats-officedocument.presentationml.slide+xml" PartName="/ppt/slides/slide90.xml"/>
  <Override ContentType="application/vnd.openxmlformats-officedocument.presentationml.slide+xml" PartName="/ppt/slides/slide91.xml"/>
  <Override ContentType="application/vnd.openxmlformats-officedocument.presentationml.slide+xml" PartName="/ppt/slides/slide92.xml"/>
  <Override ContentType="application/vnd.openxmlformats-officedocument.presentationml.slide+xml" PartName="/ppt/slides/slide93.xml"/>
  <Override ContentType="application/vnd.openxmlformats-officedocument.presentationml.slide+xml" PartName="/ppt/slides/slide94.xml"/>
  <Override ContentType="application/vnd.openxmlformats-officedocument.presentationml.slide+xml" PartName="/ppt/slides/slide95.xml"/>
  <Override ContentType="application/vnd.openxmlformats-officedocument.presentationml.slide+xml" PartName="/ppt/slides/slide96.xml"/>
  <Override ContentType="application/vnd.openxmlformats-officedocument.presentationml.slide+xml" PartName="/ppt/slides/slide97.xml"/>
  <Override ContentType="application/vnd.openxmlformats-officedocument.presentationml.slide+xml" PartName="/ppt/slides/slide98.xml"/>
  <Override ContentType="application/vnd.openxmlformats-officedocument.presentationml.slide+xml" PartName="/ppt/slides/slide99.xml"/>
  <Override ContentType="application/vnd.openxmlformats-officedocument.presentationml.slide+xml" PartName="/ppt/slides/slide100.xml"/>
  <Override ContentType="application/vnd.openxmlformats-officedocument.presentationml.slide+xml" PartName="/ppt/slides/slide101.xml"/>
  <Override ContentType="application/vnd.openxmlformats-officedocument.presentationml.slide+xml" PartName="/ppt/slides/slide102.xml"/>
  <Override ContentType="application/vnd.openxmlformats-officedocument.presentationml.slide+xml" PartName="/ppt/slides/slide103.xml"/>
  <Override ContentType="application/vnd.openxmlformats-officedocument.presentationml.slide+xml" PartName="/ppt/slides/slide104.xml"/>
  <Override ContentType="application/vnd.openxmlformats-officedocument.presentationml.slide+xml" PartName="/ppt/slides/slide105.xml"/>
  <Override ContentType="application/vnd.openxmlformats-officedocument.presentationml.slide+xml" PartName="/ppt/slides/slide106.xml"/>
  <Override ContentType="application/vnd.openxmlformats-officedocument.presentationml.slide+xml" PartName="/ppt/slides/slide107.xml"/>
  <Override ContentType="application/vnd.openxmlformats-officedocument.presentationml.slide+xml" PartName="/ppt/slides/slide108.xml"/>
  <Override ContentType="application/vnd.openxmlformats-officedocument.presentationml.slide+xml" PartName="/ppt/slides/slide109.xml"/>
  <Override ContentType="application/vnd.openxmlformats-officedocument.presentationml.slide+xml" PartName="/ppt/slides/slide110.xml"/>
  <Override ContentType="application/vnd.openxmlformats-officedocument.presentationml.slide+xml" PartName="/ppt/slides/slide111.xml"/>
  <Override ContentType="application/vnd.openxmlformats-officedocument.presentationml.slide+xml" PartName="/ppt/slides/slide112.xml"/>
  <Override ContentType="application/vnd.openxmlformats-officedocument.presentationml.slide+xml" PartName="/ppt/slides/slide113.xml"/>
  <Override ContentType="application/vnd.openxmlformats-officedocument.presentationml.slide+xml" PartName="/ppt/slides/slide114.xml"/>
  <Override ContentType="application/vnd.openxmlformats-officedocument.presentationml.slide+xml" PartName="/ppt/slides/slide115.xml"/>
  <Override ContentType="application/vnd.openxmlformats-officedocument.presentationml.slide+xml" PartName="/ppt/slides/slide116.xml"/>
  <Override ContentType="application/vnd.openxmlformats-officedocument.presentationml.slide+xml" PartName="/ppt/slides/slide117.xml"/>
  <Override ContentType="application/vnd.openxmlformats-officedocument.presentationml.slide+xml" PartName="/ppt/slides/slide118.xml"/>
  <Override ContentType="application/vnd.openxmlformats-officedocument.presentationml.slide+xml" PartName="/ppt/slides/slide119.xml"/>
  <Override ContentType="application/vnd.openxmlformats-officedocument.presentationml.slide+xml" PartName="/ppt/slides/slide120.xml"/>
  <Override ContentType="application/vnd.openxmlformats-officedocument.presentationml.slide+xml" PartName="/ppt/slides/slide121.xml"/>
  <Override ContentType="application/vnd.openxmlformats-officedocument.presentationml.slide+xml" PartName="/ppt/slides/slide122.xml"/>
  <Override ContentType="application/vnd.openxmlformats-officedocument.presentationml.slide+xml" PartName="/ppt/slides/slide123.xml"/>
  <Override ContentType="application/vnd.openxmlformats-officedocument.presentationml.slide+xml" PartName="/ppt/slides/slide124.xml"/>
  <Override ContentType="application/vnd.openxmlformats-officedocument.presentationml.slide+xml" PartName="/ppt/slides/slide125.xml"/>
  <Override ContentType="application/vnd.openxmlformats-officedocument.presentationml.slide+xml" PartName="/ppt/slides/slide126.xml"/>
  <Override ContentType="application/vnd.openxmlformats-officedocument.presentationml.slide+xml" PartName="/ppt/slides/slide127.xml"/>
  <Override ContentType="application/vnd.openxmlformats-officedocument.presentationml.slide+xml" PartName="/ppt/slides/slide128.xml"/>
  <Override ContentType="application/vnd.openxmlformats-officedocument.presentationml.slide+xml" PartName="/ppt/slides/slide129.xml"/>
  <Override ContentType="application/vnd.openxmlformats-officedocument.presentationml.slide+xml" PartName="/ppt/slides/slide130.xml"/>
  <Override ContentType="application/vnd.openxmlformats-officedocument.presentationml.slide+xml" PartName="/ppt/slides/slide131.xml"/>
  <Override ContentType="application/vnd.openxmlformats-officedocument.presentationml.slide+xml" PartName="/ppt/slides/slide132.xml"/>
  <Override ContentType="application/vnd.openxmlformats-officedocument.presentationml.slide+xml" PartName="/ppt/slides/slide133.xml"/>
  <Override ContentType="application/vnd.openxmlformats-officedocument.presentationml.slide+xml" PartName="/ppt/slides/slide134.xml"/>
  <Override ContentType="application/vnd.openxmlformats-officedocument.presentationml.slide+xml" PartName="/ppt/slides/slide135.xml"/>
  <Override ContentType="application/vnd.openxmlformats-officedocument.presentationml.slide+xml" PartName="/ppt/slides/slide136.xml"/>
  <Override ContentType="application/vnd.openxmlformats-officedocument.presentationml.slide+xml" PartName="/ppt/slides/slide137.xml"/>
  <Override ContentType="application/vnd.openxmlformats-officedocument.presentationml.slide+xml" PartName="/ppt/slides/slide138.xml"/>
  <Override ContentType="application/vnd.openxmlformats-officedocument.presentationml.slide+xml" PartName="/ppt/slides/slide139.xml"/>
  <Override ContentType="application/vnd.openxmlformats-officedocument.presentationml.slide+xml" PartName="/ppt/slides/slide140.xml"/>
  <Override ContentType="application/vnd.openxmlformats-officedocument.presentationml.slide+xml" PartName="/ppt/slides/slide141.xml"/>
  <Override ContentType="application/vnd.openxmlformats-officedocument.presentationml.slide+xml" PartName="/ppt/slides/slide142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47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53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65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9" r:id="rId1"/>
  </p:sldMasterIdLst>
  <p:notesMasterIdLst>
    <p:notesMasterId r:id="rId144"/>
  </p:notesMasterIdLst>
  <p:handoutMasterIdLst>
    <p:handoutMasterId r:id="rId145"/>
  </p:handoutMasterIdLst>
  <p:sldIdLst>
    <p:sldId id="573" r:id="rId2"/>
    <p:sldId id="608" r:id="rId3"/>
    <p:sldId id="613" r:id="rId4"/>
    <p:sldId id="738" r:id="rId5"/>
    <p:sldId id="763" r:id="rId6"/>
    <p:sldId id="888" r:id="rId7"/>
    <p:sldId id="911" r:id="rId8"/>
    <p:sldId id="739" r:id="rId9"/>
    <p:sldId id="740" r:id="rId10"/>
    <p:sldId id="744" r:id="rId11"/>
    <p:sldId id="745" r:id="rId12"/>
    <p:sldId id="747" r:id="rId13"/>
    <p:sldId id="770" r:id="rId14"/>
    <p:sldId id="889" r:id="rId15"/>
    <p:sldId id="912" r:id="rId16"/>
    <p:sldId id="750" r:id="rId17"/>
    <p:sldId id="767" r:id="rId18"/>
    <p:sldId id="913" r:id="rId19"/>
    <p:sldId id="890" r:id="rId20"/>
    <p:sldId id="768" r:id="rId21"/>
    <p:sldId id="736" r:id="rId22"/>
    <p:sldId id="891" r:id="rId23"/>
    <p:sldId id="892" r:id="rId24"/>
    <p:sldId id="742" r:id="rId25"/>
    <p:sldId id="643" r:id="rId26"/>
    <p:sldId id="709" r:id="rId27"/>
    <p:sldId id="893" r:id="rId28"/>
    <p:sldId id="894" r:id="rId29"/>
    <p:sldId id="741" r:id="rId30"/>
    <p:sldId id="721" r:id="rId31"/>
    <p:sldId id="769" r:id="rId32"/>
    <p:sldId id="716" r:id="rId33"/>
    <p:sldId id="863" r:id="rId34"/>
    <p:sldId id="873" r:id="rId35"/>
    <p:sldId id="874" r:id="rId36"/>
    <p:sldId id="928" r:id="rId37"/>
    <p:sldId id="875" r:id="rId38"/>
    <p:sldId id="876" r:id="rId39"/>
    <p:sldId id="772" r:id="rId40"/>
    <p:sldId id="814" r:id="rId41"/>
    <p:sldId id="773" r:id="rId42"/>
    <p:sldId id="895" r:id="rId43"/>
    <p:sldId id="914" r:id="rId44"/>
    <p:sldId id="896" r:id="rId45"/>
    <p:sldId id="897" r:id="rId46"/>
    <p:sldId id="910" r:id="rId47"/>
    <p:sldId id="906" r:id="rId48"/>
    <p:sldId id="900" r:id="rId49"/>
    <p:sldId id="901" r:id="rId50"/>
    <p:sldId id="902" r:id="rId51"/>
    <p:sldId id="907" r:id="rId52"/>
    <p:sldId id="904" r:id="rId53"/>
    <p:sldId id="908" r:id="rId54"/>
    <p:sldId id="929" r:id="rId55"/>
    <p:sldId id="915" r:id="rId56"/>
    <p:sldId id="905" r:id="rId57"/>
    <p:sldId id="779" r:id="rId58"/>
    <p:sldId id="916" r:id="rId59"/>
    <p:sldId id="780" r:id="rId60"/>
    <p:sldId id="844" r:id="rId61"/>
    <p:sldId id="782" r:id="rId62"/>
    <p:sldId id="881" r:id="rId63"/>
    <p:sldId id="882" r:id="rId64"/>
    <p:sldId id="877" r:id="rId65"/>
    <p:sldId id="784" r:id="rId66"/>
    <p:sldId id="785" r:id="rId67"/>
    <p:sldId id="917" r:id="rId68"/>
    <p:sldId id="839" r:id="rId69"/>
    <p:sldId id="787" r:id="rId70"/>
    <p:sldId id="819" r:id="rId71"/>
    <p:sldId id="883" r:id="rId72"/>
    <p:sldId id="918" r:id="rId73"/>
    <p:sldId id="845" r:id="rId74"/>
    <p:sldId id="790" r:id="rId75"/>
    <p:sldId id="791" r:id="rId76"/>
    <p:sldId id="919" r:id="rId77"/>
    <p:sldId id="840" r:id="rId78"/>
    <p:sldId id="793" r:id="rId79"/>
    <p:sldId id="794" r:id="rId80"/>
    <p:sldId id="884" r:id="rId81"/>
    <p:sldId id="920" r:id="rId82"/>
    <p:sldId id="846" r:id="rId83"/>
    <p:sldId id="796" r:id="rId84"/>
    <p:sldId id="921" r:id="rId85"/>
    <p:sldId id="797" r:id="rId86"/>
    <p:sldId id="798" r:id="rId87"/>
    <p:sldId id="847" r:id="rId88"/>
    <p:sldId id="799" r:id="rId89"/>
    <p:sldId id="885" r:id="rId90"/>
    <p:sldId id="800" r:id="rId91"/>
    <p:sldId id="848" r:id="rId92"/>
    <p:sldId id="849" r:id="rId93"/>
    <p:sldId id="801" r:id="rId94"/>
    <p:sldId id="922" r:id="rId95"/>
    <p:sldId id="802" r:id="rId96"/>
    <p:sldId id="803" r:id="rId97"/>
    <p:sldId id="886" r:id="rId98"/>
    <p:sldId id="923" r:id="rId99"/>
    <p:sldId id="850" r:id="rId100"/>
    <p:sldId id="805" r:id="rId101"/>
    <p:sldId id="924" r:id="rId102"/>
    <p:sldId id="806" r:id="rId103"/>
    <p:sldId id="807" r:id="rId104"/>
    <p:sldId id="808" r:id="rId105"/>
    <p:sldId id="887" r:id="rId106"/>
    <p:sldId id="851" r:id="rId107"/>
    <p:sldId id="852" r:id="rId108"/>
    <p:sldId id="853" r:id="rId109"/>
    <p:sldId id="854" r:id="rId110"/>
    <p:sldId id="855" r:id="rId111"/>
    <p:sldId id="810" r:id="rId112"/>
    <p:sldId id="925" r:id="rId113"/>
    <p:sldId id="811" r:id="rId114"/>
    <p:sldId id="812" r:id="rId115"/>
    <p:sldId id="813" r:id="rId116"/>
    <p:sldId id="857" r:id="rId117"/>
    <p:sldId id="926" r:id="rId118"/>
    <p:sldId id="927" r:id="rId119"/>
    <p:sldId id="858" r:id="rId120"/>
    <p:sldId id="862" r:id="rId121"/>
    <p:sldId id="856" r:id="rId122"/>
    <p:sldId id="864" r:id="rId123"/>
    <p:sldId id="866" r:id="rId124"/>
    <p:sldId id="867" r:id="rId125"/>
    <p:sldId id="868" r:id="rId126"/>
    <p:sldId id="869" r:id="rId127"/>
    <p:sldId id="870" r:id="rId128"/>
    <p:sldId id="865" r:id="rId129"/>
    <p:sldId id="667" r:id="rId130"/>
    <p:sldId id="668" r:id="rId131"/>
    <p:sldId id="669" r:id="rId132"/>
    <p:sldId id="666" r:id="rId133"/>
    <p:sldId id="670" r:id="rId134"/>
    <p:sldId id="671" r:id="rId135"/>
    <p:sldId id="711" r:id="rId136"/>
    <p:sldId id="634" r:id="rId137"/>
    <p:sldId id="639" r:id="rId138"/>
    <p:sldId id="640" r:id="rId139"/>
    <p:sldId id="635" r:id="rId140"/>
    <p:sldId id="636" r:id="rId141"/>
    <p:sldId id="726" r:id="rId142"/>
    <p:sldId id="642" r:id="rId14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CCFFCC"/>
    <a:srgbClr val="CCECFF"/>
    <a:srgbClr val="66CCFF"/>
    <a:srgbClr val="00FF00"/>
    <a:srgbClr val="006600"/>
    <a:srgbClr val="800000"/>
    <a:srgbClr val="CC00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40667" autoAdjust="0"/>
    <p:restoredTop sz="98743" autoAdjust="0"/>
  </p:normalViewPr>
  <p:slideViewPr>
    <p:cSldViewPr>
      <p:cViewPr>
        <p:scale>
          <a:sx n="80" d="100"/>
          <a:sy n="80" d="100"/>
        </p:scale>
        <p:origin x="-72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00"/>
    </p:cViewPr>
  </p:sorterViewPr>
  <p:notesViewPr>
    <p:cSldViewPr>
      <p:cViewPr varScale="1">
        <p:scale>
          <a:sx n="38" d="100"/>
          <a:sy n="38" d="100"/>
        </p:scale>
        <p:origin x="-1530" y="-7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notesMaster" Target="notesMasters/notesMaster1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6BC10C-69AE-4E51-AEB7-9255FDD89D0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0"/>
      <dgm:spPr/>
    </dgm:pt>
    <dgm:pt modelId="{02048C96-5B6C-4E95-B200-33E8C4A886F8}" type="pres">
      <dgm:prSet presAssocID="{4E6BC10C-69AE-4E51-AEB7-9255FDD89D02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3B71E084-81E7-42FF-A50A-CC8406BDF170}" type="presOf" srcId="{4E6BC10C-69AE-4E51-AEB7-9255FDD89D02}" destId="{02048C96-5B6C-4E95-B200-33E8C4A886F8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FD423E9-AC3E-4F57-9151-483ECC1B1CFA}" type="doc">
      <dgm:prSet loTypeId="urn:microsoft.com/office/officeart/2005/8/layout/venn1" loCatId="relationship" qsTypeId="urn:microsoft.com/office/officeart/2005/8/quickstyle/simple3" qsCatId="simple" csTypeId="urn:microsoft.com/office/officeart/2005/8/colors/colorful2" csCatId="colorful" phldr="1"/>
      <dgm:spPr/>
    </dgm:pt>
    <dgm:pt modelId="{C72C9329-C990-474A-A383-BFB9373DFA64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Сотрудничество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8472A8FC-09E9-4D83-8915-FBE9D198F8F7}" type="parTrans" cxnId="{0E610F4F-78B8-4098-831A-13CCA9D49B1A}">
      <dgm:prSet/>
      <dgm:spPr/>
      <dgm:t>
        <a:bodyPr/>
        <a:lstStyle/>
        <a:p>
          <a:endParaRPr lang="ru-RU"/>
        </a:p>
      </dgm:t>
    </dgm:pt>
    <dgm:pt modelId="{5EA8E3DD-1D84-42EC-97EF-0CF85524CCE6}" type="sibTrans" cxnId="{0E610F4F-78B8-4098-831A-13CCA9D49B1A}">
      <dgm:prSet/>
      <dgm:spPr/>
      <dgm:t>
        <a:bodyPr/>
        <a:lstStyle/>
        <a:p>
          <a:endParaRPr lang="ru-RU"/>
        </a:p>
      </dgm:t>
    </dgm:pt>
    <dgm:pt modelId="{3C972955-5B45-4621-8383-B6807147560E}">
      <dgm:prSet phldrT="[Текст]" custT="1"/>
      <dgm:spPr/>
      <dgm:t>
        <a:bodyPr/>
        <a:lstStyle/>
        <a:p>
          <a:r>
            <a:rPr lang="ru-RU" sz="2400" b="1" dirty="0" smtClean="0">
              <a:latin typeface="Arial" pitchFamily="34" charset="0"/>
              <a:cs typeface="Arial" pitchFamily="34" charset="0"/>
            </a:rPr>
            <a:t>Коммуникация</a:t>
          </a:r>
          <a:endParaRPr lang="ru-RU" sz="2400" b="1" dirty="0">
            <a:latin typeface="Arial" pitchFamily="34" charset="0"/>
            <a:cs typeface="Arial" pitchFamily="34" charset="0"/>
          </a:endParaRPr>
        </a:p>
      </dgm:t>
    </dgm:pt>
    <dgm:pt modelId="{9C9DF090-58C4-4275-B59D-9B2DA31863D0}" type="parTrans" cxnId="{C3BB7D07-451A-4FE0-AB3E-CDE09B904FBC}">
      <dgm:prSet/>
      <dgm:spPr/>
      <dgm:t>
        <a:bodyPr/>
        <a:lstStyle/>
        <a:p>
          <a:endParaRPr lang="ru-RU"/>
        </a:p>
      </dgm:t>
    </dgm:pt>
    <dgm:pt modelId="{C5A8077F-AC3C-4BFE-8DCE-96EDA46C9490}" type="sibTrans" cxnId="{C3BB7D07-451A-4FE0-AB3E-CDE09B904FBC}">
      <dgm:prSet/>
      <dgm:spPr/>
      <dgm:t>
        <a:bodyPr/>
        <a:lstStyle/>
        <a:p>
          <a:endParaRPr lang="ru-RU"/>
        </a:p>
      </dgm:t>
    </dgm:pt>
    <dgm:pt modelId="{C8A95B71-7D79-4337-90A6-61C8D474B429}" type="pres">
      <dgm:prSet presAssocID="{5FD423E9-AC3E-4F57-9151-483ECC1B1CFA}" presName="compositeShape" presStyleCnt="0">
        <dgm:presLayoutVars>
          <dgm:chMax val="7"/>
          <dgm:dir/>
          <dgm:resizeHandles val="exact"/>
        </dgm:presLayoutVars>
      </dgm:prSet>
      <dgm:spPr/>
    </dgm:pt>
    <dgm:pt modelId="{4093F69C-93E9-4FAC-A187-ECF55D08915A}" type="pres">
      <dgm:prSet presAssocID="{C72C9329-C990-474A-A383-BFB9373DFA64}" presName="circ1" presStyleLbl="vennNode1" presStyleIdx="0" presStyleCnt="2" custScaleX="117046" custScaleY="117046" custLinFactNeighborX="-1217" custLinFactNeighborY="424"/>
      <dgm:spPr/>
      <dgm:t>
        <a:bodyPr/>
        <a:lstStyle/>
        <a:p>
          <a:endParaRPr lang="ru-RU"/>
        </a:p>
      </dgm:t>
    </dgm:pt>
    <dgm:pt modelId="{26831E6B-3431-4B1F-B2BC-C4CCB2B8A363}" type="pres">
      <dgm:prSet presAssocID="{C72C9329-C990-474A-A383-BFB9373DFA6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D3BE3-41B4-4741-BC7B-1A7F8CFF2B7E}" type="pres">
      <dgm:prSet presAssocID="{3C972955-5B45-4621-8383-B6807147560E}" presName="circ2" presStyleLbl="vennNode1" presStyleIdx="1" presStyleCnt="2" custScaleX="117046" custScaleY="117046" custLinFactNeighborX="-3418" custLinFactNeighborY="-473"/>
      <dgm:spPr/>
      <dgm:t>
        <a:bodyPr/>
        <a:lstStyle/>
        <a:p>
          <a:endParaRPr lang="ru-RU"/>
        </a:p>
      </dgm:t>
    </dgm:pt>
    <dgm:pt modelId="{A19E153C-C3F1-4151-9929-D779AC44FADD}" type="pres">
      <dgm:prSet presAssocID="{3C972955-5B45-4621-8383-B6807147560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538626-FEF5-4FFC-A857-6A63CA312322}" type="presOf" srcId="{5FD423E9-AC3E-4F57-9151-483ECC1B1CFA}" destId="{C8A95B71-7D79-4337-90A6-61C8D474B429}" srcOrd="0" destOrd="0" presId="urn:microsoft.com/office/officeart/2005/8/layout/venn1"/>
    <dgm:cxn modelId="{C3BB7D07-451A-4FE0-AB3E-CDE09B904FBC}" srcId="{5FD423E9-AC3E-4F57-9151-483ECC1B1CFA}" destId="{3C972955-5B45-4621-8383-B6807147560E}" srcOrd="1" destOrd="0" parTransId="{9C9DF090-58C4-4275-B59D-9B2DA31863D0}" sibTransId="{C5A8077F-AC3C-4BFE-8DCE-96EDA46C9490}"/>
    <dgm:cxn modelId="{24D1A6E9-896D-4FD6-ABB1-48A7E88A05C8}" type="presOf" srcId="{C72C9329-C990-474A-A383-BFB9373DFA64}" destId="{4093F69C-93E9-4FAC-A187-ECF55D08915A}" srcOrd="0" destOrd="0" presId="urn:microsoft.com/office/officeart/2005/8/layout/venn1"/>
    <dgm:cxn modelId="{0E610F4F-78B8-4098-831A-13CCA9D49B1A}" srcId="{5FD423E9-AC3E-4F57-9151-483ECC1B1CFA}" destId="{C72C9329-C990-474A-A383-BFB9373DFA64}" srcOrd="0" destOrd="0" parTransId="{8472A8FC-09E9-4D83-8915-FBE9D198F8F7}" sibTransId="{5EA8E3DD-1D84-42EC-97EF-0CF85524CCE6}"/>
    <dgm:cxn modelId="{2B58F9CC-ADC8-48C0-B0D6-2C1E35245B22}" type="presOf" srcId="{3C972955-5B45-4621-8383-B6807147560E}" destId="{A19E153C-C3F1-4151-9929-D779AC44FADD}" srcOrd="1" destOrd="0" presId="urn:microsoft.com/office/officeart/2005/8/layout/venn1"/>
    <dgm:cxn modelId="{4B699A06-0297-46D1-9F6E-8AE9F583EF76}" type="presOf" srcId="{C72C9329-C990-474A-A383-BFB9373DFA64}" destId="{26831E6B-3431-4B1F-B2BC-C4CCB2B8A363}" srcOrd="1" destOrd="0" presId="urn:microsoft.com/office/officeart/2005/8/layout/venn1"/>
    <dgm:cxn modelId="{1FC3122C-3272-4862-85B4-33D1B7B057FA}" type="presOf" srcId="{3C972955-5B45-4621-8383-B6807147560E}" destId="{EFED3BE3-41B4-4741-BC7B-1A7F8CFF2B7E}" srcOrd="0" destOrd="0" presId="urn:microsoft.com/office/officeart/2005/8/layout/venn1"/>
    <dgm:cxn modelId="{0543E25B-6C55-45AC-AF78-C06FF9FDCB19}" type="presParOf" srcId="{C8A95B71-7D79-4337-90A6-61C8D474B429}" destId="{4093F69C-93E9-4FAC-A187-ECF55D08915A}" srcOrd="0" destOrd="0" presId="urn:microsoft.com/office/officeart/2005/8/layout/venn1"/>
    <dgm:cxn modelId="{2C4288B7-83E5-496F-A7A2-43B88E503646}" type="presParOf" srcId="{C8A95B71-7D79-4337-90A6-61C8D474B429}" destId="{26831E6B-3431-4B1F-B2BC-C4CCB2B8A363}" srcOrd="1" destOrd="0" presId="urn:microsoft.com/office/officeart/2005/8/layout/venn1"/>
    <dgm:cxn modelId="{4BA717F2-99E4-4657-A444-8CBE36D0B58E}" type="presParOf" srcId="{C8A95B71-7D79-4337-90A6-61C8D474B429}" destId="{EFED3BE3-41B4-4741-BC7B-1A7F8CFF2B7E}" srcOrd="2" destOrd="0" presId="urn:microsoft.com/office/officeart/2005/8/layout/venn1"/>
    <dgm:cxn modelId="{8A309DD0-B06B-4091-95F1-148833FEF96D}" type="presParOf" srcId="{C8A95B71-7D79-4337-90A6-61C8D474B429}" destId="{A19E153C-C3F1-4151-9929-D779AC44FADD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D423E9-AC3E-4F57-9151-483ECC1B1CFA}" type="doc">
      <dgm:prSet loTypeId="urn:microsoft.com/office/officeart/2005/8/layout/venn1" loCatId="relationship" qsTypeId="urn:microsoft.com/office/officeart/2005/8/quickstyle/simple3" qsCatId="simple" csTypeId="urn:microsoft.com/office/officeart/2005/8/colors/colorful2" csCatId="colorful" phldr="1"/>
      <dgm:spPr/>
    </dgm:pt>
    <dgm:pt modelId="{C72C9329-C990-474A-A383-BFB9373DFA64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Приобретение</a:t>
          </a:r>
        </a:p>
        <a:p>
          <a:r>
            <a:rPr lang="ru-RU" b="1" dirty="0" smtClean="0">
              <a:latin typeface="Arial" pitchFamily="34" charset="0"/>
              <a:cs typeface="Arial" pitchFamily="34" charset="0"/>
            </a:rPr>
            <a:t>знаний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8472A8FC-09E9-4D83-8915-FBE9D198F8F7}" type="parTrans" cxnId="{0E610F4F-78B8-4098-831A-13CCA9D49B1A}">
      <dgm:prSet/>
      <dgm:spPr/>
      <dgm:t>
        <a:bodyPr/>
        <a:lstStyle/>
        <a:p>
          <a:endParaRPr lang="ru-RU"/>
        </a:p>
      </dgm:t>
    </dgm:pt>
    <dgm:pt modelId="{5EA8E3DD-1D84-42EC-97EF-0CF85524CCE6}" type="sibTrans" cxnId="{0E610F4F-78B8-4098-831A-13CCA9D49B1A}">
      <dgm:prSet/>
      <dgm:spPr/>
      <dgm:t>
        <a:bodyPr/>
        <a:lstStyle/>
        <a:p>
          <a:endParaRPr lang="ru-RU"/>
        </a:p>
      </dgm:t>
    </dgm:pt>
    <dgm:pt modelId="{3C972955-5B45-4621-8383-B6807147560E}">
      <dgm:prSet phldrT="[Текст]" custT="1"/>
      <dgm:spPr/>
      <dgm:t>
        <a:bodyPr/>
        <a:lstStyle/>
        <a:p>
          <a:r>
            <a:rPr lang="ru-RU" sz="2700" b="1" dirty="0" smtClean="0">
              <a:latin typeface="Arial" pitchFamily="34" charset="0"/>
              <a:cs typeface="Arial" pitchFamily="34" charset="0"/>
            </a:rPr>
            <a:t>Разрешение проблем</a:t>
          </a:r>
          <a:endParaRPr lang="ru-RU" sz="2700" b="1" dirty="0">
            <a:latin typeface="Arial" pitchFamily="34" charset="0"/>
            <a:cs typeface="Arial" pitchFamily="34" charset="0"/>
          </a:endParaRPr>
        </a:p>
      </dgm:t>
    </dgm:pt>
    <dgm:pt modelId="{C5A8077F-AC3C-4BFE-8DCE-96EDA46C9490}" type="sibTrans" cxnId="{C3BB7D07-451A-4FE0-AB3E-CDE09B904FBC}">
      <dgm:prSet/>
      <dgm:spPr/>
      <dgm:t>
        <a:bodyPr/>
        <a:lstStyle/>
        <a:p>
          <a:endParaRPr lang="ru-RU"/>
        </a:p>
      </dgm:t>
    </dgm:pt>
    <dgm:pt modelId="{9C9DF090-58C4-4275-B59D-9B2DA31863D0}" type="parTrans" cxnId="{C3BB7D07-451A-4FE0-AB3E-CDE09B904FBC}">
      <dgm:prSet/>
      <dgm:spPr/>
      <dgm:t>
        <a:bodyPr/>
        <a:lstStyle/>
        <a:p>
          <a:endParaRPr lang="ru-RU"/>
        </a:p>
      </dgm:t>
    </dgm:pt>
    <dgm:pt modelId="{C8A95B71-7D79-4337-90A6-61C8D474B429}" type="pres">
      <dgm:prSet presAssocID="{5FD423E9-AC3E-4F57-9151-483ECC1B1CFA}" presName="compositeShape" presStyleCnt="0">
        <dgm:presLayoutVars>
          <dgm:chMax val="7"/>
          <dgm:dir/>
          <dgm:resizeHandles val="exact"/>
        </dgm:presLayoutVars>
      </dgm:prSet>
      <dgm:spPr/>
    </dgm:pt>
    <dgm:pt modelId="{4093F69C-93E9-4FAC-A187-ECF55D08915A}" type="pres">
      <dgm:prSet presAssocID="{C72C9329-C990-474A-A383-BFB9373DFA64}" presName="circ1" presStyleLbl="vennNode1" presStyleIdx="0" presStyleCnt="2" custScaleX="117046" custScaleY="117046" custLinFactNeighborX="-852" custLinFactNeighborY="1655"/>
      <dgm:spPr/>
      <dgm:t>
        <a:bodyPr/>
        <a:lstStyle/>
        <a:p>
          <a:endParaRPr lang="ru-RU"/>
        </a:p>
      </dgm:t>
    </dgm:pt>
    <dgm:pt modelId="{26831E6B-3431-4B1F-B2BC-C4CCB2B8A363}" type="pres">
      <dgm:prSet presAssocID="{C72C9329-C990-474A-A383-BFB9373DFA6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ED3BE3-41B4-4741-BC7B-1A7F8CFF2B7E}" type="pres">
      <dgm:prSet presAssocID="{3C972955-5B45-4621-8383-B6807147560E}" presName="circ2" presStyleLbl="vennNode1" presStyleIdx="1" presStyleCnt="2" custScaleX="117046" custScaleY="117046" custLinFactNeighborX="-3753" custLinFactNeighborY="591"/>
      <dgm:spPr/>
      <dgm:t>
        <a:bodyPr/>
        <a:lstStyle/>
        <a:p>
          <a:endParaRPr lang="ru-RU"/>
        </a:p>
      </dgm:t>
    </dgm:pt>
    <dgm:pt modelId="{A19E153C-C3F1-4151-9929-D779AC44FADD}" type="pres">
      <dgm:prSet presAssocID="{3C972955-5B45-4621-8383-B6807147560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9C1201-C52C-46E3-B6F5-AB8BC35BD06C}" type="presOf" srcId="{C72C9329-C990-474A-A383-BFB9373DFA64}" destId="{26831E6B-3431-4B1F-B2BC-C4CCB2B8A363}" srcOrd="1" destOrd="0" presId="urn:microsoft.com/office/officeart/2005/8/layout/venn1"/>
    <dgm:cxn modelId="{9DE2652B-DEB6-4976-A82D-CEF6469A7DC7}" type="presOf" srcId="{5FD423E9-AC3E-4F57-9151-483ECC1B1CFA}" destId="{C8A95B71-7D79-4337-90A6-61C8D474B429}" srcOrd="0" destOrd="0" presId="urn:microsoft.com/office/officeart/2005/8/layout/venn1"/>
    <dgm:cxn modelId="{DBD6624E-9771-4D60-9802-4D9150013414}" type="presOf" srcId="{C72C9329-C990-474A-A383-BFB9373DFA64}" destId="{4093F69C-93E9-4FAC-A187-ECF55D08915A}" srcOrd="0" destOrd="0" presId="urn:microsoft.com/office/officeart/2005/8/layout/venn1"/>
    <dgm:cxn modelId="{0F0D3E82-2CD2-49B1-BED3-CBB4E85CBBAE}" type="presOf" srcId="{3C972955-5B45-4621-8383-B6807147560E}" destId="{EFED3BE3-41B4-4741-BC7B-1A7F8CFF2B7E}" srcOrd="0" destOrd="0" presId="urn:microsoft.com/office/officeart/2005/8/layout/venn1"/>
    <dgm:cxn modelId="{C3BB7D07-451A-4FE0-AB3E-CDE09B904FBC}" srcId="{5FD423E9-AC3E-4F57-9151-483ECC1B1CFA}" destId="{3C972955-5B45-4621-8383-B6807147560E}" srcOrd="1" destOrd="0" parTransId="{9C9DF090-58C4-4275-B59D-9B2DA31863D0}" sibTransId="{C5A8077F-AC3C-4BFE-8DCE-96EDA46C9490}"/>
    <dgm:cxn modelId="{0E610F4F-78B8-4098-831A-13CCA9D49B1A}" srcId="{5FD423E9-AC3E-4F57-9151-483ECC1B1CFA}" destId="{C72C9329-C990-474A-A383-BFB9373DFA64}" srcOrd="0" destOrd="0" parTransId="{8472A8FC-09E9-4D83-8915-FBE9D198F8F7}" sibTransId="{5EA8E3DD-1D84-42EC-97EF-0CF85524CCE6}"/>
    <dgm:cxn modelId="{8B0DF805-7744-46DD-8F98-F0DE2A819620}" type="presOf" srcId="{3C972955-5B45-4621-8383-B6807147560E}" destId="{A19E153C-C3F1-4151-9929-D779AC44FADD}" srcOrd="1" destOrd="0" presId="urn:microsoft.com/office/officeart/2005/8/layout/venn1"/>
    <dgm:cxn modelId="{624903D9-6372-4348-BAAB-2A32F8FCB474}" type="presParOf" srcId="{C8A95B71-7D79-4337-90A6-61C8D474B429}" destId="{4093F69C-93E9-4FAC-A187-ECF55D08915A}" srcOrd="0" destOrd="0" presId="urn:microsoft.com/office/officeart/2005/8/layout/venn1"/>
    <dgm:cxn modelId="{A5D5A84E-7F40-448A-BF90-68EC59DA3815}" type="presParOf" srcId="{C8A95B71-7D79-4337-90A6-61C8D474B429}" destId="{26831E6B-3431-4B1F-B2BC-C4CCB2B8A363}" srcOrd="1" destOrd="0" presId="urn:microsoft.com/office/officeart/2005/8/layout/venn1"/>
    <dgm:cxn modelId="{A3B27D9B-8BEC-4300-AEEC-8534EE45D7B6}" type="presParOf" srcId="{C8A95B71-7D79-4337-90A6-61C8D474B429}" destId="{EFED3BE3-41B4-4741-BC7B-1A7F8CFF2B7E}" srcOrd="2" destOrd="0" presId="urn:microsoft.com/office/officeart/2005/8/layout/venn1"/>
    <dgm:cxn modelId="{F236E643-D9CE-4EE1-8907-FB0878590D36}" type="presParOf" srcId="{C8A95B71-7D79-4337-90A6-61C8D474B429}" destId="{A19E153C-C3F1-4151-9929-D779AC44FADD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3F69C-93E9-4FAC-A187-ECF55D08915A}">
      <dsp:nvSpPr>
        <dsp:cNvPr id="0" name=""/>
        <dsp:cNvSpPr/>
      </dsp:nvSpPr>
      <dsp:spPr>
        <a:xfrm>
          <a:off x="-151196" y="66348"/>
          <a:ext cx="3959993" cy="395999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Arial" pitchFamily="34" charset="0"/>
              <a:cs typeface="Arial" pitchFamily="34" charset="0"/>
            </a:rPr>
            <a:t>Сотрудничество</a:t>
          </a:r>
          <a:endParaRPr lang="ru-RU" sz="2100" b="1" kern="1200" dirty="0">
            <a:latin typeface="Arial" pitchFamily="34" charset="0"/>
            <a:cs typeface="Arial" pitchFamily="34" charset="0"/>
          </a:endParaRPr>
        </a:p>
      </dsp:txBody>
      <dsp:txXfrm>
        <a:off x="401775" y="533316"/>
        <a:ext cx="2283239" cy="3026057"/>
      </dsp:txXfrm>
    </dsp:sp>
    <dsp:sp modelId="{EFED3BE3-41B4-4741-BC7B-1A7F8CFF2B7E}">
      <dsp:nvSpPr>
        <dsp:cNvPr id="0" name=""/>
        <dsp:cNvSpPr/>
      </dsp:nvSpPr>
      <dsp:spPr>
        <a:xfrm>
          <a:off x="2171562" y="36000"/>
          <a:ext cx="3959993" cy="395999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3600000"/>
                <a:satOff val="0"/>
                <a:lumOff val="33333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3600000"/>
                <a:satOff val="0"/>
                <a:lumOff val="33333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3600000"/>
                <a:satOff val="0"/>
                <a:lumOff val="3333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Коммуникация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3295344" y="502968"/>
        <a:ext cx="2283239" cy="30260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3F69C-93E9-4FAC-A187-ECF55D08915A}">
      <dsp:nvSpPr>
        <dsp:cNvPr id="0" name=""/>
        <dsp:cNvSpPr/>
      </dsp:nvSpPr>
      <dsp:spPr>
        <a:xfrm>
          <a:off x="-151196" y="104006"/>
          <a:ext cx="3959993" cy="395999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Приобретение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Arial" pitchFamily="34" charset="0"/>
              <a:cs typeface="Arial" pitchFamily="34" charset="0"/>
            </a:rPr>
            <a:t>знаний</a:t>
          </a:r>
          <a:endParaRPr lang="ru-RU" sz="2400" b="1" kern="1200" dirty="0">
            <a:latin typeface="Arial" pitchFamily="34" charset="0"/>
            <a:cs typeface="Arial" pitchFamily="34" charset="0"/>
          </a:endParaRPr>
        </a:p>
      </dsp:txBody>
      <dsp:txXfrm>
        <a:off x="401775" y="570974"/>
        <a:ext cx="2283239" cy="3026057"/>
      </dsp:txXfrm>
    </dsp:sp>
    <dsp:sp modelId="{EFED3BE3-41B4-4741-BC7B-1A7F8CFF2B7E}">
      <dsp:nvSpPr>
        <dsp:cNvPr id="0" name=""/>
        <dsp:cNvSpPr/>
      </dsp:nvSpPr>
      <dsp:spPr>
        <a:xfrm>
          <a:off x="2160228" y="71998"/>
          <a:ext cx="3959993" cy="3959993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3600000"/>
                <a:satOff val="0"/>
                <a:lumOff val="33333"/>
                <a:alphaOff val="0"/>
                <a:tint val="50000"/>
                <a:satMod val="300000"/>
              </a:schemeClr>
            </a:gs>
            <a:gs pos="35000">
              <a:schemeClr val="accent2">
                <a:alpha val="50000"/>
                <a:hueOff val="3600000"/>
                <a:satOff val="0"/>
                <a:lumOff val="33333"/>
                <a:alphaOff val="0"/>
                <a:tint val="37000"/>
                <a:satMod val="300000"/>
              </a:schemeClr>
            </a:gs>
            <a:gs pos="100000">
              <a:schemeClr val="accent2">
                <a:alpha val="50000"/>
                <a:hueOff val="3600000"/>
                <a:satOff val="0"/>
                <a:lumOff val="3333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latin typeface="Arial" pitchFamily="34" charset="0"/>
              <a:cs typeface="Arial" pitchFamily="34" charset="0"/>
            </a:rPr>
            <a:t>Разрешение проблем</a:t>
          </a:r>
          <a:endParaRPr lang="ru-RU" sz="2700" b="1" kern="1200" dirty="0">
            <a:latin typeface="Arial" pitchFamily="34" charset="0"/>
            <a:cs typeface="Arial" pitchFamily="34" charset="0"/>
          </a:endParaRPr>
        </a:p>
      </dsp:txBody>
      <dsp:txXfrm>
        <a:off x="3284010" y="538966"/>
        <a:ext cx="2283239" cy="30260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90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90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390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0B0D617-B7D7-41BF-A2D5-E61948D61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317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D209355-7F1A-4819-A0C4-18009F6FD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8339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209355-7F1A-4819-A0C4-18009F6FD83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194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D92866-D65F-4C46-B0E6-4A32EF62D3D4}" type="slidenum">
              <a:rPr lang="ru-RU" smtClean="0"/>
              <a:pPr/>
              <a:t>10</a:t>
            </a:fld>
            <a:endParaRPr lang="ru-RU" smtClean="0"/>
          </a:p>
        </p:txBody>
      </p:sp>
      <p:sp>
        <p:nvSpPr>
          <p:cNvPr id="11059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lIns="92080" tIns="46040" rIns="92080" bIns="46040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AB2332-6A66-4BF0-966D-0BC8409A5AE6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11161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lIns="92080" tIns="46040" rIns="92080" bIns="46040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34AB484-2B99-42BC-88CC-32B207E26B2F}" type="slidenum">
              <a:rPr lang="ru-RU" sz="1200">
                <a:latin typeface="Times New Roman" pitchFamily="18" charset="0"/>
              </a:rPr>
              <a:pPr algn="r"/>
              <a:t>12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lIns="92080" tIns="46040" rIns="92080" bIns="46040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115360-14F9-4806-AFB8-06FD80B2D47A}" type="slidenum">
              <a:rPr lang="ru-RU" sz="1200">
                <a:latin typeface="Times New Roman" pitchFamily="18" charset="0"/>
              </a:rPr>
              <a:pPr algn="r"/>
              <a:t>13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lIns="92080" tIns="46040" rIns="92080" bIns="46040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000CAF10-B283-4EC2-8143-8D5E654BE837}" type="slidenum">
              <a:rPr lang="ru-RU" sz="1200">
                <a:latin typeface="Times New Roman" pitchFamily="18" charset="0"/>
              </a:rPr>
              <a:pPr algn="r"/>
              <a:t>14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4233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80" tIns="46040" rIns="92080" bIns="46040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0217D09-65F2-42FE-BFC3-F19F29269D7D}" type="slidenum">
              <a:rPr lang="ru-RU" sz="1200">
                <a:latin typeface="Times New Roman" pitchFamily="18" charset="0"/>
              </a:rPr>
              <a:pPr algn="r"/>
              <a:t>15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3209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lIns="92080" tIns="46040" rIns="92080" bIns="46040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AA2E91-E6A5-4354-BE45-B3D639EF72C9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77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AA2E91-E6A5-4354-BE45-B3D639EF72C9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77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1464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F3D4742-339D-4F14-9727-26E4BDC1A02A}" type="slidenum">
              <a:rPr lang="ru-RU" smtClean="0">
                <a:latin typeface="Times New Roman" pitchFamily="18" charset="0"/>
              </a:rPr>
              <a:pPr/>
              <a:t>19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1D50315-E42B-4493-B14A-949537708F4B}" type="slidenum">
              <a:rPr lang="ru-RU" smtClean="0">
                <a:latin typeface="Times New Roman" pitchFamily="18" charset="0"/>
              </a:rPr>
              <a:pPr/>
              <a:t>20</a:t>
            </a:fld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026494A-8A5F-4144-B733-313A5DC61351}" type="slidenum">
              <a:rPr lang="ru-RU" sz="1200">
                <a:latin typeface="Times New Roman" pitchFamily="18" charset="0"/>
              </a:rPr>
              <a:pPr algn="r"/>
              <a:t>2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D9E9B3-6026-4055-BFC8-56F762DEED58}" type="slidenum">
              <a:rPr lang="ru-RU" smtClean="0"/>
              <a:pPr/>
              <a:t>21</a:t>
            </a:fld>
            <a:endParaRPr lang="ru-RU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ru-RU" smtClean="0"/>
              <a:t>	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6A408F4-9F27-48B1-8D71-66E1234C1FAA}" type="slidenum">
              <a:rPr lang="ru-RU" smtClean="0">
                <a:latin typeface="Times New Roman" pitchFamily="18" charset="0"/>
              </a:rPr>
              <a:pPr/>
              <a:t>22</a:t>
            </a:fld>
            <a:endParaRPr lang="ru-RU" smtClean="0">
              <a:latin typeface="Times New Roman" pitchFamily="18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	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6A6F40A3-E487-4670-BB03-542C24237E37}" type="slidenum">
              <a:rPr lang="ru-RU" sz="1200">
                <a:latin typeface="Times New Roman" pitchFamily="18" charset="0"/>
              </a:rPr>
              <a:pPr algn="r"/>
              <a:t>23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	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F77A598-A552-482E-82FE-51F099D366C7}" type="slidenum">
              <a:rPr lang="ru-RU" sz="1200">
                <a:latin typeface="Times New Roman" pitchFamily="18" charset="0"/>
              </a:rPr>
              <a:pPr algn="r"/>
              <a:t>24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4CEBA9A-5062-458B-B171-251DD70692C2}" type="slidenum">
              <a:rPr lang="ru-RU" sz="1200"/>
              <a:pPr algn="r"/>
              <a:t>25</a:t>
            </a:fld>
            <a:endParaRPr lang="ru-RU" sz="1200"/>
          </a:p>
        </p:txBody>
      </p:sp>
      <p:sp>
        <p:nvSpPr>
          <p:cNvPr id="962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9D2DD83-5A48-467D-A19A-648955D7B58E}" type="slidenum">
              <a:rPr lang="ru-RU" sz="1200"/>
              <a:pPr algn="r"/>
              <a:t>25</a:t>
            </a:fld>
            <a:endParaRPr lang="ru-RU" sz="1200"/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	</a:t>
            </a:r>
            <a:endParaRPr lang="ru-RU" b="1" smtClean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FFFFFF"/>
              </a:buClr>
            </a:pPr>
            <a:endParaRPr lang="ru-RU" b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D9472B8-D747-45F2-80A4-66C6740C0078}" type="slidenum">
              <a:rPr lang="ru-RU" sz="1200"/>
              <a:pPr algn="r"/>
              <a:t>26</a:t>
            </a:fld>
            <a:endParaRPr lang="ru-RU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Char char="•"/>
            </a:pPr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126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84795B39-476E-45EA-A6D6-5C1221C51128}" type="slidenum">
              <a:rPr lang="en-US" sz="1200">
                <a:latin typeface="Calibri" pitchFamily="34" charset="0"/>
                <a:ea typeface="ＭＳ Ｐゴシック"/>
                <a:cs typeface="ＭＳ Ｐゴシック"/>
              </a:rPr>
              <a:pPr algn="r" eaLnBrk="1" hangingPunct="1"/>
              <a:t>29</a:t>
            </a:fld>
            <a:endParaRPr lang="en-US" sz="120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D698C38-F537-4EE3-8362-23CB363DB66D}" type="slidenum">
              <a:rPr lang="ru-RU" sz="1200">
                <a:latin typeface="Times New Roman" pitchFamily="18" charset="0"/>
              </a:rPr>
              <a:pPr algn="r"/>
              <a:t>30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lIns="92080" tIns="46040" rIns="92080" bIns="46040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AA2E91-E6A5-4354-BE45-B3D639EF72C9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7492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00B1AAA-328F-4E0C-8B20-053D9E1EE443}" type="slidenum">
              <a:rPr lang="ru-RU" sz="1200"/>
              <a:pPr algn="r"/>
              <a:t>32</a:t>
            </a:fld>
            <a:endParaRPr lang="ru-RU" sz="1200"/>
          </a:p>
        </p:txBody>
      </p:sp>
      <p:sp>
        <p:nvSpPr>
          <p:cNvPr id="1003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2FF0E0F-6ACC-478D-A1AD-74C6FEAC351C}" type="slidenum">
              <a:rPr lang="ru-RU" sz="1200"/>
              <a:pPr algn="r"/>
              <a:t>32</a:t>
            </a:fld>
            <a:endParaRPr lang="ru-RU" sz="1200"/>
          </a:p>
        </p:txBody>
      </p:sp>
      <p:sp>
        <p:nvSpPr>
          <p:cNvPr id="1003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	</a:t>
            </a:r>
            <a:endParaRPr lang="ru-RU" b="1" smtClean="0">
              <a:latin typeface="Arial" pitchFamily="34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FFFFFF"/>
              </a:buClr>
            </a:pPr>
            <a:endParaRPr lang="ru-RU" b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F77A598-A552-482E-82FE-51F099D366C7}" type="slidenum">
              <a:rPr lang="ru-RU" sz="1200">
                <a:latin typeface="Times New Roman" pitchFamily="18" charset="0"/>
              </a:rPr>
              <a:pPr algn="r"/>
              <a:t>3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F77A598-A552-482E-82FE-51F099D366C7}" type="slidenum">
              <a:rPr lang="ru-RU" sz="1200">
                <a:latin typeface="Times New Roman" pitchFamily="18" charset="0"/>
              </a:rPr>
              <a:pPr algn="r"/>
              <a:t>33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2EB8D0F2-FACC-42E6-B9C1-9F086625BD0C}" type="slidenum">
              <a:rPr lang="ru-RU" sz="1200"/>
              <a:pPr algn="r" eaLnBrk="1" hangingPunct="1"/>
              <a:t>34</a:t>
            </a:fld>
            <a:endParaRPr lang="ru-RU" sz="120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Char char="•"/>
            </a:pPr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024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F53386A9-FD29-401F-9365-46119AC8C751}" type="slidenum">
              <a:rPr lang="en-US" sz="1200">
                <a:latin typeface="Calibri" pitchFamily="34" charset="0"/>
                <a:ea typeface="ＭＳ Ｐゴシック"/>
                <a:cs typeface="ＭＳ Ｐゴシック"/>
              </a:rPr>
              <a:pPr algn="r" eaLnBrk="1" hangingPunct="1"/>
              <a:t>35</a:t>
            </a:fld>
            <a:endParaRPr lang="en-US" sz="120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27C70059-F7CB-4919-B6E6-558C69864463}" type="slidenum">
              <a:rPr lang="ru-RU" sz="1200"/>
              <a:pPr algn="r" eaLnBrk="1" hangingPunct="1"/>
              <a:t>38</a:t>
            </a:fld>
            <a:endParaRPr lang="ru-RU" sz="120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r>
              <a:rPr lang="ru-RU" dirty="0" smtClean="0"/>
              <a:t>	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F7ACD53-43DC-430E-8E45-2730A85B5450}" type="slidenum">
              <a:rPr lang="ru-RU" sz="1200">
                <a:latin typeface="Times New Roman" pitchFamily="18" charset="0"/>
              </a:rPr>
              <a:pPr algn="r"/>
              <a:t>41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AA2E91-E6A5-4354-BE45-B3D639EF72C9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1079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039AE4-5CD1-41AA-80C3-51C61BC823AC}" type="slidenum">
              <a:rPr lang="ru-RU" sz="1200">
                <a:latin typeface="Times New Roman" pitchFamily="18" charset="0"/>
              </a:rPr>
              <a:pPr algn="r"/>
              <a:t>57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209355-7F1A-4819-A0C4-18009F6FD830}" type="slidenum">
              <a:rPr lang="ru-RU" smtClean="0"/>
              <a:pPr>
                <a:defRPr/>
              </a:pPr>
              <a:t>59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AA2E91-E6A5-4354-BE45-B3D639EF72C9}" type="slidenum">
              <a:rPr lang="ru-RU" smtClean="0"/>
              <a:pPr>
                <a:defRPr/>
              </a:pPr>
              <a:t>62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1079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0898291-FB71-4CDA-ABBD-16776017C02C}" type="slidenum">
              <a:rPr lang="ru-RU" sz="1200">
                <a:latin typeface="Times New Roman" pitchFamily="18" charset="0"/>
              </a:rPr>
              <a:pPr algn="r"/>
              <a:t>66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F91197-A308-4313-BA70-ED5D646927A1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marL="228600" indent="-228600" eaLnBrk="1" hangingPunct="1">
              <a:lnSpc>
                <a:spcPct val="80000"/>
              </a:lnSpc>
            </a:pPr>
            <a:r>
              <a:rPr lang="ru-RU" sz="800" smtClean="0"/>
              <a:t>	</a:t>
            </a:r>
            <a:endParaRPr lang="ru-RU" sz="800" b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209355-7F1A-4819-A0C4-18009F6FD830}" type="slidenum">
              <a:rPr lang="ru-RU" smtClean="0"/>
              <a:pPr>
                <a:defRPr/>
              </a:pPr>
              <a:t>68</a:t>
            </a:fld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AA2E91-E6A5-4354-BE45-B3D639EF72C9}" type="slidenum">
              <a:rPr lang="ru-RU" smtClean="0"/>
              <a:pPr>
                <a:defRPr/>
              </a:pPr>
              <a:t>71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1079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E4A9147-5F7B-4C61-A29C-BAC69D5BCABD}" type="slidenum">
              <a:rPr lang="ru-RU" sz="1200">
                <a:latin typeface="Times New Roman" pitchFamily="18" charset="0"/>
              </a:rPr>
              <a:pPr algn="r"/>
              <a:t>75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209355-7F1A-4819-A0C4-18009F6FD830}" type="slidenum">
              <a:rPr lang="ru-RU" smtClean="0"/>
              <a:pPr>
                <a:defRPr/>
              </a:pPr>
              <a:t>77</a:t>
            </a:fld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AA2E91-E6A5-4354-BE45-B3D639EF72C9}" type="slidenum">
              <a:rPr lang="ru-RU" smtClean="0"/>
              <a:pPr>
                <a:defRPr/>
              </a:pPr>
              <a:t>80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1079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E3328DD-28FB-41D2-878A-47DB728DFA86}" type="slidenum">
              <a:rPr lang="ru-RU" sz="1200">
                <a:latin typeface="Times New Roman" pitchFamily="18" charset="0"/>
              </a:rPr>
              <a:pPr algn="r"/>
              <a:t>83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209355-7F1A-4819-A0C4-18009F6FD830}" type="slidenum">
              <a:rPr lang="ru-RU" smtClean="0"/>
              <a:pPr>
                <a:defRPr/>
              </a:pPr>
              <a:t>85</a:t>
            </a:fld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AA2E91-E6A5-4354-BE45-B3D639EF72C9}" type="slidenum">
              <a:rPr lang="ru-RU" smtClean="0"/>
              <a:pPr>
                <a:defRPr/>
              </a:pPr>
              <a:t>89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10796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943090E-E129-499E-98EF-42E6C4C1E6AF}" type="slidenum">
              <a:rPr lang="ru-RU" sz="1200">
                <a:latin typeface="Times New Roman" pitchFamily="18" charset="0"/>
              </a:rPr>
              <a:pPr algn="r"/>
              <a:t>93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209355-7F1A-4819-A0C4-18009F6FD830}" type="slidenum">
              <a:rPr lang="ru-RU" smtClean="0"/>
              <a:pPr>
                <a:defRPr/>
              </a:pPr>
              <a:t>95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E8E583-0FE6-46AC-B2C0-193D6E9D74B9}" type="slidenum">
              <a:rPr lang="ru-RU" sz="1200">
                <a:latin typeface="Times New Roman" pitchFamily="18" charset="0"/>
              </a:rPr>
              <a:pPr algn="r"/>
              <a:t>5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AA2E91-E6A5-4354-BE45-B3D639EF72C9}" type="slidenum">
              <a:rPr lang="ru-RU" smtClean="0"/>
              <a:pPr>
                <a:defRPr/>
              </a:pPr>
              <a:t>97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1079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4A8049E-D3B3-4EA7-9EF9-6D4AEB99155D}" type="slidenum">
              <a:rPr lang="ru-RU" sz="1200">
                <a:latin typeface="Times New Roman" pitchFamily="18" charset="0"/>
              </a:rPr>
              <a:pPr algn="r"/>
              <a:t>100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209355-7F1A-4819-A0C4-18009F6FD830}" type="slidenum">
              <a:rPr lang="ru-RU" smtClean="0"/>
              <a:pPr>
                <a:defRPr/>
              </a:pPr>
              <a:t>102</a:t>
            </a:fld>
            <a:endParaRPr 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AA2E91-E6A5-4354-BE45-B3D639EF72C9}" type="slidenum">
              <a:rPr lang="ru-RU" smtClean="0"/>
              <a:pPr>
                <a:defRPr/>
              </a:pPr>
              <a:t>105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10796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CE4C2E9-EB26-4711-9047-214CAFF2D5C1}" type="slidenum">
              <a:rPr lang="ru-RU" sz="1200">
                <a:latin typeface="Times New Roman" pitchFamily="18" charset="0"/>
              </a:rPr>
              <a:pPr algn="r"/>
              <a:t>111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6AA2E91-E6A5-4354-BE45-B3D639EF72C9}" type="slidenum">
              <a:rPr lang="ru-RU" smtClean="0"/>
              <a:pPr>
                <a:defRPr/>
              </a:pPr>
              <a:t>116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10796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A384F1AA-EB79-425F-B783-29E71C197E64}" type="slidenum">
              <a:rPr lang="ru-RU" sz="1200">
                <a:latin typeface="Times New Roman" pitchFamily="18" charset="0"/>
              </a:rPr>
              <a:pPr algn="r"/>
              <a:t>120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80" tIns="46040" rIns="92080" bIns="46040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F77A598-A552-482E-82FE-51F099D366C7}" type="slidenum">
              <a:rPr lang="ru-RU" sz="1200">
                <a:latin typeface="Times New Roman" pitchFamily="18" charset="0"/>
              </a:rPr>
              <a:pPr algn="r"/>
              <a:t>122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F77A598-A552-482E-82FE-51F099D366C7}" type="slidenum">
              <a:rPr lang="ru-RU" sz="1200">
                <a:latin typeface="Times New Roman" pitchFamily="18" charset="0"/>
              </a:rPr>
              <a:pPr algn="r"/>
              <a:t>128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9CE686C-1110-4A4D-AD12-95D85C70CD6D}" type="slidenum">
              <a:rPr lang="ru-RU" sz="1200">
                <a:latin typeface="Times New Roman" pitchFamily="18" charset="0"/>
              </a:rPr>
              <a:pPr algn="r"/>
              <a:t>129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lIns="92080" tIns="46040" rIns="92080" bIns="46040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51F9F1A2-FA17-40E3-91BA-B43475C2C157}" type="slidenum">
              <a:rPr lang="ru-RU" sz="1200">
                <a:latin typeface="Times New Roman" pitchFamily="18" charset="0"/>
              </a:rPr>
              <a:pPr algn="r"/>
              <a:t>6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/>
              <a:t>	</a:t>
            </a: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E8C11A1-CE61-4137-A720-B7D4D7ED7150}" type="slidenum">
              <a:rPr lang="ru-RU" sz="1200">
                <a:latin typeface="Times New Roman" pitchFamily="18" charset="0"/>
              </a:rPr>
              <a:pPr algn="r"/>
              <a:t>130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lIns="92080" tIns="46040" rIns="92080" bIns="46040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1DB4B4E-59E8-4C62-8ACC-C5B60BE312E9}" type="slidenum">
              <a:rPr lang="ru-RU" sz="1200">
                <a:latin typeface="Times New Roman" pitchFamily="18" charset="0"/>
              </a:rPr>
              <a:pPr algn="r"/>
              <a:t>131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lIns="92080" tIns="46040" rIns="92080" bIns="46040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C6343B6-0114-468C-A9AB-79DBD4EC1A9B}" type="slidenum">
              <a:rPr lang="ru-RU" sz="1200">
                <a:latin typeface="Times New Roman" pitchFamily="18" charset="0"/>
              </a:rPr>
              <a:pPr algn="r"/>
              <a:t>132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lIns="92080" tIns="46040" rIns="92080" bIns="46040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8E699B2-EE62-496C-96C1-8539B91D066A}" type="slidenum">
              <a:rPr lang="ru-RU" sz="1200">
                <a:latin typeface="Times New Roman" pitchFamily="18" charset="0"/>
              </a:rPr>
              <a:pPr algn="r"/>
              <a:t>133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lIns="92080" tIns="46040" rIns="92080" bIns="46040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0764C22-5FFD-405A-BE87-F94A4A2F691B}" type="slidenum">
              <a:rPr lang="ru-RU" sz="1200">
                <a:latin typeface="Times New Roman" pitchFamily="18" charset="0"/>
              </a:rPr>
              <a:pPr algn="r"/>
              <a:t>134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0854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lIns="92080" tIns="46040" rIns="92080" bIns="46040"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8AD5C8D-3BB3-4102-A76C-B8D8FC1C5184}" type="slidenum">
              <a:rPr lang="ru-RU" sz="1200">
                <a:latin typeface="Times New Roman" pitchFamily="18" charset="0"/>
              </a:rPr>
              <a:pPr algn="r"/>
              <a:t>142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DE81CF9-9F20-4AC3-8A0B-9B4C5D5326ED}" type="slidenum">
              <a:rPr lang="ru-RU" sz="1200">
                <a:latin typeface="Times New Roman" pitchFamily="18" charset="0"/>
              </a:rPr>
              <a:pPr algn="r"/>
              <a:t>7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r>
              <a:rPr lang="ru-RU" smtClean="0"/>
              <a:t>	</a:t>
            </a:r>
            <a:r>
              <a:rPr lang="ru-RU" b="1" smtClean="0"/>
              <a:t>Целевой </a:t>
            </a:r>
            <a:r>
              <a:rPr lang="ru-RU" smtClean="0"/>
              <a:t>раздел определяет общее назначение, цели, задачи и планируемые  результаты реализации основной образовательной программы основного общего образования, а также способы определения достижения этих целей и результатов и включает: </a:t>
            </a:r>
            <a:r>
              <a:rPr lang="ru-RU" b="1" i="1" smtClean="0"/>
              <a:t>пояснительную записку</a:t>
            </a:r>
            <a:r>
              <a:rPr lang="ru-RU" smtClean="0"/>
              <a:t>; </a:t>
            </a:r>
            <a:r>
              <a:rPr lang="ru-RU" b="1" i="1" smtClean="0"/>
              <a:t>планируемые результаты</a:t>
            </a:r>
            <a:r>
              <a:rPr lang="ru-RU" smtClean="0"/>
              <a:t> освоения обучающимися основной образовательной программы основного общего образования;</a:t>
            </a:r>
          </a:p>
          <a:p>
            <a:r>
              <a:rPr lang="ru-RU" b="1" i="1" smtClean="0"/>
              <a:t>систему оценки достижения планируемых результатов</a:t>
            </a:r>
            <a:r>
              <a:rPr lang="ru-RU" smtClean="0"/>
              <a:t> освоения основной образовательной программы основного общего образования.</a:t>
            </a:r>
            <a:endParaRPr lang="ru-RU" b="1" smtClean="0"/>
          </a:p>
          <a:p>
            <a:r>
              <a:rPr lang="ru-RU" b="1" smtClean="0"/>
              <a:t>	Содержательный </a:t>
            </a:r>
            <a:r>
              <a:rPr lang="ru-RU" smtClean="0"/>
              <a:t>раздел определяет общее содержание основного общего образования и включает образовательные программы, ориентированные на достижение личностных, предметных и метапредметных   результатов, в том числе:</a:t>
            </a:r>
          </a:p>
          <a:p>
            <a:pPr>
              <a:buFontTx/>
              <a:buChar char="•"/>
            </a:pPr>
            <a:r>
              <a:rPr lang="ru-RU" b="1" i="1" smtClean="0"/>
              <a:t>программу развития универсальных учебных действий</a:t>
            </a:r>
            <a:r>
              <a:rPr lang="ru-RU" smtClean="0"/>
              <a:t> (программу формирования </a:t>
            </a:r>
            <a:r>
              <a:rPr lang="ru-RU" i="1" smtClean="0"/>
              <a:t>общеучебных умений и навыков</a:t>
            </a:r>
            <a:r>
              <a:rPr lang="ru-RU" smtClean="0"/>
              <a:t>) на ступени основного общего образования, включающую формирование компетенций обучающихся в области использования </a:t>
            </a:r>
            <a:r>
              <a:rPr lang="ru-RU" i="1" smtClean="0"/>
              <a:t>информационно-коммуникационных технологий</a:t>
            </a:r>
            <a:r>
              <a:rPr lang="ru-RU" smtClean="0"/>
              <a:t>, </a:t>
            </a:r>
            <a:r>
              <a:rPr lang="ru-RU" i="1" smtClean="0"/>
              <a:t>учебно-исследовательской</a:t>
            </a:r>
            <a:r>
              <a:rPr lang="ru-RU" smtClean="0"/>
              <a:t>  и </a:t>
            </a:r>
            <a:r>
              <a:rPr lang="ru-RU" i="1" smtClean="0"/>
              <a:t>проектной деятельности</a:t>
            </a:r>
            <a:r>
              <a:rPr lang="ru-RU" smtClean="0"/>
              <a:t>; </a:t>
            </a:r>
          </a:p>
          <a:p>
            <a:pPr>
              <a:buFontTx/>
              <a:buChar char="•"/>
            </a:pPr>
            <a:r>
              <a:rPr lang="ru-RU" b="1" i="1" smtClean="0"/>
              <a:t>программы отдельных учебных предметов</a:t>
            </a:r>
            <a:r>
              <a:rPr lang="ru-RU" smtClean="0"/>
              <a:t>, курсов, в том числе интегрированных;</a:t>
            </a:r>
          </a:p>
          <a:p>
            <a:pPr>
              <a:buFontTx/>
              <a:buChar char="•"/>
            </a:pPr>
            <a:r>
              <a:rPr lang="ru-RU" b="1" i="1" smtClean="0"/>
              <a:t>программу воспитания и социализации обучающихся</a:t>
            </a:r>
            <a:r>
              <a:rPr lang="ru-RU" smtClean="0"/>
              <a:t> на ступени основного общего образования, включающую такие направления, как </a:t>
            </a:r>
            <a:r>
              <a:rPr lang="ru-RU" i="1" smtClean="0"/>
              <a:t>духовно-нравственное развитие и воспитание</a:t>
            </a:r>
            <a:r>
              <a:rPr lang="ru-RU" smtClean="0"/>
              <a:t> обучающихся, их </a:t>
            </a:r>
            <a:r>
              <a:rPr lang="ru-RU" i="1" smtClean="0"/>
              <a:t>социализация и профессиональная ориентация</a:t>
            </a:r>
            <a:r>
              <a:rPr lang="ru-RU" smtClean="0"/>
              <a:t>, формирование </a:t>
            </a:r>
            <a:r>
              <a:rPr lang="ru-RU" i="1" smtClean="0"/>
              <a:t>экологической культуры</a:t>
            </a:r>
            <a:r>
              <a:rPr lang="ru-RU" smtClean="0"/>
              <a:t>, </a:t>
            </a:r>
            <a:r>
              <a:rPr lang="ru-RU" i="1" smtClean="0"/>
              <a:t>культуры здорового и безопасного образа жизни</a:t>
            </a:r>
            <a:r>
              <a:rPr lang="ru-RU" smtClean="0"/>
              <a:t>;</a:t>
            </a:r>
          </a:p>
          <a:p>
            <a:pPr>
              <a:buFontTx/>
              <a:buChar char="•"/>
            </a:pPr>
            <a:r>
              <a:rPr lang="ru-RU" b="1" i="1" smtClean="0"/>
              <a:t>программу коррекционной работы</a:t>
            </a:r>
            <a:r>
              <a:rPr lang="ru-RU" smtClean="0"/>
              <a:t> (при наличии в образовательном учреждении детей с ограниченными возможностями здоровья).</a:t>
            </a:r>
            <a:endParaRPr lang="ru-RU" b="1" smtClean="0"/>
          </a:p>
          <a:p>
            <a:r>
              <a:rPr lang="ru-RU" b="1" smtClean="0"/>
              <a:t>	Организационный </a:t>
            </a:r>
            <a:r>
              <a:rPr lang="ru-RU" smtClean="0"/>
              <a:t>раздел определяет общие рамки организации образовательного процесса, а также механизм реализации компонентов основной образовательной программы и включает: </a:t>
            </a:r>
            <a:r>
              <a:rPr lang="ru-RU" b="1" i="1" smtClean="0"/>
              <a:t>учебный план</a:t>
            </a:r>
            <a:r>
              <a:rPr lang="ru-RU" smtClean="0"/>
              <a:t> основного общего образования как один из основных механизмов реализации основной образовательной программы; </a:t>
            </a:r>
            <a:r>
              <a:rPr lang="ru-RU" b="1" i="1" smtClean="0"/>
              <a:t>систему условий реализации основной  образовательной  программы</a:t>
            </a:r>
            <a:r>
              <a:rPr lang="ru-RU" smtClean="0"/>
              <a:t> в соответствии с требованиями Стандарта.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A707EC7-C2EE-410C-9CD7-1E3F7556CA1B}" type="slidenum">
              <a:rPr lang="ru-RU" sz="1200">
                <a:latin typeface="Times New Roman" pitchFamily="18" charset="0"/>
              </a:rPr>
              <a:pPr algn="r"/>
              <a:t>8</a:t>
            </a:fld>
            <a:endParaRPr lang="ru-RU" sz="1200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lIns="92080" tIns="46040" rIns="92080" bIns="46040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EC9A3-5F65-4073-9BD7-F44AF490DA62}" type="datetime1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7230A-2BB8-4ADB-99C9-713C7D017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C0774-717C-43D2-B622-44B03360C15A}" type="datetime1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C84A5-C5C6-494B-B9D6-064E5228E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B0D76-65D2-42A9-B29B-B5CFB815039B}" type="datetime1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F613A-EC9F-4A48-ABAF-EE648E4B3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6EEBF-27AA-49FB-A505-DEDFE87D01A4}" type="datetime1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0CA7D-D6A5-4E83-AB2F-7C63E2B82F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53D34-6A8B-4716-B9A0-72D7358E0615}" type="datetime1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1F8B3-F83A-4224-9ABE-4EE7DF072E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F4C08-2EC2-4920-98C3-432A640AD2F0}" type="datetime1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4D399-6D80-470E-AF08-3F5FE41ED9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31C42-4F8E-410C-8576-00FED32E2214}" type="datetime1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FFE03-F511-4381-AF71-0EC2CE123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488D6-A2B2-4862-A880-8317BB480C37}" type="datetime1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1B07C-A466-4A2A-9762-1C165B490A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5D23C-F767-4533-9C20-EA9F12F1AFC7}" type="datetime1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13DBD-2824-49BD-B0EF-69FFB6495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0A42C-3941-460D-8DB4-8B30BE213215}" type="datetime1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3315E-CB2A-4337-A871-174436363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54920-61D8-4129-AAB7-294FE7F64DA2}" type="datetime1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78187-516D-4B9D-B7A7-A0A61A568A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20F93-0D92-445E-A97E-11469E25BAAC}" type="datetime1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38BF3-7874-4CE2-AF02-277495C16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68097-B7FD-4E2E-AF10-33AF6455E467}" type="datetime1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EC3FF-B564-4958-8452-AAC29EFDBE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5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8F6EA1F-0B6E-4535-898D-F9C68E5283CE}" type="datetime1">
              <a:rPr lang="ru-RU"/>
              <a:pPr>
                <a:defRPr/>
              </a:pPr>
              <a:t>16.10.2012</a:t>
            </a:fld>
            <a:endParaRPr lang="ru-RU"/>
          </a:p>
        </p:txBody>
      </p:sp>
      <p:sp>
        <p:nvSpPr>
          <p:cNvPr id="495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5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4465D1D-DCE3-4923-AE6A-7ABB3DC50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 ?><Relationships xmlns="http://schemas.openxmlformats.org/package/2006/relationships"><Relationship Id="rId2" Target="../media/image5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02.xml.rels><?xml version="1.0" encoding="UTF-8" standalone="yes" ?><Relationships xmlns="http://schemas.openxmlformats.org/package/2006/relationships"><Relationship Id="rId3" Target="../media/image50.jpeg" Type="http://schemas.openxmlformats.org/officeDocument/2006/relationships/image"/><Relationship Id="rId2" Target="../notesSlides/notesSlide52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notesSlides/notesSlide11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 ?><Relationships xmlns="http://schemas.openxmlformats.org/package/2006/relationships"><Relationship Id="rId2" Target="../media/image5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13.xml.rels><?xml version="1.0" encoding="UTF-8" standalone="yes" ?><Relationships xmlns="http://schemas.openxmlformats.org/package/2006/relationships"><Relationship Id="rId2" Target="../media/image5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 ?><Relationships xmlns="http://schemas.openxmlformats.org/package/2006/relationships"><Relationship Id="rId3" Target="../media/image67.png" Type="http://schemas.openxmlformats.org/officeDocument/2006/relationships/image"/><Relationship Id="rId2" Target="../notesSlides/notesSlide56.xml" Type="http://schemas.openxmlformats.org/officeDocument/2006/relationships/notesSlide"/><Relationship Id="rId1" Target="../slideLayouts/slideLayout7.xml" Type="http://schemas.openxmlformats.org/officeDocument/2006/relationships/slideLayout"/><Relationship Id="rId5" Target="../media/image69.jpeg" Type="http://schemas.openxmlformats.org/officeDocument/2006/relationships/image"/><Relationship Id="rId4" Target="../media/image68.jpeg" Type="http://schemas.openxmlformats.org/officeDocument/2006/relationships/image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 ?><Relationships xmlns="http://schemas.openxmlformats.org/package/2006/relationships"><Relationship Id="rId2" Target="../media/image7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hyperlink" Target="http://www.co1858.ru/uploads/posts/2012-03/1332314540_cimg3936.jpg" TargetMode="Externa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1042;&#1089;&#1090;&#1072;&#1074;&#1082;&#1072;%206.4_&#1080;&#1090;&#1086;&#1075;_&#1088;&#1072;&#1073;_4%20&#1082;&#1083;_&#1086;&#1094;&#1077;&#1085;&#1086;&#1095;&#1085;&#1099;&#1081;%20&#1083;&#1080;&#1089;&#1090;_&#1091;&#1095;&#1080;&#1090;&#1077;&#1083;&#1102;.xl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hyperlink" Target="mailto:olg9527@yandex.ru" TargetMode="Externa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hyperlink" Target="http://www.school42.znaet.ru/im.xp/051056056051124050053051054051054053057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hyperlink" Target="http://img-fotki.yandex.ru/get/3303/tapirr.104/0_2288b_b3054e64_L.jp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hyperlink" Target="&#1042;&#1089;&#1090;&#1072;&#1074;&#1082;&#1072;%205.5_&#1057;&#1080;&#1089;&#1090;&#1077;&#1084;&#1072;%20&#1086;&#1094;&#1077;&#1085;&#1082;&#1080;%20&#1080;%20&#1079;&#1072;&#1076;&#1072;&#1085;&#1080;&#1103;.ppt" TargetMode="External"/><Relationship Id="rId3" Type="http://schemas.openxmlformats.org/officeDocument/2006/relationships/image" Target="../media/image11.jpeg"/><Relationship Id="rId21" Type="http://schemas.openxmlformats.org/officeDocument/2006/relationships/image" Target="../media/image25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3.jpeg"/><Relationship Id="rId25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6" Type="http://schemas.openxmlformats.org/officeDocument/2006/relationships/hyperlink" Target="&#1042;&#1089;&#1090;&#1072;&#1074;&#1082;&#1072;%205.2_&#1059;&#1059;&#1044;.ppt" TargetMode="External"/><Relationship Id="rId20" Type="http://schemas.openxmlformats.org/officeDocument/2006/relationships/hyperlink" Target="&#1042;&#1089;&#1090;&#1072;&#1074;&#1082;&#1072;%205.4_&#1055;&#1083;&#1072;&#1085;&#1080;&#1088;&#1091;&#1077;&#1084;&#1099;&#1077;%20&#1088;&#1077;&#1079;&#1091;&#1083;&#1100;&#1090;&#1072;&#1090;&#1099;.pp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24" Type="http://schemas.openxmlformats.org/officeDocument/2006/relationships/image" Target="../media/image27.jpeg"/><Relationship Id="rId5" Type="http://schemas.openxmlformats.org/officeDocument/2006/relationships/image" Target="../media/image13.jpeg"/><Relationship Id="rId15" Type="http://schemas.openxmlformats.org/officeDocument/2006/relationships/image" Target="../media/image22.jpeg"/><Relationship Id="rId23" Type="http://schemas.openxmlformats.org/officeDocument/2006/relationships/hyperlink" Target="&#1042;&#1089;&#1090;&#1072;&#1074;&#1082;&#1072;%205.3_&#1055;&#1088;&#1080;&#1084;&#1077;&#1088;&#1085;&#1099;&#1077;%20&#1087;&#1088;&#1086;&#1075;&#1088;&#1072;&#1084;&#1084;&#1099;.ppt" TargetMode="External"/><Relationship Id="rId10" Type="http://schemas.openxmlformats.org/officeDocument/2006/relationships/image" Target="../media/image18.jpeg"/><Relationship Id="rId19" Type="http://schemas.openxmlformats.org/officeDocument/2006/relationships/image" Target="../media/image24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hyperlink" Target="&#1042;&#1089;&#1090;&#1072;&#1074;&#1082;&#1072;%205.1_&#1041;&#1059;&#1055;.ppt" TargetMode="External"/><Relationship Id="rId22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18" Type="http://schemas.openxmlformats.org/officeDocument/2006/relationships/image" Target="../media/image44.jpeg"/><Relationship Id="rId3" Type="http://schemas.openxmlformats.org/officeDocument/2006/relationships/image" Target="../media/image29.jpeg"/><Relationship Id="rId21" Type="http://schemas.openxmlformats.org/officeDocument/2006/relationships/image" Target="../media/image47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17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42.jpeg"/><Relationship Id="rId20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11" Type="http://schemas.openxmlformats.org/officeDocument/2006/relationships/image" Target="../media/image37.jpeg"/><Relationship Id="rId5" Type="http://schemas.openxmlformats.org/officeDocument/2006/relationships/image" Target="../media/image31.jpeg"/><Relationship Id="rId15" Type="http://schemas.openxmlformats.org/officeDocument/2006/relationships/image" Target="../media/image41.jpeg"/><Relationship Id="rId23" Type="http://schemas.openxmlformats.org/officeDocument/2006/relationships/image" Target="../media/image49.jpeg"/><Relationship Id="rId10" Type="http://schemas.openxmlformats.org/officeDocument/2006/relationships/image" Target="../media/image36.jpeg"/><Relationship Id="rId19" Type="http://schemas.openxmlformats.org/officeDocument/2006/relationships/image" Target="../media/image45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Relationship Id="rId22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 ?><Relationships xmlns="http://schemas.openxmlformats.org/package/2006/relationships"><Relationship Id="rId2" Target="../media/image5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_____Microsoft_Excel_97-20032.xls"/><Relationship Id="rId5" Type="http://schemas.openxmlformats.org/officeDocument/2006/relationships/image" Target="../media/image51.emf"/><Relationship Id="rId4" Type="http://schemas.openxmlformats.org/officeDocument/2006/relationships/oleObject" Target="../embeddings/_____Microsoft_Excel_97-20031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3.emf"/><Relationship Id="rId4" Type="http://schemas.openxmlformats.org/officeDocument/2006/relationships/oleObject" Target="../embeddings/_____Microsoft_Excel_97-20033.xls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 ?><Relationships xmlns="http://schemas.openxmlformats.org/package/2006/relationships"><Relationship Id="rId2" Target="../media/image5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3.xml.rels><?xml version="1.0" encoding="UTF-8" standalone="yes" ?><Relationships xmlns="http://schemas.openxmlformats.org/package/2006/relationships"><Relationship Id="rId2" Target="../media/image5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1&amp;text=%D0%9A.%20%D0%A1%D0%BE%D0%BC%D0%BE%D0%B2%20%C2%AB%D0%90%D1%80%D0%BB%D0%B5%D0%BA%D0%B8%D0%BD%20%D0%B8%20%D0%B4%D0%B0%D0%BC%D0%B0%C2%BB;&amp;spsite=fake-044-631876.ru&amp;img_url=i.i.ua/photo/images/pic/3/2/3835223_5c02b5db.jpg&amp;rpt=simage" TargetMode="External"/><Relationship Id="rId13" Type="http://schemas.openxmlformats.org/officeDocument/2006/relationships/image" Target="http://im7-tub.yandex.net/i?id=73648426-00" TargetMode="External"/><Relationship Id="rId18" Type="http://schemas.openxmlformats.org/officeDocument/2006/relationships/image" Target="http://im7-tub.yandex.net/i?id=69914415-01" TargetMode="External"/><Relationship Id="rId3" Type="http://schemas.openxmlformats.org/officeDocument/2006/relationships/image" Target="../media/image56.jpeg"/><Relationship Id="rId21" Type="http://schemas.openxmlformats.org/officeDocument/2006/relationships/image" Target="http://im0-tub.yandex.net/i?id=166356808-01" TargetMode="External"/><Relationship Id="rId7" Type="http://schemas.openxmlformats.org/officeDocument/2006/relationships/image" Target="http://im2-tub.yandex.net/i?id=14271242-07" TargetMode="External"/><Relationship Id="rId12" Type="http://schemas.openxmlformats.org/officeDocument/2006/relationships/image" Target="../media/image59.jpeg"/><Relationship Id="rId17" Type="http://schemas.openxmlformats.org/officeDocument/2006/relationships/image" Target="../media/image61.jpeg"/><Relationship Id="rId2" Type="http://schemas.openxmlformats.org/officeDocument/2006/relationships/hyperlink" Target="http://images.yandex.ru/yandsearch?p=0&amp;ed=1&amp;text=%D0%9C.%20%D0%9D%D0%B5%D1%81%D1%82%D0%B5%D1%80%D0%BE%D0%B2%20%C2%AB%D0%92%D0%B8%D0%B4%D0%B5%D0%BD%D0%B8%D0%B5%20%D0%BE%D1%82%D1%80%D0%BE%D0%BA%D1%83%20%D0%92%D0%B0%D1%80%D1%84%D0%BE%D0%BB%D0%BE%D0%BC%D0%B5%D1%8E%C2%BB&amp;spsite=fake-055-173481.ru&amp;img_url=metod-sunduchok.ucoz.ru/_pu/0/52384432.jpg&amp;rpt=simage" TargetMode="External"/><Relationship Id="rId16" Type="http://schemas.openxmlformats.org/officeDocument/2006/relationships/hyperlink" Target="http://images.yandex.ru/yandsearch?p=0&amp;text=%D0%92.%20%D0%9F%D0%BE%D0%BF%D0%BA%D0%BE%D0%B2%20%C2%AB%D0%A8%D0%B8%D0%BD%D0%B5%D0%BB%D1%8C%20%D0%BE%D1%82%D1%86%D0%B0%C2%BB;&amp;spsite=www.liveinternet.ru&amp;img_url=s51.radikal.ru/i131/0905/d6/2be9f7f9343d.jpg&amp;rpt=simage" TargetMode="External"/><Relationship Id="rId20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11" Type="http://schemas.openxmlformats.org/officeDocument/2006/relationships/hyperlink" Target="http://images.yandex.ru/yandsearch?p=8&amp;ed=1&amp;text=%D0%90.%D0%9F%D0%BB%D0%B0%D1%81%D1%82%D0%BE%D0%B2%20%C2%AB%D0%A1%D0%B5%D0%BD%D0%BE%D0%BA%D0%BE%D1%81%C2%BB;&amp;spsite=www.emc.komi.com&amp;img_url=www.emc.komi.com/02/10/img/108.jpg&amp;rpt=simage" TargetMode="External"/><Relationship Id="rId24" Type="http://schemas.openxmlformats.org/officeDocument/2006/relationships/image" Target="http://im0-tub.yandex.net/i?id=17762263-00" TargetMode="External"/><Relationship Id="rId5" Type="http://schemas.openxmlformats.org/officeDocument/2006/relationships/hyperlink" Target="http://images.yandex.ru/yandsearch?p=2&amp;ed=1&amp;text=%D0%97.%20%D0%A1%D0%B5%D1%80%D0%B5%D0%B1%D1%80%D1%8F%D0%BA%D0%BE%D0%B2%D0%B0%20%C2%AB%D0%97%D0%B0%20%D0%B7%D0%B0%D0%B2%D1%82%D1%80%D0%B0%D0%BA%D0%BE%D0%BC%C2%BB&amp;spsite=www.lgz.ru&amp;img_url=forum.materinstvo.ru/uploads/1268897543/post-221-1268919855.jpg&amp;rpt=simage" TargetMode="External"/><Relationship Id="rId15" Type="http://schemas.openxmlformats.org/officeDocument/2006/relationships/image" Target="http://www.museum.ru/imgB.asp?35215" TargetMode="External"/><Relationship Id="rId23" Type="http://schemas.openxmlformats.org/officeDocument/2006/relationships/image" Target="../media/image63.jpeg"/><Relationship Id="rId10" Type="http://schemas.openxmlformats.org/officeDocument/2006/relationships/image" Target="http://im2-tub.yandex.net/i?id=13592089-05" TargetMode="External"/><Relationship Id="rId19" Type="http://schemas.openxmlformats.org/officeDocument/2006/relationships/hyperlink" Target="http://images.yandex.ru/yandsearch?p=0&amp;ed=1&amp;text=%D0%91.%D0%9A%D1%83%D1%81%D1%82%D0%BE%D0%B4%D0%B8%D0%B5%D0%B2%20%C2%AB%D0%9A%D1%83%D0%BF%D1%87%D0%B8%D1%85%D0%B0%20%D0%B7%D0%B0%20%D1%87%D0%B0%D0%B5%D0%BC%C2%BB&amp;spsite=fake-003-1610462.ru&amp;img_url=allday.ru/uploads/posts/thumbs/1200588698__17.jpg&amp;rpt=simage" TargetMode="External"/><Relationship Id="rId4" Type="http://schemas.openxmlformats.org/officeDocument/2006/relationships/image" Target="http://im6-tub.yandex.net/i?id=2808536-06" TargetMode="External"/><Relationship Id="rId9" Type="http://schemas.openxmlformats.org/officeDocument/2006/relationships/image" Target="../media/image58.jpeg"/><Relationship Id="rId14" Type="http://schemas.openxmlformats.org/officeDocument/2006/relationships/image" Target="../media/image60.jpeg"/><Relationship Id="rId22" Type="http://schemas.openxmlformats.org/officeDocument/2006/relationships/hyperlink" Target="http://images.yandex.ru/yandsearch?p=0&amp;ed=1&amp;text=%D0%92.%D0%92%D0%B0%D1%81%D0%BD%D0%B5%D1%86%D0%BE%D0%B2%20%C2%AB%D0%93%D1%83%D1%81%D0%BB%D1%8F%D1%80%D1%8B%C2%BB&amp;spsite=fake-046-1010352.ru&amp;img_url=img12.nnm.ru/imagez/gallery/d/6/1/3/e/d613e16a3b47dabf90bd21ecfebbf4e0.jpg&amp;rpt=simage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&#1042;&#1089;&#1090;&#1072;&#1074;&#1082;&#1072;_&#1063;&#1090;&#1086;%20&#1076;&#1083;&#1103;%20&#1090;&#1077;&#1073;&#1103;%20&#1086;&#1079;&#1085;&#1072;&#1095;&#1072;&#1077;&#1090;%20&#1092;&#1080;&#1079;&#1080;&#1095;&#1077;&#1089;&#1082;&#1072;&#1103;%20&#1082;&#1091;&#1083;&#1100;&#1090;&#1091;&#1088;&#1072;.ppt" TargetMode="External"/><Relationship Id="rId1" Type="http://schemas.openxmlformats.org/officeDocument/2006/relationships/slideLayout" Target="../slideLayouts/slideLayout7.xml"/><Relationship Id="rId6" Type="http://schemas.openxmlformats.org/officeDocument/2006/relationships/slide" Target="slide54.xml"/><Relationship Id="rId5" Type="http://schemas.openxmlformats.org/officeDocument/2006/relationships/slide" Target="slide53.xml"/><Relationship Id="rId4" Type="http://schemas.openxmlformats.org/officeDocument/2006/relationships/hyperlink" Target="&#1042;&#1089;&#1090;&#1072;&#1074;&#1082;&#1072;_&#1062;&#1077;&#1083;&#1080;%20&#1095;&#1090;&#1077;&#1085;&#1080;&#1103;.ppt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" Target="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 ?><Relationships xmlns="http://schemas.openxmlformats.org/package/2006/relationships"><Relationship Id="rId2" Target="../media/image5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9.xml.rels><?xml version="1.0" encoding="UTF-8" standalone="yes" ?><Relationships xmlns="http://schemas.openxmlformats.org/package/2006/relationships"><Relationship Id="rId3" Target="../media/image50.jpeg" Type="http://schemas.openxmlformats.org/officeDocument/2006/relationships/image"/><Relationship Id="rId2" Target="../notesSlides/notesSlide37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&#1083;&#1080;&#1089;&#1090;&#1099;%20&#1089;&#1072;&#1084;&#1086;&#1086;&#1094;&#1077;&#1085;&#1082;&#1080;.doc" TargetMode="Externa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 ?><Relationships xmlns="http://schemas.openxmlformats.org/package/2006/relationships"><Relationship Id="rId2" Target="../media/image5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8.xml.rels><?xml version="1.0" encoding="UTF-8" standalone="yes" ?><Relationships xmlns="http://schemas.openxmlformats.org/package/2006/relationships"><Relationship Id="rId3" Target="../media/image50.jpeg" Type="http://schemas.openxmlformats.org/officeDocument/2006/relationships/image"/><Relationship Id="rId2" Target="../notesSlides/notesSlide40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&#1083;&#1080;&#1089;&#1090;%20&#1087;&#1088;&#1086;&#1076;&#1074;&#1080;&#1078;&#1077;&#1085;&#1080;&#1103;.doc" TargetMode="Externa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 ?><Relationships xmlns="http://schemas.openxmlformats.org/package/2006/relationships"><Relationship Id="rId2" Target="../media/image5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7.xml.rels><?xml version="1.0" encoding="UTF-8" standalone="yes" ?><Relationships xmlns="http://schemas.openxmlformats.org/package/2006/relationships"><Relationship Id="rId3" Target="../media/image50.jpeg" Type="http://schemas.openxmlformats.org/officeDocument/2006/relationships/image"/><Relationship Id="rId2" Target="../notesSlides/notesSlide43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 ?><Relationships xmlns="http://schemas.openxmlformats.org/package/2006/relationships"><Relationship Id="rId2" Target="../media/image5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85.xml.rels><?xml version="1.0" encoding="UTF-8" standalone="yes" ?><Relationships xmlns="http://schemas.openxmlformats.org/package/2006/relationships"><Relationship Id="rId3" Target="../media/image50.jpeg" Type="http://schemas.openxmlformats.org/officeDocument/2006/relationships/image"/><Relationship Id="rId2" Target="../notesSlides/notesSlide46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 ?><Relationships xmlns="http://schemas.openxmlformats.org/package/2006/relationships"><Relationship Id="rId2" Target="../media/image66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 ?><Relationships xmlns="http://schemas.openxmlformats.org/package/2006/relationships"><Relationship Id="rId2" Target="../media/image5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95.xml.rels><?xml version="1.0" encoding="UTF-8" standalone="yes" ?><Relationships xmlns="http://schemas.openxmlformats.org/package/2006/relationships"><Relationship Id="rId3" Target="../media/image50.jpeg" Type="http://schemas.openxmlformats.org/officeDocument/2006/relationships/image"/><Relationship Id="rId2" Target="../notesSlides/notesSlide49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500" y="116632"/>
            <a:ext cx="9001000" cy="1908212"/>
          </a:xfrm>
        </p:spPr>
        <p:txBody>
          <a:bodyPr/>
          <a:lstStyle/>
          <a:p>
            <a:pPr algn="l"/>
            <a:r>
              <a:rPr lang="ru-RU" sz="3200" b="1" dirty="0" smtClean="0">
                <a:latin typeface="Arial" pitchFamily="34" charset="0"/>
              </a:rPr>
              <a:t>Федеральный государственный    образовательный стандарт.</a:t>
            </a:r>
            <a:br>
              <a:rPr lang="ru-RU" sz="3200" b="1" dirty="0" smtClean="0">
                <a:latin typeface="Arial" pitchFamily="34" charset="0"/>
              </a:rPr>
            </a:br>
            <a:r>
              <a:rPr lang="ru-RU" sz="3200" b="1" dirty="0" smtClean="0">
                <a:latin typeface="Arial" pitchFamily="34" charset="0"/>
              </a:rPr>
              <a:t>Начальное и основное общее образование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75656" y="5373216"/>
            <a:ext cx="6400800" cy="1284288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Arial" pitchFamily="34" charset="0"/>
              </a:rPr>
              <a:t>Москва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Arial" pitchFamily="34" charset="0"/>
              </a:rPr>
              <a:t>октябрь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</a:rPr>
              <a:t>, 2012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87523" y="2708920"/>
            <a:ext cx="8568951" cy="132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</a:rPr>
              <a:t>Особенности работы учителя по реализации требований ФГОС</a:t>
            </a:r>
            <a:endParaRPr lang="ru-RU" sz="4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4B3746-0E8C-4DBD-BA6E-93D007FB0138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903170" name="AutoShape 2"/>
          <p:cNvSpPr>
            <a:spLocks noChangeArrowheads="1"/>
          </p:cNvSpPr>
          <p:nvPr/>
        </p:nvSpPr>
        <p:spPr bwMode="gray">
          <a:xfrm>
            <a:off x="0" y="152400"/>
            <a:ext cx="8891588" cy="973138"/>
          </a:xfrm>
          <a:prstGeom prst="roundRect">
            <a:avLst>
              <a:gd name="adj" fmla="val 46389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Планируемые результаты и оценка их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достижения: сферы ответственности</a:t>
            </a: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89025"/>
            <a:ext cx="9145588" cy="576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3172" name="AutoShape 4"/>
          <p:cNvSpPr>
            <a:spLocks noChangeArrowheads="1"/>
          </p:cNvSpPr>
          <p:nvPr/>
        </p:nvSpPr>
        <p:spPr bwMode="auto">
          <a:xfrm>
            <a:off x="7667625" y="3897313"/>
            <a:ext cx="1368425" cy="1044575"/>
          </a:xfrm>
          <a:prstGeom prst="wedgeRoundRectCallout">
            <a:avLst>
              <a:gd name="adj1" fmla="val -387241"/>
              <a:gd name="adj2" fmla="val -27657"/>
              <a:gd name="adj3" fmla="val 16667"/>
            </a:avLst>
          </a:prstGeom>
          <a:gradFill rotWithShape="1">
            <a:gsLst>
              <a:gs pos="0">
                <a:srgbClr val="CC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endParaRPr lang="ru-RU"/>
          </a:p>
        </p:txBody>
      </p:sp>
      <p:sp>
        <p:nvSpPr>
          <p:cNvPr id="903173" name="Text Box 5"/>
          <p:cNvSpPr txBox="1">
            <a:spLocks noChangeArrowheads="1"/>
          </p:cNvSpPr>
          <p:nvPr/>
        </p:nvSpPr>
        <p:spPr bwMode="auto">
          <a:xfrm>
            <a:off x="7559675" y="4113213"/>
            <a:ext cx="158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b="1">
                <a:solidFill>
                  <a:schemeClr val="hlink"/>
                </a:solidFill>
              </a:rPr>
              <a:t>Выпускник,</a:t>
            </a:r>
            <a:r>
              <a:rPr lang="ru-RU"/>
              <a:t> </a:t>
            </a:r>
            <a:r>
              <a:rPr lang="ru-RU" b="1">
                <a:solidFill>
                  <a:schemeClr val="hlink"/>
                </a:solidFill>
              </a:rPr>
              <a:t>педагог, ОУ; </a:t>
            </a:r>
          </a:p>
        </p:txBody>
      </p:sp>
      <p:sp>
        <p:nvSpPr>
          <p:cNvPr id="903174" name="AutoShape 6"/>
          <p:cNvSpPr>
            <a:spLocks noChangeArrowheads="1"/>
          </p:cNvSpPr>
          <p:nvPr/>
        </p:nvSpPr>
        <p:spPr bwMode="auto">
          <a:xfrm>
            <a:off x="179388" y="4400550"/>
            <a:ext cx="1044575" cy="971550"/>
          </a:xfrm>
          <a:prstGeom prst="wedgeRoundRectCallout">
            <a:avLst>
              <a:gd name="adj1" fmla="val 164588"/>
              <a:gd name="adj2" fmla="val 18954"/>
              <a:gd name="adj3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CCECFF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endParaRPr lang="ru-RU"/>
          </a:p>
        </p:txBody>
      </p:sp>
      <p:sp>
        <p:nvSpPr>
          <p:cNvPr id="903175" name="Text Box 7"/>
          <p:cNvSpPr txBox="1">
            <a:spLocks noChangeArrowheads="1"/>
          </p:cNvSpPr>
          <p:nvPr/>
        </p:nvSpPr>
        <p:spPr bwMode="auto">
          <a:xfrm>
            <a:off x="142875" y="4400550"/>
            <a:ext cx="1150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>
                <a:solidFill>
                  <a:srgbClr val="008000"/>
                </a:solidFill>
              </a:rPr>
              <a:t>Чему</a:t>
            </a:r>
          </a:p>
          <a:p>
            <a:pPr algn="ctr"/>
            <a:r>
              <a:rPr lang="ru-RU">
                <a:solidFill>
                  <a:srgbClr val="008000"/>
                </a:solidFill>
              </a:rPr>
              <a:t>учить</a:t>
            </a:r>
            <a:endParaRPr lang="ru-RU">
              <a:solidFill>
                <a:schemeClr val="hlink"/>
              </a:solidFill>
            </a:endParaRPr>
          </a:p>
        </p:txBody>
      </p:sp>
      <p:sp>
        <p:nvSpPr>
          <p:cNvPr id="903176" name="AutoShape 8"/>
          <p:cNvSpPr>
            <a:spLocks noChangeArrowheads="1"/>
          </p:cNvSpPr>
          <p:nvPr/>
        </p:nvSpPr>
        <p:spPr bwMode="auto">
          <a:xfrm>
            <a:off x="7704138" y="2276475"/>
            <a:ext cx="1439862" cy="539750"/>
          </a:xfrm>
          <a:prstGeom prst="wedgeRoundRectCallout">
            <a:avLst>
              <a:gd name="adj1" fmla="val -144046"/>
              <a:gd name="adj2" fmla="val 76176"/>
              <a:gd name="adj3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ru-RU" sz="1200" b="1" i="1">
                <a:solidFill>
                  <a:schemeClr val="bg1"/>
                </a:solidFill>
              </a:rPr>
              <a:t>система</a:t>
            </a:r>
          </a:p>
          <a:p>
            <a:pPr algn="ctr"/>
            <a:r>
              <a:rPr lang="ru-RU" sz="1200" b="1" i="1">
                <a:solidFill>
                  <a:schemeClr val="bg1"/>
                </a:solidFill>
              </a:rPr>
              <a:t>образования:</a:t>
            </a:r>
          </a:p>
        </p:txBody>
      </p:sp>
      <p:sp>
        <p:nvSpPr>
          <p:cNvPr id="903177" name="AutoShape 9"/>
          <p:cNvSpPr>
            <a:spLocks noChangeArrowheads="1"/>
          </p:cNvSpPr>
          <p:nvPr/>
        </p:nvSpPr>
        <p:spPr bwMode="auto">
          <a:xfrm>
            <a:off x="7704138" y="5661025"/>
            <a:ext cx="1439862" cy="576263"/>
          </a:xfrm>
          <a:prstGeom prst="wedgeRoundRectCallout">
            <a:avLst>
              <a:gd name="adj1" fmla="val -306338"/>
              <a:gd name="adj2" fmla="val -80028"/>
              <a:gd name="adj3" fmla="val 16667"/>
            </a:avLst>
          </a:prstGeom>
          <a:gradFill rotWithShape="1">
            <a:gsLst>
              <a:gs pos="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r>
              <a:rPr lang="ru-RU" sz="1200" b="1" i="1">
                <a:solidFill>
                  <a:srgbClr val="008000"/>
                </a:solidFill>
              </a:rPr>
              <a:t>система образования, ОУ</a:t>
            </a:r>
          </a:p>
        </p:txBody>
      </p:sp>
      <p:sp>
        <p:nvSpPr>
          <p:cNvPr id="903178" name="Oval 10"/>
          <p:cNvSpPr>
            <a:spLocks noChangeArrowheads="1"/>
          </p:cNvSpPr>
          <p:nvPr/>
        </p:nvSpPr>
        <p:spPr bwMode="auto">
          <a:xfrm>
            <a:off x="1439863" y="2492375"/>
            <a:ext cx="6372225" cy="1260475"/>
          </a:xfrm>
          <a:prstGeom prst="ellips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903179" name="AutoShape 11"/>
          <p:cNvSpPr>
            <a:spLocks noChangeArrowheads="1"/>
          </p:cNvSpPr>
          <p:nvPr/>
        </p:nvSpPr>
        <p:spPr bwMode="auto">
          <a:xfrm>
            <a:off x="179388" y="2384425"/>
            <a:ext cx="1044575" cy="971550"/>
          </a:xfrm>
          <a:prstGeom prst="wedgeRoundRectCallout">
            <a:avLst>
              <a:gd name="adj1" fmla="val 150759"/>
              <a:gd name="adj2" fmla="val 18954"/>
              <a:gd name="adj3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CCECFF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endParaRPr lang="ru-RU"/>
          </a:p>
        </p:txBody>
      </p:sp>
      <p:sp>
        <p:nvSpPr>
          <p:cNvPr id="903180" name="Text Box 12"/>
          <p:cNvSpPr txBox="1">
            <a:spLocks noChangeArrowheads="1"/>
          </p:cNvSpPr>
          <p:nvPr/>
        </p:nvSpPr>
        <p:spPr bwMode="auto">
          <a:xfrm>
            <a:off x="250825" y="2384425"/>
            <a:ext cx="9001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Ради чего</a:t>
            </a:r>
          </a:p>
          <a:p>
            <a:pPr algn="ctr"/>
            <a:r>
              <a:rPr lang="ru-RU">
                <a:solidFill>
                  <a:schemeClr val="bg1"/>
                </a:solidFill>
              </a:rPr>
              <a:t>учить</a:t>
            </a:r>
          </a:p>
        </p:txBody>
      </p:sp>
      <p:sp>
        <p:nvSpPr>
          <p:cNvPr id="903181" name="Oval 13"/>
          <p:cNvSpPr>
            <a:spLocks noChangeArrowheads="1"/>
          </p:cNvSpPr>
          <p:nvPr/>
        </p:nvSpPr>
        <p:spPr bwMode="auto">
          <a:xfrm>
            <a:off x="1476375" y="3897313"/>
            <a:ext cx="6372225" cy="1439862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903182" name="Oval 14"/>
          <p:cNvSpPr>
            <a:spLocks noChangeArrowheads="1"/>
          </p:cNvSpPr>
          <p:nvPr/>
        </p:nvSpPr>
        <p:spPr bwMode="auto">
          <a:xfrm>
            <a:off x="1511300" y="3824288"/>
            <a:ext cx="6372225" cy="2557462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903183" name="Text Box 15"/>
          <p:cNvSpPr txBox="1">
            <a:spLocks noChangeArrowheads="1"/>
          </p:cNvSpPr>
          <p:nvPr/>
        </p:nvSpPr>
        <p:spPr bwMode="auto">
          <a:xfrm>
            <a:off x="107950" y="4905375"/>
            <a:ext cx="1260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>
                <a:solidFill>
                  <a:schemeClr val="hlink"/>
                </a:solidFill>
              </a:rPr>
              <a:t>и</a:t>
            </a:r>
            <a:r>
              <a:rPr lang="ru-RU">
                <a:solidFill>
                  <a:srgbClr val="008000"/>
                </a:solidFill>
              </a:rPr>
              <a:t> </a:t>
            </a:r>
            <a:r>
              <a:rPr lang="ru-RU">
                <a:solidFill>
                  <a:schemeClr val="hlink"/>
                </a:solidFill>
              </a:rPr>
              <a:t>научить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03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03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03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0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0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0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03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0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0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0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0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03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3172" grpId="0" animBg="1"/>
      <p:bldP spid="903173" grpId="0"/>
      <p:bldP spid="903174" grpId="0" animBg="1"/>
      <p:bldP spid="903175" grpId="0"/>
      <p:bldP spid="903176" grpId="0" animBg="1"/>
      <p:bldP spid="903177" grpId="0" animBg="1"/>
      <p:bldP spid="903178" grpId="0" animBg="1"/>
      <p:bldP spid="903179" grpId="0" animBg="1"/>
      <p:bldP spid="903180" grpId="0"/>
      <p:bldP spid="903181" grpId="0" animBg="1"/>
      <p:bldP spid="903182" grpId="0" animBg="1"/>
      <p:bldP spid="903183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43948-3EB7-4EA1-A08D-F75A9A7A53CE}" type="slidenum">
              <a:rPr lang="ru-RU"/>
              <a:pPr>
                <a:defRPr/>
              </a:pPr>
              <a:t>100</a:t>
            </a:fld>
            <a:endParaRPr lang="ru-RU"/>
          </a:p>
        </p:txBody>
      </p:sp>
      <p:sp>
        <p:nvSpPr>
          <p:cNvPr id="77827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77828" name="Rectangle 3"/>
          <p:cNvSpPr>
            <a:spLocks noChangeArrowheads="1"/>
          </p:cNvSpPr>
          <p:nvPr/>
        </p:nvSpPr>
        <p:spPr bwMode="auto">
          <a:xfrm>
            <a:off x="503238" y="2312988"/>
            <a:ext cx="8101012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lnSpc>
                <a:spcPct val="110000"/>
              </a:lnSpc>
              <a:spcBef>
                <a:spcPct val="20000"/>
              </a:spcBef>
            </a:pPr>
            <a:r>
              <a:rPr lang="ru-RU" sz="3200" b="1" dirty="0">
                <a:solidFill>
                  <a:schemeClr val="tx2"/>
                </a:solidFill>
              </a:rPr>
              <a:t>	Особенности учебных заданий, направленных на формирование способности к самостоятельному </a:t>
            </a:r>
            <a:r>
              <a:rPr lang="ru-RU" sz="3200" b="1" dirty="0" smtClean="0">
                <a:solidFill>
                  <a:schemeClr val="tx2"/>
                </a:solidFill>
              </a:rPr>
              <a:t>пополнению </a:t>
            </a:r>
            <a:r>
              <a:rPr lang="ru-RU" sz="3200" b="1" dirty="0">
                <a:solidFill>
                  <a:schemeClr val="tx2"/>
                </a:solidFill>
              </a:rPr>
              <a:t>и интеграции знаний</a:t>
            </a:r>
          </a:p>
          <a:p>
            <a:pPr marL="609600" indent="-609600" algn="ctr">
              <a:lnSpc>
                <a:spcPct val="110000"/>
              </a:lnSpc>
              <a:spcBef>
                <a:spcPct val="20000"/>
              </a:spcBef>
            </a:pPr>
            <a:endParaRPr lang="ru-RU" sz="3200" b="1" dirty="0">
              <a:solidFill>
                <a:schemeClr val="tx2"/>
              </a:solidFill>
            </a:endParaRPr>
          </a:p>
          <a:p>
            <a:pPr marL="609600" indent="-609600" algn="ctr">
              <a:lnSpc>
                <a:spcPct val="110000"/>
              </a:lnSpc>
              <a:spcBef>
                <a:spcPct val="20000"/>
              </a:spcBef>
            </a:pPr>
            <a:endParaRPr lang="ru-RU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208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86019" name="Rectangle 5"/>
          <p:cNvSpPr>
            <a:spLocks noChangeArrowheads="1"/>
          </p:cNvSpPr>
          <p:nvPr/>
        </p:nvSpPr>
        <p:spPr bwMode="auto">
          <a:xfrm>
            <a:off x="1871663" y="115888"/>
            <a:ext cx="6948487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2800" b="1">
                <a:solidFill>
                  <a:schemeClr val="tx2"/>
                </a:solidFill>
              </a:rPr>
              <a:t>Требования стандарта к личностным и метапредметным результатам. НШ </a:t>
            </a:r>
          </a:p>
        </p:txBody>
      </p:sp>
      <p:sp>
        <p:nvSpPr>
          <p:cNvPr id="86020" name="Rectangle 5"/>
          <p:cNvSpPr>
            <a:spLocks noChangeArrowheads="1"/>
          </p:cNvSpPr>
          <p:nvPr/>
        </p:nvSpPr>
        <p:spPr bwMode="auto">
          <a:xfrm>
            <a:off x="0" y="1160463"/>
            <a:ext cx="9144000" cy="574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 eaLnBrk="0" hangingPunct="0"/>
            <a:r>
              <a:rPr lang="ru-RU" sz="2700" b="1"/>
              <a:t>ПРИОБРЕТЕНИЕ и ИНТЕГРАЦИЯ ЗНАНИЙ</a:t>
            </a:r>
            <a:endParaRPr lang="ru-RU" sz="2700" b="1" u="sng"/>
          </a:p>
          <a:p>
            <a:pPr marL="342900" indent="-342900" algn="ctr" eaLnBrk="0" hangingPunct="0"/>
            <a:endParaRPr lang="ru-RU" sz="800" b="1"/>
          </a:p>
          <a:p>
            <a:pPr marL="342900" indent="-342900" algn="ctr" eaLnBrk="0" hangingPunct="0"/>
            <a:r>
              <a:rPr lang="ru-RU" sz="2800" b="1"/>
              <a:t>ЛР: 2;				МР: 6, 10, 14, 15</a:t>
            </a:r>
          </a:p>
          <a:p>
            <a:pPr marL="342900" indent="-342900" eaLnBrk="0" hangingPunct="0">
              <a:buFont typeface="Wingdings" pitchFamily="2" charset="2"/>
              <a:buChar char="ü"/>
            </a:pPr>
            <a:r>
              <a:rPr lang="ru-RU"/>
              <a:t>использование </a:t>
            </a:r>
            <a:r>
              <a:rPr lang="ru-RU" sz="2400" b="1"/>
              <a:t>знаково-символических средств</a:t>
            </a:r>
            <a:r>
              <a:rPr lang="ru-RU"/>
              <a:t> представления информации для создания </a:t>
            </a:r>
            <a:r>
              <a:rPr lang="ru-RU" b="1"/>
              <a:t>моделей</a:t>
            </a:r>
            <a:r>
              <a:rPr lang="ru-RU"/>
              <a:t> изучаемых объектов и процессов, </a:t>
            </a:r>
            <a:r>
              <a:rPr lang="ru-RU" b="1"/>
              <a:t>схем решения</a:t>
            </a:r>
            <a:r>
              <a:rPr lang="ru-RU"/>
              <a:t> учебных и практических задач;</a:t>
            </a:r>
          </a:p>
          <a:p>
            <a:pPr marL="342900" indent="-342900" eaLnBrk="0" hangingPunct="0">
              <a:buFont typeface="Wingdings" pitchFamily="2" charset="2"/>
              <a:buChar char="ü"/>
            </a:pPr>
            <a:r>
              <a:rPr lang="ru-RU"/>
              <a:t>овладение </a:t>
            </a:r>
            <a:r>
              <a:rPr lang="ru-RU" sz="2400" b="1"/>
              <a:t>логическими действиями</a:t>
            </a:r>
            <a:r>
              <a:rPr lang="ru-RU"/>
              <a:t> сравнения, анализа, синтеза, обобщения, классификации по родовидовым признакам, установления аналогий и причинно-следственных связей, построения рассуждений, отнесения к известным понятиям; </a:t>
            </a:r>
          </a:p>
          <a:p>
            <a:pPr marL="342900" indent="-342900" eaLnBrk="0" hangingPunct="0">
              <a:buFont typeface="Wingdings" pitchFamily="2" charset="2"/>
              <a:buChar char="ü"/>
            </a:pPr>
            <a:r>
              <a:rPr lang="ru-RU"/>
              <a:t>овладение </a:t>
            </a:r>
            <a:r>
              <a:rPr lang="ru-RU" b="1"/>
              <a:t>начальными сведениями</a:t>
            </a:r>
            <a:r>
              <a:rPr lang="ru-RU"/>
              <a:t> о сущности и особенностях объектов, процессов и явлений действительности (природных, социальных, культурных, технических и др.) в соответствии с содержанием конкретного учебного предмета; </a:t>
            </a:r>
          </a:p>
          <a:p>
            <a:pPr marL="342900" indent="-342900" eaLnBrk="0" hangingPunct="0">
              <a:buFont typeface="Wingdings" pitchFamily="2" charset="2"/>
              <a:buChar char="ü"/>
            </a:pPr>
            <a:r>
              <a:rPr lang="ru-RU"/>
              <a:t>овладение </a:t>
            </a:r>
            <a:r>
              <a:rPr lang="ru-RU" b="1"/>
              <a:t>базовыми предметными и межпредметными понятиями</a:t>
            </a:r>
            <a:r>
              <a:rPr lang="ru-RU"/>
              <a:t>, отражающими существенные связи и отношения между объектами и процессами;</a:t>
            </a:r>
          </a:p>
          <a:p>
            <a:pPr marL="342900" indent="-342900" eaLnBrk="0" hangingPunct="0">
              <a:buFont typeface="Wingdings" pitchFamily="2" charset="2"/>
              <a:buChar char="ü"/>
            </a:pPr>
            <a:r>
              <a:rPr lang="ru-RU"/>
              <a:t>формирование </a:t>
            </a:r>
            <a:r>
              <a:rPr lang="ru-RU" b="1"/>
              <a:t>целостного, социально ориентированного взгляда на мир</a:t>
            </a:r>
            <a:r>
              <a:rPr lang="ru-RU"/>
              <a:t> в его органичном единстве и разнообразии природы, народов, культур и религий</a:t>
            </a:r>
            <a:r>
              <a:rPr lang="ru-RU" b="1"/>
              <a:t>.</a:t>
            </a:r>
          </a:p>
        </p:txBody>
      </p:sp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1692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63B78-5FB4-4886-874D-23EA589A9909}" type="slidenum">
              <a:rPr lang="ru-RU"/>
              <a:pPr>
                <a:defRPr/>
              </a:pPr>
              <a:t>102</a:t>
            </a:fld>
            <a:endParaRPr lang="ru-RU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1871663" y="260350"/>
            <a:ext cx="6948487" cy="9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Требования стандарта к личностным и </a:t>
            </a:r>
            <a:r>
              <a:rPr lang="ru-RU" sz="2800" b="1" dirty="0" err="1">
                <a:solidFill>
                  <a:schemeClr val="tx2"/>
                </a:solidFill>
              </a:rPr>
              <a:t>метапредметным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результатам. ОШ 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1273175"/>
            <a:ext cx="9144000" cy="514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/>
            <a:r>
              <a:rPr lang="ru-RU" sz="2800" b="1" dirty="0" smtClean="0"/>
              <a:t>САМОСТОЯТЕЛЬНОЕ ПОПОЛНЕНИЕ ЗНАНИЙ</a:t>
            </a:r>
          </a:p>
          <a:p>
            <a:pPr marL="342900" indent="-342900" algn="ctr"/>
            <a:r>
              <a:rPr lang="ru-RU" sz="2800" b="1" dirty="0" smtClean="0"/>
              <a:t>(ЛР: 2, 3; МР: 6, 7, 8, 12)</a:t>
            </a:r>
          </a:p>
          <a:p>
            <a:pPr marL="342900" indent="-342900" algn="ctr"/>
            <a:endParaRPr lang="ru-RU" sz="800" b="1" dirty="0" smtClean="0"/>
          </a:p>
          <a:p>
            <a:pPr marL="342900" lvl="0" indent="-342900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600" dirty="0" smtClean="0">
                <a:cs typeface="Arial" pitchFamily="34" charset="0"/>
              </a:rPr>
              <a:t>формирование </a:t>
            </a:r>
            <a:r>
              <a:rPr lang="ru-RU" sz="1600" dirty="0" smtClean="0">
                <a:ea typeface="Times New Roman"/>
                <a:cs typeface="Arial" pitchFamily="34" charset="0"/>
              </a:rPr>
              <a:t>… готовности и способности обучающихся к </a:t>
            </a:r>
            <a:r>
              <a:rPr lang="ru-RU" sz="1600" b="1" dirty="0" smtClean="0">
                <a:ea typeface="Times New Roman"/>
                <a:cs typeface="Arial" pitchFamily="34" charset="0"/>
              </a:rPr>
              <a:t>саморазвитию и самообразованию</a:t>
            </a:r>
            <a:r>
              <a:rPr lang="ru-RU" sz="1600" dirty="0" smtClean="0">
                <a:cs typeface="Arial" pitchFamily="34" charset="0"/>
              </a:rPr>
              <a:t>;</a:t>
            </a:r>
            <a:endParaRPr lang="ru-RU" sz="1600" dirty="0" smtClean="0">
              <a:ea typeface="Times New Roman"/>
              <a:cs typeface="Arial" pitchFamily="34" charset="0"/>
            </a:endParaRPr>
          </a:p>
          <a:p>
            <a:pPr marL="342900" indent="-342900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600" dirty="0" smtClean="0">
                <a:ea typeface="Times New Roman"/>
                <a:cs typeface="Arial" pitchFamily="34" charset="0"/>
              </a:rPr>
              <a:t>формирование </a:t>
            </a:r>
            <a:r>
              <a:rPr lang="ru-RU" sz="1600" b="1" dirty="0" smtClean="0">
                <a:ea typeface="Times New Roman"/>
                <a:cs typeface="Arial" pitchFamily="34" charset="0"/>
              </a:rPr>
              <a:t>целостного мировоззрения</a:t>
            </a:r>
            <a:r>
              <a:rPr lang="ru-RU" sz="1600" dirty="0" smtClean="0">
                <a:ea typeface="Times New Roman"/>
                <a:cs typeface="Arial" pitchFamily="34" charset="0"/>
              </a:rPr>
              <a:t>, соответствующего современному уровню развития науки и общественной практики, учитывающего социальное, культурное, языковое, духовное многообразие современного мира;</a:t>
            </a:r>
          </a:p>
          <a:p>
            <a:pPr marL="342900" lvl="0" indent="-342900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600" dirty="0" smtClean="0">
                <a:ea typeface="Times New Roman"/>
                <a:cs typeface="Arial" pitchFamily="34" charset="0"/>
              </a:rPr>
              <a:t>умение </a:t>
            </a:r>
            <a:r>
              <a:rPr lang="ru-RU" b="1" dirty="0" smtClean="0">
                <a:ea typeface="Times New Roman"/>
                <a:cs typeface="Arial" pitchFamily="34" charset="0"/>
              </a:rPr>
              <a:t>определять понятия</a:t>
            </a:r>
            <a:r>
              <a:rPr lang="ru-RU" dirty="0" smtClean="0">
                <a:ea typeface="Times New Roman"/>
                <a:cs typeface="Arial" pitchFamily="34" charset="0"/>
              </a:rPr>
              <a:t>, </a:t>
            </a:r>
            <a:r>
              <a:rPr lang="ru-RU" b="1" dirty="0" smtClean="0">
                <a:ea typeface="Times New Roman"/>
                <a:cs typeface="Arial" pitchFamily="34" charset="0"/>
              </a:rPr>
              <a:t>создавать обобщения</a:t>
            </a:r>
            <a:r>
              <a:rPr lang="ru-RU" dirty="0" smtClean="0">
                <a:ea typeface="Times New Roman"/>
                <a:cs typeface="Arial" pitchFamily="34" charset="0"/>
              </a:rPr>
              <a:t>, </a:t>
            </a:r>
            <a:r>
              <a:rPr lang="ru-RU" b="1" dirty="0" smtClean="0">
                <a:ea typeface="Times New Roman"/>
                <a:cs typeface="Arial" pitchFamily="34" charset="0"/>
              </a:rPr>
              <a:t>устанавливать аналогии</a:t>
            </a:r>
            <a:r>
              <a:rPr lang="ru-RU" dirty="0" smtClean="0">
                <a:ea typeface="Times New Roman"/>
                <a:cs typeface="Arial" pitchFamily="34" charset="0"/>
              </a:rPr>
              <a:t>, </a:t>
            </a:r>
            <a:r>
              <a:rPr lang="ru-RU" b="1" dirty="0" smtClean="0">
                <a:ea typeface="Times New Roman"/>
                <a:cs typeface="Arial" pitchFamily="34" charset="0"/>
              </a:rPr>
              <a:t>классифицировать</a:t>
            </a:r>
            <a:r>
              <a:rPr lang="ru-RU" sz="1600" dirty="0" smtClean="0">
                <a:ea typeface="Times New Roman"/>
                <a:cs typeface="Arial" pitchFamily="34" charset="0"/>
              </a:rPr>
              <a:t>, самостоятельно выбирать основания и критерии для классификации, </a:t>
            </a:r>
            <a:r>
              <a:rPr lang="ru-RU" b="1" dirty="0" smtClean="0">
                <a:ea typeface="Times New Roman"/>
                <a:cs typeface="Arial" pitchFamily="34" charset="0"/>
              </a:rPr>
              <a:t>устанавливать причинно-следственные связи</a:t>
            </a:r>
            <a:r>
              <a:rPr lang="ru-RU" sz="1600" dirty="0" smtClean="0">
                <a:ea typeface="Times New Roman"/>
                <a:cs typeface="Arial" pitchFamily="34" charset="0"/>
              </a:rPr>
              <a:t>, строить логическое </a:t>
            </a:r>
            <a:r>
              <a:rPr lang="ru-RU" b="1" dirty="0" smtClean="0">
                <a:ea typeface="Times New Roman"/>
                <a:cs typeface="Arial" pitchFamily="34" charset="0"/>
              </a:rPr>
              <a:t>рассуждение</a:t>
            </a:r>
            <a:r>
              <a:rPr lang="ru-RU" dirty="0" smtClean="0">
                <a:ea typeface="Times New Roman"/>
                <a:cs typeface="Arial" pitchFamily="34" charset="0"/>
              </a:rPr>
              <a:t>, </a:t>
            </a:r>
            <a:r>
              <a:rPr lang="ru-RU" b="1" dirty="0" smtClean="0">
                <a:ea typeface="Times New Roman"/>
                <a:cs typeface="Arial" pitchFamily="34" charset="0"/>
              </a:rPr>
              <a:t>умозаключение</a:t>
            </a:r>
            <a:r>
              <a:rPr lang="ru-RU" dirty="0" smtClean="0">
                <a:ea typeface="Times New Roman"/>
                <a:cs typeface="Arial" pitchFamily="34" charset="0"/>
              </a:rPr>
              <a:t> </a:t>
            </a:r>
            <a:r>
              <a:rPr lang="ru-RU" sz="1600" dirty="0" smtClean="0">
                <a:ea typeface="Times New Roman"/>
                <a:cs typeface="Arial" pitchFamily="34" charset="0"/>
              </a:rPr>
              <a:t>(индуктивное, дедуктивное и по аналогии) и </a:t>
            </a:r>
            <a:r>
              <a:rPr lang="ru-RU" sz="1600" b="1" dirty="0" smtClean="0">
                <a:ea typeface="Times New Roman"/>
                <a:cs typeface="Arial" pitchFamily="34" charset="0"/>
              </a:rPr>
              <a:t>делать выводы</a:t>
            </a:r>
            <a:r>
              <a:rPr lang="ru-RU" sz="1600" dirty="0" smtClean="0">
                <a:ea typeface="Times New Roman"/>
                <a:cs typeface="Arial" pitchFamily="34" charset="0"/>
              </a:rPr>
              <a:t>;</a:t>
            </a:r>
          </a:p>
          <a:p>
            <a:pPr marL="342900" indent="-342900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600" dirty="0" smtClean="0">
                <a:ea typeface="Times New Roman"/>
                <a:cs typeface="Arial" pitchFamily="34" charset="0"/>
              </a:rPr>
              <a:t>умение </a:t>
            </a:r>
            <a:r>
              <a:rPr lang="ru-RU" b="1" dirty="0" smtClean="0">
                <a:ea typeface="Times New Roman"/>
                <a:cs typeface="Arial" pitchFamily="34" charset="0"/>
              </a:rPr>
              <a:t>создавать, применять и преобразовывать знаки и символы, модели и схемы</a:t>
            </a:r>
            <a:r>
              <a:rPr lang="ru-RU" sz="1600" dirty="0" smtClean="0">
                <a:ea typeface="Times New Roman"/>
                <a:cs typeface="Arial" pitchFamily="34" charset="0"/>
              </a:rPr>
              <a:t> для решения учебных и познавательных задач;</a:t>
            </a:r>
          </a:p>
          <a:p>
            <a:pPr marL="342900" indent="-342900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1600" dirty="0" smtClean="0">
                <a:ea typeface="Times New Roman"/>
                <a:cs typeface="Arial" pitchFamily="34" charset="0"/>
              </a:rPr>
              <a:t>формирование и развитие экологического мышления, умение применять его в познавательной, коммуникативной, социальной практике и профессиональной ориентации;</a:t>
            </a:r>
          </a:p>
        </p:txBody>
      </p:sp>
      <p:pic>
        <p:nvPicPr>
          <p:cNvPr id="5120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350"/>
            <a:ext cx="1692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9170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7CB67-3062-46DE-8EAE-82E9CF3BFB0B}" type="slidenum">
              <a:rPr lang="ru-RU"/>
              <a:pPr>
                <a:defRPr/>
              </a:pPr>
              <a:t>103</a:t>
            </a:fld>
            <a:endParaRPr lang="ru-RU"/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78852" name="Text Box 6"/>
          <p:cNvSpPr txBox="1">
            <a:spLocks noChangeArrowheads="1"/>
          </p:cNvSpPr>
          <p:nvPr/>
        </p:nvSpPr>
        <p:spPr bwMode="auto">
          <a:xfrm>
            <a:off x="107950" y="1952625"/>
            <a:ext cx="8820150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/>
            <a:r>
              <a:rPr lang="ru-RU" sz="3200" dirty="0"/>
              <a:t>Формирование способности к самостоятельному пополнению и переносу знаний связаны преимущественно с выполнением </a:t>
            </a:r>
            <a:r>
              <a:rPr lang="ru-RU" sz="3600" b="1" i="1" dirty="0"/>
              <a:t>логических операций</a:t>
            </a:r>
            <a:r>
              <a:rPr lang="ru-RU" sz="3200" dirty="0"/>
              <a:t>, </a:t>
            </a:r>
            <a:r>
              <a:rPr lang="ru-RU" sz="3600" b="1" i="1" dirty="0"/>
              <a:t>действий по аналогии</a:t>
            </a:r>
            <a:r>
              <a:rPr lang="ru-RU" sz="3200" dirty="0"/>
              <a:t> </a:t>
            </a:r>
            <a:r>
              <a:rPr lang="ru-RU" sz="3600" b="1" i="1" dirty="0"/>
              <a:t>в новой ситуации</a:t>
            </a:r>
            <a:r>
              <a:rPr lang="ru-RU" sz="3200" dirty="0"/>
              <a:t> и </a:t>
            </a:r>
            <a:r>
              <a:rPr lang="ru-RU" sz="3600" b="1" i="1" dirty="0"/>
              <a:t>оценочных действий</a:t>
            </a:r>
            <a:r>
              <a:rPr lang="ru-RU" sz="3200" dirty="0"/>
              <a:t> с опорой на </a:t>
            </a:r>
            <a:r>
              <a:rPr lang="ru-RU" sz="3200" u="sng" dirty="0"/>
              <a:t>базовые предметные и общенаучные понятия и закономерности</a:t>
            </a:r>
            <a:endParaRPr lang="ru-RU" sz="3200" b="1" u="sng" dirty="0"/>
          </a:p>
        </p:txBody>
      </p:sp>
      <p:sp>
        <p:nvSpPr>
          <p:cNvPr id="975875" name="AutoShape 3"/>
          <p:cNvSpPr>
            <a:spLocks noChangeArrowheads="1"/>
          </p:cNvSpPr>
          <p:nvPr/>
        </p:nvSpPr>
        <p:spPr bwMode="gray">
          <a:xfrm>
            <a:off x="179388" y="115888"/>
            <a:ext cx="8821737" cy="1584325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70000"/>
              </a:lnSpc>
              <a:defRPr/>
            </a:pPr>
            <a:r>
              <a:rPr lang="ru-RU" sz="3600" b="1">
                <a:solidFill>
                  <a:schemeClr val="tx2"/>
                </a:solidFill>
              </a:rPr>
              <a:t>Самостостоятельное приобретение</a:t>
            </a:r>
          </a:p>
          <a:p>
            <a:pPr algn="ctr">
              <a:lnSpc>
                <a:spcPct val="70000"/>
              </a:lnSpc>
              <a:defRPr/>
            </a:pPr>
            <a:r>
              <a:rPr lang="ru-RU" sz="3600" b="1">
                <a:solidFill>
                  <a:schemeClr val="tx2"/>
                </a:solidFill>
              </a:rPr>
              <a:t>и интеграция знаний:</a:t>
            </a:r>
          </a:p>
          <a:p>
            <a:pPr algn="ctr">
              <a:lnSpc>
                <a:spcPct val="70000"/>
              </a:lnSpc>
              <a:defRPr/>
            </a:pPr>
            <a:r>
              <a:rPr lang="ru-RU" sz="3600" b="1">
                <a:solidFill>
                  <a:schemeClr val="tx2"/>
                </a:solidFill>
              </a:rPr>
              <a:t>анализ состава учебных действий</a:t>
            </a: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30999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E71CE-9C1E-48F8-9C8B-417CC8573931}" type="slidenum">
              <a:rPr lang="ru-RU"/>
              <a:pPr>
                <a:defRPr/>
              </a:pPr>
              <a:t>104</a:t>
            </a:fld>
            <a:endParaRPr lang="ru-RU"/>
          </a:p>
        </p:txBody>
      </p:sp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975875" name="AutoShape 3"/>
          <p:cNvSpPr>
            <a:spLocks noChangeArrowheads="1"/>
          </p:cNvSpPr>
          <p:nvPr/>
        </p:nvSpPr>
        <p:spPr bwMode="gray">
          <a:xfrm>
            <a:off x="0" y="115888"/>
            <a:ext cx="9001125" cy="1368425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70000"/>
              </a:lnSpc>
              <a:defRPr/>
            </a:pPr>
            <a:r>
              <a:rPr lang="ru-RU" sz="3600" b="1">
                <a:solidFill>
                  <a:schemeClr val="tx2"/>
                </a:solidFill>
              </a:rPr>
              <a:t>Самостоятельное пополнение и</a:t>
            </a:r>
          </a:p>
          <a:p>
            <a:pPr algn="ctr">
              <a:lnSpc>
                <a:spcPct val="70000"/>
              </a:lnSpc>
              <a:defRPr/>
            </a:pPr>
            <a:r>
              <a:rPr lang="ru-RU" sz="3600" b="1">
                <a:solidFill>
                  <a:schemeClr val="tx2"/>
                </a:solidFill>
              </a:rPr>
              <a:t>интеграция знаний:</a:t>
            </a:r>
          </a:p>
          <a:p>
            <a:pPr algn="ctr">
              <a:lnSpc>
                <a:spcPct val="70000"/>
              </a:lnSpc>
              <a:defRPr/>
            </a:pPr>
            <a:r>
              <a:rPr lang="ru-RU" sz="3600" b="1">
                <a:solidFill>
                  <a:schemeClr val="tx2"/>
                </a:solidFill>
              </a:rPr>
              <a:t>модели и формат заданий</a:t>
            </a: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9306" name="Text Box 10"/>
          <p:cNvSpPr txBox="1">
            <a:spLocks noChangeArrowheads="1"/>
          </p:cNvSpPr>
          <p:nvPr/>
        </p:nvSpPr>
        <p:spPr bwMode="auto">
          <a:xfrm>
            <a:off x="0" y="1665288"/>
            <a:ext cx="9144000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800100" lvl="1" indent="-342900">
              <a:buFontTx/>
              <a:buChar char="•"/>
            </a:pPr>
            <a:endParaRPr lang="ru-RU" sz="800">
              <a:solidFill>
                <a:schemeClr val="bg1"/>
              </a:solidFill>
            </a:endParaRPr>
          </a:p>
          <a:p>
            <a:pPr marL="342900" indent="-342900"/>
            <a:r>
              <a:rPr lang="ru-RU" sz="2800"/>
              <a:t>		«Хорошее» задание требует продвижения от воспроизведения известного образца к получению нового знания или более глубокому пониманию известного на основе:</a:t>
            </a:r>
          </a:p>
          <a:p>
            <a:pPr marL="800100" lvl="1" indent="-342900">
              <a:spcBef>
                <a:spcPct val="30000"/>
              </a:spcBef>
              <a:buFont typeface="Wingdings" pitchFamily="2" charset="2"/>
              <a:buChar char="ü"/>
            </a:pPr>
            <a:r>
              <a:rPr lang="ru-RU" sz="2800"/>
              <a:t>исследования/преобразования известного;</a:t>
            </a:r>
          </a:p>
          <a:p>
            <a:pPr marL="800100" lvl="1" indent="-342900">
              <a:spcBef>
                <a:spcPct val="30000"/>
              </a:spcBef>
              <a:buFont typeface="Wingdings" pitchFamily="2" charset="2"/>
              <a:buChar char="ü"/>
            </a:pPr>
            <a:r>
              <a:rPr lang="ru-RU" sz="2800"/>
              <a:t>использования познавательных и оценочных действий;</a:t>
            </a:r>
          </a:p>
          <a:p>
            <a:pPr marL="800100" lvl="1" indent="-342900">
              <a:spcBef>
                <a:spcPct val="30000"/>
              </a:spcBef>
              <a:buFont typeface="Wingdings" pitchFamily="2" charset="2"/>
              <a:buChar char="ü"/>
            </a:pPr>
            <a:r>
              <a:rPr lang="ru-RU" sz="2800"/>
              <a:t>использования содержания/идей/методов других областей знания</a:t>
            </a:r>
            <a:endParaRPr lang="ru-RU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96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93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9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39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2252" y="152636"/>
            <a:ext cx="6871631" cy="1260140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Оценка учебных заданий: самостоятельное пополнение знаний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19" y="1592796"/>
            <a:ext cx="6288814" cy="2301729"/>
          </a:xfrm>
        </p:spPr>
        <p:txBody>
          <a:bodyPr/>
          <a:lstStyle/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Первый вопрос: </a:t>
            </a:r>
          </a:p>
          <a:p>
            <a:pPr marL="0" indent="0">
              <a:lnSpc>
                <a:spcPts val="30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Требуется ли осознание новых идей и/или смыслов, достижение нового уровня понимания, нового взгляда, нахождение нового применения, новых связей?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7925756" y="2091541"/>
            <a:ext cx="1044000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ДА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247215" y="3909265"/>
            <a:ext cx="6385021" cy="272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Второй и третий вопросы: </a:t>
            </a:r>
          </a:p>
          <a:p>
            <a:pPr marL="0" indent="0">
              <a:buFontTx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Каким образом достигается новое знание/понимание?</a:t>
            </a:r>
          </a:p>
          <a:p>
            <a:pPr marL="0" indent="0">
              <a:buFontTx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Привлекается содержание,  идеи и/или методы иных областей знания?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6809379" y="944724"/>
            <a:ext cx="2232755" cy="7920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33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en-US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хороших</a:t>
            </a:r>
            <a:r>
              <a:rPr lang="en-US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24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заданиях:</a:t>
            </a:r>
          </a:p>
          <a:p>
            <a:pPr marL="0" indent="0">
              <a:buNone/>
            </a:pPr>
            <a:endParaRPr lang="ru-RU" sz="24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6871825" y="2096852"/>
            <a:ext cx="1044000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НЕТ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6728784" y="4833156"/>
            <a:ext cx="2279242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ДА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7107195" y="2649603"/>
            <a:ext cx="593122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8151195" y="2641647"/>
            <a:ext cx="593122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 bwMode="auto">
          <a:xfrm>
            <a:off x="7049187" y="5960597"/>
            <a:ext cx="593122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 bwMode="auto">
          <a:xfrm>
            <a:off x="8151195" y="5960597"/>
            <a:ext cx="593122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 bwMode="auto">
          <a:xfrm>
            <a:off x="7468282" y="3615494"/>
            <a:ext cx="1044000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НЕТ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 bwMode="auto">
          <a:xfrm>
            <a:off x="7711692" y="4148590"/>
            <a:ext cx="593122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 bwMode="auto">
          <a:xfrm>
            <a:off x="6728784" y="5402535"/>
            <a:ext cx="1139621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1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В одном случае</a:t>
            </a:r>
          </a:p>
        </p:txBody>
      </p:sp>
      <p:sp>
        <p:nvSpPr>
          <p:cNvPr id="27" name="Объект 2"/>
          <p:cNvSpPr txBox="1">
            <a:spLocks/>
          </p:cNvSpPr>
          <p:nvPr/>
        </p:nvSpPr>
        <p:spPr bwMode="auto">
          <a:xfrm>
            <a:off x="7868405" y="5402535"/>
            <a:ext cx="1139621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обоих случаях</a:t>
            </a:r>
          </a:p>
        </p:txBody>
      </p:sp>
    </p:spTree>
    <p:extLst>
      <p:ext uri="{BB962C8B-B14F-4D97-AF65-F5344CB8AC3E}">
        <p14:creationId xmlns:p14="http://schemas.microsoft.com/office/powerpoint/2010/main" val="139403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/>
      <p:bldP spid="11" grpId="0" animBg="1"/>
      <p:bldP spid="14" grpId="0" animBg="1"/>
      <p:bldP spid="16" grpId="0" animBg="1"/>
      <p:bldP spid="13" grpId="0" animBg="1"/>
      <p:bldP spid="15" grpId="0" animBg="1"/>
      <p:bldP spid="17" grpId="0" animBg="1"/>
      <p:bldP spid="20" grpId="0" animBg="1"/>
      <p:bldP spid="21" grpId="0" animBg="1"/>
      <p:bldP spid="23" grpId="0" animBg="1"/>
      <p:bldP spid="26" grpId="0" animBg="1"/>
      <p:bldP spid="27" grpId="0" animBg="1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113667" name="Rectangle 5"/>
          <p:cNvSpPr>
            <a:spLocks noChangeArrowheads="1"/>
          </p:cNvSpPr>
          <p:nvPr/>
        </p:nvSpPr>
        <p:spPr bwMode="auto">
          <a:xfrm>
            <a:off x="287338" y="0"/>
            <a:ext cx="8353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3600" b="1">
                <a:solidFill>
                  <a:schemeClr val="tx2"/>
                </a:solidFill>
              </a:rPr>
              <a:t>Освоение знаний: основные этапы</a:t>
            </a:r>
          </a:p>
        </p:txBody>
      </p:sp>
      <p:sp>
        <p:nvSpPr>
          <p:cNvPr id="468996" name="Text Box 4"/>
          <p:cNvSpPr txBox="1">
            <a:spLocks noChangeArrowheads="1"/>
          </p:cNvSpPr>
          <p:nvPr/>
        </p:nvSpPr>
        <p:spPr bwMode="auto">
          <a:xfrm>
            <a:off x="215900" y="1628775"/>
            <a:ext cx="8316913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Char char="•"/>
            </a:pPr>
            <a:endParaRPr lang="ru-RU" sz="800" dirty="0"/>
          </a:p>
          <a:p>
            <a:pPr>
              <a:buFontTx/>
              <a:buAutoNum type="arabicPeriod"/>
            </a:pPr>
            <a:r>
              <a:rPr lang="ru-RU" sz="3200" b="1" dirty="0"/>
              <a:t> Прояснение смысла изучаемого</a:t>
            </a:r>
          </a:p>
          <a:p>
            <a:pPr>
              <a:buFontTx/>
              <a:buAutoNum type="arabicPeriod"/>
            </a:pPr>
            <a:endParaRPr lang="ru-RU" dirty="0"/>
          </a:p>
          <a:p>
            <a:pPr>
              <a:buFontTx/>
              <a:buAutoNum type="arabicPeriod"/>
            </a:pPr>
            <a:r>
              <a:rPr lang="ru-RU" sz="3200" b="1" dirty="0"/>
              <a:t> Перевод понятого значения (смысла)</a:t>
            </a:r>
          </a:p>
          <a:p>
            <a:r>
              <a:rPr lang="ru-RU" sz="3200" b="1" dirty="0"/>
              <a:t>    в условные знаки, символы, </a:t>
            </a:r>
            <a:r>
              <a:rPr lang="ru-RU" sz="3200" b="1" dirty="0" err="1"/>
              <a:t>обозна</a:t>
            </a:r>
            <a:r>
              <a:rPr lang="ru-RU" sz="3200" b="1" dirty="0"/>
              <a:t>-</a:t>
            </a:r>
          </a:p>
          <a:p>
            <a:r>
              <a:rPr lang="ru-RU" sz="3200" b="1" dirty="0"/>
              <a:t>    </a:t>
            </a:r>
            <a:r>
              <a:rPr lang="ru-RU" sz="3200" b="1" dirty="0" err="1"/>
              <a:t>чения</a:t>
            </a:r>
            <a:r>
              <a:rPr lang="ru-RU" sz="3200" b="1" dirty="0"/>
              <a:t>, термины</a:t>
            </a:r>
          </a:p>
          <a:p>
            <a:endParaRPr lang="ru-RU" b="1" dirty="0"/>
          </a:p>
          <a:p>
            <a:r>
              <a:rPr lang="ru-RU" sz="3200" b="1" dirty="0"/>
              <a:t>3. Понимание и применение</a:t>
            </a:r>
            <a:endParaRPr lang="ru-RU" sz="1000" b="1" dirty="0"/>
          </a:p>
          <a:p>
            <a:r>
              <a:rPr lang="ru-RU" sz="3200" b="1" dirty="0"/>
              <a:t> </a:t>
            </a:r>
            <a:endParaRPr lang="ru-RU" sz="3200" b="1" u="sng" dirty="0"/>
          </a:p>
        </p:txBody>
      </p:sp>
    </p:spTree>
    <p:extLst>
      <p:ext uri="{BB962C8B-B14F-4D97-AF65-F5344CB8AC3E}">
        <p14:creationId xmlns:p14="http://schemas.microsoft.com/office/powerpoint/2010/main" val="40368913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8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8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8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68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9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689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114691" name="Rectangle 5"/>
          <p:cNvSpPr>
            <a:spLocks noChangeArrowheads="1"/>
          </p:cNvSpPr>
          <p:nvPr/>
        </p:nvSpPr>
        <p:spPr bwMode="auto">
          <a:xfrm>
            <a:off x="287338" y="0"/>
            <a:ext cx="8353425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</a:rPr>
              <a:t>Освоение знаний: «</a:t>
            </a:r>
            <a:r>
              <a:rPr lang="ru-RU" sz="3600" b="1" dirty="0" smtClean="0">
                <a:solidFill>
                  <a:schemeClr val="tx2"/>
                </a:solidFill>
              </a:rPr>
              <a:t>хорошие» </a:t>
            </a:r>
            <a:r>
              <a:rPr lang="ru-RU" sz="3600" b="1" dirty="0">
                <a:solidFill>
                  <a:schemeClr val="tx2"/>
                </a:solidFill>
              </a:rPr>
              <a:t>задания на первом этапе</a:t>
            </a:r>
          </a:p>
        </p:txBody>
      </p:sp>
      <p:sp>
        <p:nvSpPr>
          <p:cNvPr id="470020" name="Text Box 4"/>
          <p:cNvSpPr txBox="1">
            <a:spLocks noChangeArrowheads="1"/>
          </p:cNvSpPr>
          <p:nvPr/>
        </p:nvSpPr>
        <p:spPr bwMode="auto">
          <a:xfrm>
            <a:off x="0" y="1233488"/>
            <a:ext cx="9036050" cy="408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Char char="•"/>
            </a:pPr>
            <a:endParaRPr lang="ru-RU" sz="800" dirty="0"/>
          </a:p>
          <a:p>
            <a:r>
              <a:rPr lang="ru-RU" dirty="0"/>
              <a:t>   </a:t>
            </a:r>
            <a:r>
              <a:rPr lang="ru-RU" b="1" u="sng" dirty="0"/>
              <a:t>Прояснение смысла</a:t>
            </a:r>
            <a:r>
              <a:rPr lang="ru-RU" dirty="0"/>
              <a:t>: Задания на</a:t>
            </a:r>
          </a:p>
          <a:p>
            <a:r>
              <a:rPr lang="ru-RU" sz="900" dirty="0"/>
              <a:t>   </a:t>
            </a:r>
          </a:p>
          <a:p>
            <a:pPr>
              <a:buFontTx/>
              <a:buChar char="•"/>
            </a:pPr>
            <a:r>
              <a:rPr lang="ru-RU" dirty="0"/>
              <a:t>осознание </a:t>
            </a:r>
            <a:r>
              <a:rPr lang="ru-RU" dirty="0" smtClean="0"/>
              <a:t>смыслов и </a:t>
            </a:r>
            <a:r>
              <a:rPr lang="ru-RU" dirty="0"/>
              <a:t>постановку проблемы в ходе</a:t>
            </a:r>
          </a:p>
          <a:p>
            <a:pPr lvl="1">
              <a:buFont typeface="Wingdings" pitchFamily="2" charset="2"/>
              <a:buChar char="ü"/>
            </a:pPr>
            <a:r>
              <a:rPr lang="ru-RU" i="1" dirty="0" smtClean="0"/>
              <a:t>инсценировок, дидактических игр </a:t>
            </a:r>
            <a:r>
              <a:rPr lang="ru-RU" i="1" dirty="0"/>
              <a:t>и</a:t>
            </a:r>
            <a:r>
              <a:rPr lang="ru-RU" dirty="0"/>
              <a:t> </a:t>
            </a:r>
            <a:r>
              <a:rPr lang="ru-RU" i="1" dirty="0"/>
              <a:t>экспериментов с изучаемыми объектами</a:t>
            </a:r>
          </a:p>
          <a:p>
            <a:pPr lvl="1">
              <a:buFont typeface="Wingdings" pitchFamily="2" charset="2"/>
              <a:buChar char="ü"/>
            </a:pPr>
            <a:r>
              <a:rPr lang="ru-RU" i="1" dirty="0"/>
              <a:t>их маркировки, группировки, сортировки</a:t>
            </a:r>
          </a:p>
          <a:p>
            <a:pPr lvl="1">
              <a:buFont typeface="Wingdings" pitchFamily="2" charset="2"/>
              <a:buChar char="ü"/>
            </a:pPr>
            <a:endParaRPr lang="ru-RU" sz="900" i="1" dirty="0"/>
          </a:p>
          <a:p>
            <a:pPr lvl="1">
              <a:buFont typeface="Wingdings" pitchFamily="2" charset="2"/>
              <a:buChar char="ü"/>
            </a:pPr>
            <a:endParaRPr lang="ru-RU" sz="900" i="1" dirty="0"/>
          </a:p>
          <a:p>
            <a:pPr>
              <a:buFontTx/>
              <a:buChar char="•"/>
            </a:pPr>
            <a:r>
              <a:rPr lang="ru-RU" dirty="0"/>
              <a:t>формирование ориентировочной основы учебных </a:t>
            </a:r>
            <a:r>
              <a:rPr lang="ru-RU" dirty="0" smtClean="0"/>
              <a:t>действий в ходе </a:t>
            </a:r>
            <a:r>
              <a:rPr lang="ru-RU" i="1" dirty="0" smtClean="0"/>
              <a:t>экспериментов </a:t>
            </a:r>
            <a:r>
              <a:rPr lang="ru-RU" i="1" dirty="0"/>
              <a:t>и </a:t>
            </a:r>
            <a:r>
              <a:rPr lang="ru-RU" i="1" u="sng" dirty="0"/>
              <a:t>обсуждений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87988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0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0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00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0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700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115715" name="Rectangle 5"/>
          <p:cNvSpPr>
            <a:spLocks noChangeArrowheads="1"/>
          </p:cNvSpPr>
          <p:nvPr/>
        </p:nvSpPr>
        <p:spPr bwMode="auto">
          <a:xfrm>
            <a:off x="287338" y="0"/>
            <a:ext cx="8353425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</a:rPr>
              <a:t>Освоение знаний: «</a:t>
            </a:r>
            <a:r>
              <a:rPr lang="ru-RU" sz="3600" b="1" dirty="0" smtClean="0">
                <a:solidFill>
                  <a:schemeClr val="tx2"/>
                </a:solidFill>
              </a:rPr>
              <a:t>хорошие» </a:t>
            </a:r>
            <a:r>
              <a:rPr lang="ru-RU" sz="3600" b="1" dirty="0">
                <a:solidFill>
                  <a:schemeClr val="tx2"/>
                </a:solidFill>
              </a:rPr>
              <a:t>задания на втором этапе</a:t>
            </a:r>
          </a:p>
        </p:txBody>
      </p:sp>
      <p:sp>
        <p:nvSpPr>
          <p:cNvPr id="475140" name="Text Box 4"/>
          <p:cNvSpPr txBox="1">
            <a:spLocks noChangeArrowheads="1"/>
          </p:cNvSpPr>
          <p:nvPr/>
        </p:nvSpPr>
        <p:spPr bwMode="auto">
          <a:xfrm>
            <a:off x="0" y="1233488"/>
            <a:ext cx="9036050" cy="397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Char char="•"/>
            </a:pPr>
            <a:endParaRPr lang="ru-RU" sz="800" dirty="0"/>
          </a:p>
          <a:p>
            <a:pPr>
              <a:lnSpc>
                <a:spcPct val="80000"/>
              </a:lnSpc>
            </a:pPr>
            <a:r>
              <a:rPr lang="ru-RU" dirty="0"/>
              <a:t>   </a:t>
            </a:r>
            <a:r>
              <a:rPr lang="ru-RU" b="1" u="sng" dirty="0"/>
              <a:t>Перевод смысла в условные знаки и термины</a:t>
            </a:r>
            <a:r>
              <a:rPr lang="ru-RU" dirty="0"/>
              <a:t>: Задания на</a:t>
            </a:r>
          </a:p>
          <a:p>
            <a:pPr>
              <a:lnSpc>
                <a:spcPct val="80000"/>
              </a:lnSpc>
            </a:pPr>
            <a:r>
              <a:rPr lang="ru-RU" sz="900" dirty="0"/>
              <a:t>  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dirty="0"/>
              <a:t>создание учебных моделей и установление их связи с изучаемыми объектами и элементами символьного ряда в ходе</a:t>
            </a:r>
          </a:p>
          <a:p>
            <a:pPr>
              <a:lnSpc>
                <a:spcPct val="80000"/>
              </a:lnSpc>
            </a:pPr>
            <a:r>
              <a:rPr lang="ru-RU" sz="900" dirty="0" smtClean="0"/>
              <a:t> </a:t>
            </a:r>
            <a:endParaRPr lang="ru-RU" sz="900" dirty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dirty="0" smtClean="0"/>
              <a:t>сравнения/сопоставления объектов или установления </a:t>
            </a:r>
            <a:r>
              <a:rPr lang="ru-RU" dirty="0"/>
              <a:t>связей и отношений на основе использования условных обозначений и терминов</a:t>
            </a:r>
          </a:p>
          <a:p>
            <a:pPr>
              <a:lnSpc>
                <a:spcPct val="80000"/>
              </a:lnSpc>
            </a:pPr>
            <a:r>
              <a:rPr lang="ru-RU" sz="900" dirty="0"/>
              <a:t>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dirty="0"/>
              <a:t>формирование ориентировочной основы учебных действий в ходе </a:t>
            </a:r>
            <a:r>
              <a:rPr lang="ru-RU" i="1" dirty="0" smtClean="0"/>
              <a:t>экспериментов </a:t>
            </a:r>
            <a:r>
              <a:rPr lang="ru-RU" i="1" dirty="0"/>
              <a:t>и </a:t>
            </a:r>
            <a:r>
              <a:rPr lang="ru-RU" i="1" u="sng" dirty="0"/>
              <a:t>обсуждений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3517811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5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75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75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116739" name="Rectangle 5"/>
          <p:cNvSpPr>
            <a:spLocks noChangeArrowheads="1"/>
          </p:cNvSpPr>
          <p:nvPr/>
        </p:nvSpPr>
        <p:spPr bwMode="auto">
          <a:xfrm>
            <a:off x="287338" y="0"/>
            <a:ext cx="8353425" cy="1202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3600" b="1" dirty="0">
                <a:solidFill>
                  <a:schemeClr val="tx2"/>
                </a:solidFill>
              </a:rPr>
              <a:t>Освоение знаний: «</a:t>
            </a:r>
            <a:r>
              <a:rPr lang="ru-RU" sz="3600" b="1" dirty="0" smtClean="0">
                <a:solidFill>
                  <a:schemeClr val="tx2"/>
                </a:solidFill>
              </a:rPr>
              <a:t>хорошие» </a:t>
            </a:r>
            <a:r>
              <a:rPr lang="ru-RU" sz="3600" b="1" dirty="0">
                <a:solidFill>
                  <a:schemeClr val="tx2"/>
                </a:solidFill>
              </a:rPr>
              <a:t>задания на третьем этапе</a:t>
            </a:r>
          </a:p>
        </p:txBody>
      </p:sp>
      <p:sp>
        <p:nvSpPr>
          <p:cNvPr id="479236" name="Text Box 4"/>
          <p:cNvSpPr txBox="1">
            <a:spLocks noChangeArrowheads="1"/>
          </p:cNvSpPr>
          <p:nvPr/>
        </p:nvSpPr>
        <p:spPr bwMode="auto">
          <a:xfrm>
            <a:off x="0" y="1233488"/>
            <a:ext cx="9036050" cy="351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Char char="•"/>
            </a:pPr>
            <a:endParaRPr lang="ru-RU" sz="800"/>
          </a:p>
          <a:p>
            <a:pPr>
              <a:lnSpc>
                <a:spcPct val="80000"/>
              </a:lnSpc>
            </a:pPr>
            <a:r>
              <a:rPr lang="ru-RU"/>
              <a:t>   </a:t>
            </a:r>
            <a:r>
              <a:rPr lang="ru-RU" b="1" u="sng"/>
              <a:t>Понимание и применение</a:t>
            </a:r>
            <a:r>
              <a:rPr lang="ru-RU"/>
              <a:t>: Задания на</a:t>
            </a:r>
          </a:p>
          <a:p>
            <a:pPr>
              <a:lnSpc>
                <a:spcPct val="80000"/>
              </a:lnSpc>
            </a:pPr>
            <a:r>
              <a:rPr lang="ru-RU" sz="900"/>
              <a:t>   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ru-RU" sz="1000"/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/>
              <a:t>преобразование имеющихся знаний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ru-RU" sz="1000"/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/>
              <a:t>создание новых объектов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ru-RU" sz="1000"/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/>
              <a:t>разработку правил действий (плакаты, памятки, инструкции, списки слов …)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ru-RU" sz="1000"/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/>
              <a:t>проведение мини-исследований: выдвижение и проверка гипотез, рассуждения, аргументация, обоснования</a:t>
            </a:r>
          </a:p>
        </p:txBody>
      </p:sp>
      <p:sp>
        <p:nvSpPr>
          <p:cNvPr id="479238" name="Text Box 6"/>
          <p:cNvSpPr txBox="1">
            <a:spLocks noChangeArrowheads="1"/>
          </p:cNvSpPr>
          <p:nvPr/>
        </p:nvSpPr>
        <p:spPr bwMode="auto">
          <a:xfrm>
            <a:off x="0" y="1233488"/>
            <a:ext cx="9036050" cy="402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80000"/>
              </a:lnSpc>
              <a:buFontTx/>
              <a:buChar char="•"/>
            </a:pPr>
            <a:endParaRPr lang="ru-RU" sz="800" dirty="0"/>
          </a:p>
          <a:p>
            <a:pPr>
              <a:lnSpc>
                <a:spcPct val="80000"/>
              </a:lnSpc>
            </a:pPr>
            <a:r>
              <a:rPr lang="ru-RU" dirty="0"/>
              <a:t>   </a:t>
            </a:r>
            <a:r>
              <a:rPr lang="ru-RU" b="1" u="sng" dirty="0"/>
              <a:t>Понимание и применение</a:t>
            </a:r>
            <a:r>
              <a:rPr lang="ru-RU" dirty="0"/>
              <a:t>: Задания на</a:t>
            </a:r>
          </a:p>
          <a:p>
            <a:pPr>
              <a:lnSpc>
                <a:spcPct val="80000"/>
              </a:lnSpc>
            </a:pPr>
            <a:r>
              <a:rPr lang="ru-RU" sz="900" dirty="0"/>
              <a:t>   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ru-RU" sz="1000" dirty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dirty="0"/>
              <a:t>преобразование имеющихся знаний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ru-RU" sz="1000" dirty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dirty="0" smtClean="0"/>
              <a:t>создание новых объектов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ru-RU" sz="1000" dirty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dirty="0"/>
              <a:t>разработку правил действий (плакаты, памятки, инструкции, списки слов …)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ru-RU" sz="1000" dirty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dirty="0"/>
              <a:t>проведение мини-исследований: выдвижение и проверка гипотез, рассуждения, аргументация, </a:t>
            </a:r>
            <a:r>
              <a:rPr lang="ru-RU" dirty="0" smtClean="0"/>
              <a:t>обоснования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ru-RU" sz="1000" dirty="0" smtClean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ru-RU" dirty="0" smtClean="0"/>
              <a:t>выполнение проектов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0643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92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792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792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792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79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792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792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792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2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792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B5E08C-0292-4F0B-BE26-0F0F1E7B24BA}" type="slidenum">
              <a:rPr lang="ru-RU"/>
              <a:pPr>
                <a:defRPr/>
              </a:pPr>
              <a:t>11</a:t>
            </a:fld>
            <a:endParaRPr lang="ru-RU"/>
          </a:p>
        </p:txBody>
      </p:sp>
      <p:sp>
        <p:nvSpPr>
          <p:cNvPr id="905218" name="AutoShape 2"/>
          <p:cNvSpPr>
            <a:spLocks noChangeArrowheads="1"/>
          </p:cNvSpPr>
          <p:nvPr/>
        </p:nvSpPr>
        <p:spPr bwMode="gray">
          <a:xfrm>
            <a:off x="0" y="0"/>
            <a:ext cx="8893175" cy="981075"/>
          </a:xfrm>
          <a:prstGeom prst="roundRect">
            <a:avLst>
              <a:gd name="adj" fmla="val 46389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Планируемые результаты,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выносимые на итоговую оценку</a:t>
            </a:r>
          </a:p>
        </p:txBody>
      </p:sp>
      <p:sp>
        <p:nvSpPr>
          <p:cNvPr id="905219" name="Oval 3"/>
          <p:cNvSpPr>
            <a:spLocks noChangeAspect="1" noChangeArrowheads="1"/>
          </p:cNvSpPr>
          <p:nvPr/>
        </p:nvSpPr>
        <p:spPr bwMode="auto">
          <a:xfrm>
            <a:off x="5543550" y="2133600"/>
            <a:ext cx="2879725" cy="2879725"/>
          </a:xfrm>
          <a:prstGeom prst="ellipse">
            <a:avLst/>
          </a:prstGeom>
          <a:gradFill rotWithShape="1">
            <a:gsLst>
              <a:gs pos="0">
                <a:srgbClr val="FFCCFF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905220" name="Text Box 4"/>
          <p:cNvSpPr txBox="1">
            <a:spLocks noChangeArrowheads="1"/>
          </p:cNvSpPr>
          <p:nvPr/>
        </p:nvSpPr>
        <p:spPr bwMode="auto">
          <a:xfrm>
            <a:off x="6265863" y="3249613"/>
            <a:ext cx="137001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>
                <a:solidFill>
                  <a:schemeClr val="bg2"/>
                </a:solidFill>
              </a:rPr>
              <a:t>опорный</a:t>
            </a:r>
          </a:p>
          <a:p>
            <a:pPr algn="ctr">
              <a:lnSpc>
                <a:spcPct val="80000"/>
              </a:lnSpc>
            </a:pPr>
            <a:r>
              <a:rPr lang="ru-RU" b="1">
                <a:solidFill>
                  <a:schemeClr val="bg2"/>
                </a:solidFill>
              </a:rPr>
              <a:t>учебный</a:t>
            </a:r>
          </a:p>
          <a:p>
            <a:pPr algn="ctr">
              <a:lnSpc>
                <a:spcPct val="80000"/>
              </a:lnSpc>
            </a:pPr>
            <a:r>
              <a:rPr lang="ru-RU" b="1">
                <a:solidFill>
                  <a:schemeClr val="bg2"/>
                </a:solidFill>
              </a:rPr>
              <a:t>материал</a:t>
            </a:r>
          </a:p>
        </p:txBody>
      </p:sp>
      <p:sp>
        <p:nvSpPr>
          <p:cNvPr id="905221" name="WordArt 5" descr="5%"/>
          <p:cNvSpPr>
            <a:spLocks noChangeArrowheads="1" noChangeShapeType="1" noTextEdit="1"/>
          </p:cNvSpPr>
          <p:nvPr/>
        </p:nvSpPr>
        <p:spPr bwMode="auto">
          <a:xfrm rot="5400000">
            <a:off x="6169072" y="3401987"/>
            <a:ext cx="5075308" cy="38264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DDDDD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Учебные действия</a:t>
            </a:r>
          </a:p>
        </p:txBody>
      </p:sp>
      <p:sp>
        <p:nvSpPr>
          <p:cNvPr id="905222" name="WordArt 6"/>
          <p:cNvSpPr>
            <a:spLocks noChangeArrowheads="1" noChangeShapeType="1" noTextEdit="1"/>
          </p:cNvSpPr>
          <p:nvPr/>
        </p:nvSpPr>
        <p:spPr bwMode="auto">
          <a:xfrm>
            <a:off x="5651500" y="6200775"/>
            <a:ext cx="3313113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Учебный материал</a:t>
            </a:r>
          </a:p>
        </p:txBody>
      </p:sp>
      <p:sp>
        <p:nvSpPr>
          <p:cNvPr id="24584" name="Text Box 7"/>
          <p:cNvSpPr txBox="1">
            <a:spLocks noChangeArrowheads="1"/>
          </p:cNvSpPr>
          <p:nvPr/>
        </p:nvSpPr>
        <p:spPr bwMode="auto">
          <a:xfrm>
            <a:off x="576263" y="5913438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905224" name="Text Box 8"/>
          <p:cNvSpPr txBox="1">
            <a:spLocks noChangeArrowheads="1"/>
          </p:cNvSpPr>
          <p:nvPr/>
        </p:nvSpPr>
        <p:spPr bwMode="auto">
          <a:xfrm>
            <a:off x="5868988" y="4149725"/>
            <a:ext cx="22685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b="1" i="1">
                <a:solidFill>
                  <a:schemeClr val="bg2"/>
                </a:solidFill>
              </a:rPr>
              <a:t>актуальные</a:t>
            </a:r>
            <a:r>
              <a:rPr lang="ru-RU">
                <a:solidFill>
                  <a:schemeClr val="bg2"/>
                </a:solidFill>
              </a:rPr>
              <a:t>: </a:t>
            </a:r>
            <a:r>
              <a:rPr lang="ru-RU" sz="1000">
                <a:solidFill>
                  <a:schemeClr val="bg2"/>
                </a:solidFill>
              </a:rPr>
              <a:t>исполнительская компетентность</a:t>
            </a:r>
          </a:p>
        </p:txBody>
      </p:sp>
      <p:pic>
        <p:nvPicPr>
          <p:cNvPr id="90522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038" y="3141663"/>
            <a:ext cx="2592388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5226" name="Oval 10"/>
          <p:cNvSpPr>
            <a:spLocks noChangeArrowheads="1"/>
          </p:cNvSpPr>
          <p:nvPr/>
        </p:nvSpPr>
        <p:spPr bwMode="auto">
          <a:xfrm>
            <a:off x="631032" y="3902869"/>
            <a:ext cx="1727200" cy="433387"/>
          </a:xfrm>
          <a:prstGeom prst="ellips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905227" name="AutoShape 11"/>
          <p:cNvSpPr>
            <a:spLocks noChangeArrowheads="1"/>
          </p:cNvSpPr>
          <p:nvPr/>
        </p:nvSpPr>
        <p:spPr bwMode="auto">
          <a:xfrm rot="10800000">
            <a:off x="0" y="2600325"/>
            <a:ext cx="1404938" cy="539750"/>
          </a:xfrm>
          <a:prstGeom prst="wedgeRoundRectCallout">
            <a:avLst>
              <a:gd name="adj1" fmla="val -41866"/>
              <a:gd name="adj2" fmla="val -247060"/>
              <a:gd name="adj3" fmla="val 16667"/>
            </a:avLst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rot="10800000" lIns="90000" tIns="46800" rIns="90000" bIns="46800" anchor="ctr"/>
          <a:lstStyle/>
          <a:p>
            <a:pPr algn="ctr"/>
            <a:r>
              <a:rPr lang="ru-RU" sz="1600" b="1">
                <a:solidFill>
                  <a:schemeClr val="tx2"/>
                </a:solidFill>
              </a:rPr>
              <a:t>Выпускник</a:t>
            </a:r>
          </a:p>
          <a:p>
            <a:pPr algn="ctr"/>
            <a:r>
              <a:rPr lang="ru-RU" sz="1600" b="1">
                <a:solidFill>
                  <a:schemeClr val="tx2"/>
                </a:solidFill>
              </a:rPr>
              <a:t>научится</a:t>
            </a:r>
          </a:p>
        </p:txBody>
      </p:sp>
      <p:sp>
        <p:nvSpPr>
          <p:cNvPr id="905228" name="Text Box 12"/>
          <p:cNvSpPr txBox="1">
            <a:spLocks noChangeArrowheads="1"/>
          </p:cNvSpPr>
          <p:nvPr/>
        </p:nvSpPr>
        <p:spPr bwMode="auto">
          <a:xfrm>
            <a:off x="6011863" y="2492375"/>
            <a:ext cx="21240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b="1" i="1">
                <a:solidFill>
                  <a:schemeClr val="bg2"/>
                </a:solidFill>
              </a:rPr>
              <a:t>перспективные</a:t>
            </a:r>
            <a:r>
              <a:rPr lang="ru-RU">
                <a:solidFill>
                  <a:schemeClr val="bg2"/>
                </a:solidFill>
              </a:rPr>
              <a:t>: </a:t>
            </a:r>
            <a:r>
              <a:rPr lang="ru-RU" sz="1000">
                <a:solidFill>
                  <a:schemeClr val="bg2"/>
                </a:solidFill>
              </a:rPr>
              <a:t>зона ближайшего развития</a:t>
            </a:r>
          </a:p>
        </p:txBody>
      </p:sp>
      <p:sp>
        <p:nvSpPr>
          <p:cNvPr id="905229" name="Text Box 13"/>
          <p:cNvSpPr txBox="1">
            <a:spLocks noChangeArrowheads="1"/>
          </p:cNvSpPr>
          <p:nvPr/>
        </p:nvSpPr>
        <p:spPr bwMode="auto">
          <a:xfrm>
            <a:off x="358775" y="1341438"/>
            <a:ext cx="3925888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На итоговую оценку выносятся метапредметные и предметные результаты, представленные в блоках «Выпускник научится»</a:t>
            </a:r>
          </a:p>
        </p:txBody>
      </p:sp>
      <p:sp>
        <p:nvSpPr>
          <p:cNvPr id="905230" name="Text Box 14"/>
          <p:cNvSpPr txBox="1">
            <a:spLocks noChangeArrowheads="1"/>
          </p:cNvSpPr>
          <p:nvPr/>
        </p:nvSpPr>
        <p:spPr bwMode="auto">
          <a:xfrm>
            <a:off x="215900" y="5084763"/>
            <a:ext cx="5221288" cy="1474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Достижение этих результатов проверяется с помощью учебно-познавательных и учебно-практических задач </a:t>
            </a:r>
            <a:r>
              <a:rPr lang="ru-RU" b="1" u="sng"/>
              <a:t>базового</a:t>
            </a:r>
            <a:r>
              <a:rPr lang="ru-RU" b="1"/>
              <a:t> и </a:t>
            </a:r>
            <a:r>
              <a:rPr lang="ru-RU" b="1" u="sng"/>
              <a:t>повышенного</a:t>
            </a:r>
            <a:r>
              <a:rPr lang="ru-RU" b="1"/>
              <a:t> уровней, построенных на </a:t>
            </a:r>
            <a:r>
              <a:rPr lang="ru-RU" b="1" u="sng"/>
              <a:t>опорном</a:t>
            </a:r>
            <a:r>
              <a:rPr lang="ru-RU" b="1"/>
              <a:t> учебном материале</a:t>
            </a:r>
          </a:p>
        </p:txBody>
      </p:sp>
      <p:sp>
        <p:nvSpPr>
          <p:cNvPr id="905231" name="AutoShape 15"/>
          <p:cNvSpPr>
            <a:spLocks noChangeArrowheads="1"/>
          </p:cNvSpPr>
          <p:nvPr/>
        </p:nvSpPr>
        <p:spPr bwMode="auto">
          <a:xfrm>
            <a:off x="6011863" y="1196975"/>
            <a:ext cx="2303462" cy="684213"/>
          </a:xfrm>
          <a:prstGeom prst="wedgeRoundRectCallout">
            <a:avLst>
              <a:gd name="adj1" fmla="val -7338"/>
              <a:gd name="adj2" fmla="val 175060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905232" name="Text Box 16"/>
          <p:cNvSpPr txBox="1">
            <a:spLocks noChangeArrowheads="1"/>
          </p:cNvSpPr>
          <p:nvPr/>
        </p:nvSpPr>
        <p:spPr bwMode="auto">
          <a:xfrm>
            <a:off x="5903913" y="1341438"/>
            <a:ext cx="2555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1600">
                <a:solidFill>
                  <a:schemeClr val="tx2"/>
                </a:solidFill>
              </a:rPr>
              <a:t>Задания </a:t>
            </a:r>
            <a:r>
              <a:rPr lang="ru-RU" sz="1600" b="1">
                <a:solidFill>
                  <a:schemeClr val="tx2"/>
                </a:solidFill>
              </a:rPr>
              <a:t>повышенного</a:t>
            </a:r>
            <a:r>
              <a:rPr lang="ru-RU" sz="1600">
                <a:solidFill>
                  <a:schemeClr val="tx2"/>
                </a:solidFill>
              </a:rPr>
              <a:t> уровня</a:t>
            </a:r>
          </a:p>
        </p:txBody>
      </p:sp>
      <p:sp>
        <p:nvSpPr>
          <p:cNvPr id="905233" name="AutoShape 17"/>
          <p:cNvSpPr>
            <a:spLocks noChangeArrowheads="1"/>
          </p:cNvSpPr>
          <p:nvPr/>
        </p:nvSpPr>
        <p:spPr bwMode="auto">
          <a:xfrm>
            <a:off x="5795963" y="5373688"/>
            <a:ext cx="2447925" cy="684212"/>
          </a:xfrm>
          <a:prstGeom prst="wedgeRoundRectCallout">
            <a:avLst>
              <a:gd name="adj1" fmla="val -1361"/>
              <a:gd name="adj2" fmla="val -203134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endParaRPr lang="ru-RU"/>
          </a:p>
        </p:txBody>
      </p:sp>
      <p:sp>
        <p:nvSpPr>
          <p:cNvPr id="905234" name="Text Box 18"/>
          <p:cNvSpPr txBox="1">
            <a:spLocks noChangeArrowheads="1"/>
          </p:cNvSpPr>
          <p:nvPr/>
        </p:nvSpPr>
        <p:spPr bwMode="auto">
          <a:xfrm>
            <a:off x="5832475" y="5373688"/>
            <a:ext cx="25558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1600">
                <a:solidFill>
                  <a:schemeClr val="tx2"/>
                </a:solidFill>
              </a:rPr>
              <a:t>Задания </a:t>
            </a:r>
            <a:r>
              <a:rPr lang="ru-RU" sz="1600" b="1">
                <a:solidFill>
                  <a:schemeClr val="tx2"/>
                </a:solidFill>
              </a:rPr>
              <a:t>базового</a:t>
            </a:r>
            <a:r>
              <a:rPr lang="ru-RU" sz="1600">
                <a:solidFill>
                  <a:schemeClr val="tx2"/>
                </a:solidFill>
              </a:rPr>
              <a:t> уровня</a:t>
            </a:r>
          </a:p>
        </p:txBody>
      </p:sp>
      <p:sp>
        <p:nvSpPr>
          <p:cNvPr id="905236" name="Text Box 20"/>
          <p:cNvSpPr txBox="1">
            <a:spLocks noChangeArrowheads="1"/>
          </p:cNvSpPr>
          <p:nvPr/>
        </p:nvSpPr>
        <p:spPr bwMode="auto">
          <a:xfrm>
            <a:off x="2879725" y="2889250"/>
            <a:ext cx="2663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1600">
                <a:solidFill>
                  <a:schemeClr val="bg1"/>
                </a:solidFill>
              </a:rPr>
              <a:t>Особое место занимают: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05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05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05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05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05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05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05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05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05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05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0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0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05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05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905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219" grpId="0" animBg="1"/>
      <p:bldP spid="905220" grpId="0"/>
      <p:bldP spid="905221" grpId="0"/>
      <p:bldP spid="905222" grpId="0" animBg="1"/>
      <p:bldP spid="905224" grpId="0"/>
      <p:bldP spid="905226" grpId="0" animBg="1"/>
      <p:bldP spid="905227" grpId="0" animBg="1"/>
      <p:bldP spid="905228" grpId="0"/>
      <p:bldP spid="905229" grpId="0" animBg="1"/>
      <p:bldP spid="905230" grpId="0" animBg="1"/>
      <p:bldP spid="905231" grpId="0" animBg="1"/>
      <p:bldP spid="905232" grpId="0"/>
      <p:bldP spid="905233" grpId="0" animBg="1"/>
      <p:bldP spid="905234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1B176-B11D-48A3-90FD-70442404EE64}" type="slidenum">
              <a:rPr lang="ru-RU"/>
              <a:pPr>
                <a:defRPr/>
              </a:pPr>
              <a:t>110</a:t>
            </a:fld>
            <a:endParaRPr lang="ru-RU"/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975875" name="AutoShape 3"/>
          <p:cNvSpPr>
            <a:spLocks noChangeArrowheads="1"/>
          </p:cNvSpPr>
          <p:nvPr/>
        </p:nvSpPr>
        <p:spPr bwMode="gray">
          <a:xfrm>
            <a:off x="179388" y="115889"/>
            <a:ext cx="8821737" cy="1188876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600" b="1" dirty="0" smtClean="0">
                <a:solidFill>
                  <a:schemeClr val="tx2"/>
                </a:solidFill>
              </a:rPr>
              <a:t>Приобретение знаний и разрешение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3600" b="1" dirty="0" smtClean="0">
                <a:solidFill>
                  <a:schemeClr val="tx2"/>
                </a:solidFill>
              </a:rPr>
              <a:t>проблем: сопоставление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79180434"/>
              </p:ext>
            </p:extLst>
          </p:nvPr>
        </p:nvGraphicFramePr>
        <p:xfrm>
          <a:off x="1475656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53262" y="4077072"/>
            <a:ext cx="1242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err="1" smtClean="0"/>
              <a:t>неизвест-ная</a:t>
            </a:r>
            <a:r>
              <a:rPr lang="ru-RU" sz="1600" i="1" dirty="0" smtClean="0"/>
              <a:t> ранее ситуация</a:t>
            </a:r>
            <a:endParaRPr lang="ru-RU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904341" y="2816932"/>
            <a:ext cx="11400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dirty="0" smtClean="0"/>
              <a:t>опора на </a:t>
            </a:r>
          </a:p>
          <a:p>
            <a:pPr algn="ctr"/>
            <a:r>
              <a:rPr lang="ru-RU" sz="1600" i="1" dirty="0" err="1" smtClean="0"/>
              <a:t>имеющи</a:t>
            </a:r>
            <a:r>
              <a:rPr lang="ru-RU" sz="1600" i="1" dirty="0" smtClean="0"/>
              <a:t>-</a:t>
            </a:r>
          </a:p>
          <a:p>
            <a:pPr algn="ctr"/>
            <a:r>
              <a:rPr lang="ru-RU" sz="1600" i="1" dirty="0" err="1" smtClean="0"/>
              <a:t>ся</a:t>
            </a:r>
            <a:r>
              <a:rPr lang="ru-RU" sz="1600" i="1" dirty="0" smtClean="0"/>
              <a:t> знания</a:t>
            </a:r>
            <a:endParaRPr lang="ru-RU" sz="1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4725144"/>
            <a:ext cx="22908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FF00"/>
                </a:solidFill>
              </a:rPr>
              <a:t>Основной</a:t>
            </a:r>
          </a:p>
          <a:p>
            <a:pPr algn="ctr"/>
            <a:r>
              <a:rPr lang="ru-RU" sz="1600" b="1" i="1" dirty="0" smtClean="0">
                <a:solidFill>
                  <a:srgbClr val="FFFF00"/>
                </a:solidFill>
              </a:rPr>
              <a:t>результат – знание</a:t>
            </a:r>
          </a:p>
          <a:p>
            <a:pPr algn="ctr"/>
            <a:r>
              <a:rPr lang="ru-RU" sz="1600" b="1" i="1" dirty="0" smtClean="0">
                <a:solidFill>
                  <a:srgbClr val="FFFF00"/>
                </a:solidFill>
              </a:rPr>
              <a:t>(неотчуждаемо)</a:t>
            </a:r>
            <a:endParaRPr lang="ru-RU" sz="1600" b="1" i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44397" y="2278323"/>
            <a:ext cx="19400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FF00"/>
                </a:solidFill>
              </a:rPr>
              <a:t>Основной результат – отчуждаемый продукт</a:t>
            </a:r>
            <a:endParaRPr lang="ru-RU" sz="16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7006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5D54DF-A1EF-435C-97DE-90945AD88439}" type="slidenum">
              <a:rPr lang="ru-RU"/>
              <a:pPr>
                <a:defRPr/>
              </a:pPr>
              <a:t>111</a:t>
            </a:fld>
            <a:endParaRPr lang="ru-RU"/>
          </a:p>
        </p:txBody>
      </p:sp>
      <p:sp>
        <p:nvSpPr>
          <p:cNvPr id="81923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81924" name="Rectangle 3"/>
          <p:cNvSpPr>
            <a:spLocks noChangeArrowheads="1"/>
          </p:cNvSpPr>
          <p:nvPr/>
        </p:nvSpPr>
        <p:spPr bwMode="auto">
          <a:xfrm>
            <a:off x="503238" y="2312988"/>
            <a:ext cx="8101012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lnSpc>
                <a:spcPct val="110000"/>
              </a:lnSpc>
              <a:spcBef>
                <a:spcPct val="20000"/>
              </a:spcBef>
            </a:pPr>
            <a:r>
              <a:rPr lang="ru-RU" sz="3200" b="1">
                <a:solidFill>
                  <a:schemeClr val="tx2"/>
                </a:solidFill>
              </a:rPr>
              <a:t>	Особенности учебных заданий, направленных на использование</a:t>
            </a:r>
          </a:p>
          <a:p>
            <a:pPr marL="609600" indent="-609600" algn="ctr">
              <a:lnSpc>
                <a:spcPct val="110000"/>
              </a:lnSpc>
              <a:spcBef>
                <a:spcPct val="20000"/>
              </a:spcBef>
            </a:pPr>
            <a:r>
              <a:rPr lang="ru-RU" sz="3200" b="1">
                <a:solidFill>
                  <a:schemeClr val="tx2"/>
                </a:solidFill>
              </a:rPr>
              <a:t>ИКТ в учебном процессе в целях</a:t>
            </a:r>
          </a:p>
          <a:p>
            <a:pPr marL="609600" indent="-609600" algn="ctr">
              <a:lnSpc>
                <a:spcPct val="110000"/>
              </a:lnSpc>
              <a:spcBef>
                <a:spcPct val="20000"/>
              </a:spcBef>
            </a:pPr>
            <a:r>
              <a:rPr lang="ru-RU" sz="3200" b="1">
                <a:solidFill>
                  <a:schemeClr val="tx2"/>
                </a:solidFill>
              </a:rPr>
              <a:t>обучения и развития</a:t>
            </a:r>
          </a:p>
          <a:p>
            <a:pPr marL="609600" indent="-609600" algn="ctr">
              <a:lnSpc>
                <a:spcPct val="110000"/>
              </a:lnSpc>
              <a:spcBef>
                <a:spcPct val="20000"/>
              </a:spcBef>
            </a:pPr>
            <a:endParaRPr lang="ru-RU" sz="3200" b="1">
              <a:solidFill>
                <a:schemeClr val="tx2"/>
              </a:solidFill>
            </a:endParaRPr>
          </a:p>
          <a:p>
            <a:pPr marL="609600" indent="-609600" algn="ctr">
              <a:lnSpc>
                <a:spcPct val="110000"/>
              </a:lnSpc>
              <a:spcBef>
                <a:spcPct val="20000"/>
              </a:spcBef>
            </a:pPr>
            <a:endParaRPr lang="ru-RU" sz="32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077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96259" name="Rectangle 5"/>
          <p:cNvSpPr>
            <a:spLocks noChangeArrowheads="1"/>
          </p:cNvSpPr>
          <p:nvPr/>
        </p:nvSpPr>
        <p:spPr bwMode="auto">
          <a:xfrm>
            <a:off x="1871663" y="260350"/>
            <a:ext cx="6948487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2800" b="1">
                <a:solidFill>
                  <a:schemeClr val="tx2"/>
                </a:solidFill>
              </a:rPr>
              <a:t>Требования стандарта к личностным и метапредметным результатам. НШ </a:t>
            </a:r>
          </a:p>
        </p:txBody>
      </p:sp>
      <p:sp>
        <p:nvSpPr>
          <p:cNvPr id="96260" name="Rectangle 5"/>
          <p:cNvSpPr>
            <a:spLocks noChangeArrowheads="1"/>
          </p:cNvSpPr>
          <p:nvPr/>
        </p:nvSpPr>
        <p:spPr bwMode="auto">
          <a:xfrm>
            <a:off x="0" y="1520825"/>
            <a:ext cx="9144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 eaLnBrk="0" hangingPunct="0"/>
            <a:r>
              <a:rPr lang="ru-RU" sz="2800" b="1"/>
              <a:t>ИКТ ДЛЯ ОБУЧЕНИЯ</a:t>
            </a:r>
            <a:endParaRPr lang="ru-RU" sz="2800" b="1" u="sng"/>
          </a:p>
          <a:p>
            <a:pPr marL="342900" indent="-342900" algn="ctr" eaLnBrk="0" hangingPunct="0"/>
            <a:endParaRPr lang="ru-RU" sz="800" b="1"/>
          </a:p>
          <a:p>
            <a:pPr marL="342900" indent="-342900" algn="ctr" eaLnBrk="0" hangingPunct="0"/>
            <a:r>
              <a:rPr lang="ru-RU" sz="2800" b="1"/>
              <a:t>МР: 7, 8, 16</a:t>
            </a:r>
          </a:p>
          <a:p>
            <a:pPr marL="342900" indent="-342900" algn="ctr" eaLnBrk="0" hangingPunct="0"/>
            <a:endParaRPr lang="ru-RU" sz="800" b="1"/>
          </a:p>
          <a:p>
            <a:pPr marL="342900" indent="-342900" eaLnBrk="0" hangingPunct="0">
              <a:buFont typeface="Wingdings" pitchFamily="2" charset="2"/>
              <a:buChar char="ü"/>
            </a:pPr>
            <a:r>
              <a:rPr lang="ru-RU"/>
              <a:t>активное использование средств информационных и коммуникационных технологий </a:t>
            </a:r>
            <a:r>
              <a:rPr lang="ru-RU" b="1"/>
              <a:t>для решения коммуникативных и познавательных задач</a:t>
            </a:r>
            <a:r>
              <a:rPr lang="ru-RU"/>
              <a:t>;</a:t>
            </a:r>
          </a:p>
          <a:p>
            <a:pPr marL="342900" indent="-342900" eaLnBrk="0" hangingPunct="0">
              <a:buFont typeface="Wingdings" pitchFamily="2" charset="2"/>
              <a:buChar char="ü"/>
            </a:pPr>
            <a:r>
              <a:rPr lang="ru-RU"/>
              <a:t>использование различных способов </a:t>
            </a:r>
            <a:r>
              <a:rPr lang="ru-RU" b="1"/>
              <a:t>поиска</a:t>
            </a:r>
            <a:r>
              <a:rPr lang="ru-RU"/>
              <a:t> (в справочных источниках и открытом учебном информационном пространстве сети Интернет), </a:t>
            </a:r>
            <a:r>
              <a:rPr lang="ru-RU" b="1"/>
              <a:t>сбора</a:t>
            </a:r>
            <a:r>
              <a:rPr lang="ru-RU"/>
              <a:t>, </a:t>
            </a:r>
            <a:r>
              <a:rPr lang="ru-RU" b="1"/>
              <a:t>обработки, анализа, организации, передачи и интерпретации</a:t>
            </a:r>
            <a:r>
              <a:rPr lang="ru-RU"/>
              <a:t> информации в соответствии с коммуникативными и познавательными задачами и технологиями учебного предмета; в том числе умение вводить текст с помощью клавиатуры, фиксировать (записывать) в цифровой форме измеряемые величины и анализировать изображения, звуки,  готовить свое выступление и выступать с аудио-, видео- и графическим сопровождением; соблюдать нормы информационной избирательности, этики и этикета;</a:t>
            </a:r>
          </a:p>
          <a:p>
            <a:pPr marL="342900" indent="-342900" eaLnBrk="0" hangingPunct="0">
              <a:buFont typeface="Wingdings" pitchFamily="2" charset="2"/>
              <a:buChar char="ü"/>
            </a:pPr>
            <a:r>
              <a:rPr lang="ru-RU"/>
              <a:t>умение </a:t>
            </a:r>
            <a:r>
              <a:rPr lang="ru-RU" b="1"/>
              <a:t>работать в материальной и информационной среде начального общего образования</a:t>
            </a:r>
            <a:r>
              <a:rPr lang="ru-RU"/>
              <a:t> (в том числе с учебными моделями) в соответствии с содержанием конкретного учебного предмета.</a:t>
            </a:r>
          </a:p>
        </p:txBody>
      </p:sp>
      <p:pic>
        <p:nvPicPr>
          <p:cNvPr id="962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1692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65DAE2-4301-479A-A953-07987E3ECF2F}" type="slidenum">
              <a:rPr lang="ru-RU"/>
              <a:pPr>
                <a:defRPr/>
              </a:pPr>
              <a:t>113</a:t>
            </a:fld>
            <a:endParaRPr lang="ru-RU"/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82948" name="Rectangle 5"/>
          <p:cNvSpPr>
            <a:spLocks noChangeArrowheads="1"/>
          </p:cNvSpPr>
          <p:nvPr/>
        </p:nvSpPr>
        <p:spPr bwMode="auto">
          <a:xfrm>
            <a:off x="1871663" y="260350"/>
            <a:ext cx="6948487" cy="9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Требования стандарта к личностным и </a:t>
            </a:r>
            <a:r>
              <a:rPr lang="ru-RU" sz="2800" b="1" dirty="0" err="1">
                <a:solidFill>
                  <a:schemeClr val="tx2"/>
                </a:solidFill>
              </a:rPr>
              <a:t>метапредметным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результатам. ОШ 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1520825"/>
            <a:ext cx="9144000" cy="240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/>
            <a:r>
              <a:rPr lang="ru-RU" sz="2800" b="1" dirty="0" smtClean="0"/>
              <a:t>ИСПОЛЬЗОВАНИЕ ИКТ</a:t>
            </a:r>
            <a:endParaRPr lang="ru-RU" sz="2800" b="1" u="sng" dirty="0"/>
          </a:p>
          <a:p>
            <a:pPr marL="342900" indent="-342900" algn="ctr"/>
            <a:endParaRPr lang="ru-RU" sz="800" b="1" dirty="0"/>
          </a:p>
          <a:p>
            <a:pPr marL="342900" indent="-342900" algn="ctr"/>
            <a:r>
              <a:rPr lang="ru-RU" sz="2800" b="1" dirty="0"/>
              <a:t>МР: </a:t>
            </a:r>
            <a:r>
              <a:rPr lang="ru-RU" sz="2800" b="1" dirty="0" smtClean="0"/>
              <a:t>11</a:t>
            </a:r>
            <a:endParaRPr lang="ru-RU" sz="2800" b="1" dirty="0"/>
          </a:p>
          <a:p>
            <a:pPr marL="342900" indent="-342900" algn="ctr"/>
            <a:endParaRPr lang="ru-RU" sz="800" b="1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000" dirty="0" smtClean="0">
                <a:ea typeface="Times New Roman"/>
                <a:cs typeface="Arial" pitchFamily="34" charset="0"/>
              </a:rPr>
              <a:t>формирование и развитие компетентности в области использования информационно-коммуникационных технологий </a:t>
            </a:r>
            <a:r>
              <a:rPr lang="ru-RU" sz="2000" dirty="0" smtClean="0">
                <a:cs typeface="Arial" pitchFamily="34" charset="0"/>
              </a:rPr>
              <a:t>активное использование средств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8295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1692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3711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F7CB67-3062-46DE-8EAE-82E9CF3BFB0B}" type="slidenum">
              <a:rPr lang="ru-RU"/>
              <a:pPr>
                <a:defRPr/>
              </a:pPr>
              <a:t>114</a:t>
            </a:fld>
            <a:endParaRPr lang="ru-RU"/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78852" name="Text Box 6"/>
          <p:cNvSpPr txBox="1">
            <a:spLocks noChangeArrowheads="1"/>
          </p:cNvSpPr>
          <p:nvPr/>
        </p:nvSpPr>
        <p:spPr bwMode="auto">
          <a:xfrm>
            <a:off x="190440" y="1952625"/>
            <a:ext cx="8763120" cy="501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42900" indent="-342900" algn="ctr"/>
            <a:r>
              <a:rPr lang="ru-RU" sz="3200" dirty="0"/>
              <a:t>Формирование </a:t>
            </a:r>
            <a:r>
              <a:rPr lang="ru-RU" sz="3200" dirty="0" err="1" smtClean="0"/>
              <a:t>ИКТ-компетентности</a:t>
            </a:r>
            <a:r>
              <a:rPr lang="ru-RU" sz="3200" dirty="0" smtClean="0"/>
              <a:t> связано с использованием ИКТ в целях обучения: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/>
              <a:t>для поиска, обработки, анализа, обобщения, оценки, преобразования, представления и передачи информации;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/>
              <a:t>для осуществления образовательного взаимодействия;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3200" dirty="0" smtClean="0"/>
              <a:t>для организации и мониторинга своей деятельности.  </a:t>
            </a:r>
          </a:p>
          <a:p>
            <a:pPr marL="342900" indent="-342900" algn="ctr"/>
            <a:r>
              <a:rPr lang="ru-RU" sz="3200" dirty="0" smtClean="0"/>
              <a:t>  </a:t>
            </a:r>
            <a:endParaRPr lang="ru-RU" sz="3200" b="1" u="sng" dirty="0"/>
          </a:p>
        </p:txBody>
      </p:sp>
      <p:sp>
        <p:nvSpPr>
          <p:cNvPr id="975875" name="AutoShape 3"/>
          <p:cNvSpPr>
            <a:spLocks noChangeArrowheads="1"/>
          </p:cNvSpPr>
          <p:nvPr/>
        </p:nvSpPr>
        <p:spPr bwMode="gray">
          <a:xfrm>
            <a:off x="179388" y="115888"/>
            <a:ext cx="8821737" cy="1584325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70000"/>
              </a:lnSpc>
              <a:defRPr/>
            </a:pPr>
            <a:r>
              <a:rPr lang="ru-RU" sz="3600" b="1" dirty="0" smtClean="0">
                <a:solidFill>
                  <a:schemeClr val="tx2"/>
                </a:solidFill>
              </a:rPr>
              <a:t>Использование ИКТ:</a:t>
            </a:r>
            <a:endParaRPr lang="ru-RU" sz="3600" b="1" dirty="0">
              <a:solidFill>
                <a:schemeClr val="tx2"/>
              </a:solidFill>
            </a:endParaRPr>
          </a:p>
          <a:p>
            <a:pPr algn="ctr">
              <a:lnSpc>
                <a:spcPct val="70000"/>
              </a:lnSpc>
              <a:defRPr/>
            </a:pPr>
            <a:r>
              <a:rPr lang="ru-RU" sz="3600" b="1" dirty="0">
                <a:solidFill>
                  <a:schemeClr val="tx2"/>
                </a:solidFill>
              </a:rPr>
              <a:t>анализ состава учебных действий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9100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B251C-45AA-474C-B311-04E9F4311C90}" type="slidenum">
              <a:rPr lang="ru-RU"/>
              <a:pPr>
                <a:defRPr/>
              </a:pPr>
              <a:t>115</a:t>
            </a:fld>
            <a:endParaRPr lang="ru-RU"/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975875" name="AutoShape 3"/>
          <p:cNvSpPr>
            <a:spLocks noChangeArrowheads="1"/>
          </p:cNvSpPr>
          <p:nvPr/>
        </p:nvSpPr>
        <p:spPr bwMode="gray">
          <a:xfrm>
            <a:off x="0" y="115888"/>
            <a:ext cx="9001125" cy="1368425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70000"/>
              </a:lnSpc>
              <a:defRPr/>
            </a:pPr>
            <a:r>
              <a:rPr lang="ru-RU" sz="3600" b="1">
                <a:solidFill>
                  <a:schemeClr val="tx2"/>
                </a:solidFill>
              </a:rPr>
              <a:t>Использование ИКТ для обучения:</a:t>
            </a:r>
          </a:p>
          <a:p>
            <a:pPr algn="ctr">
              <a:lnSpc>
                <a:spcPct val="70000"/>
              </a:lnSpc>
              <a:defRPr/>
            </a:pPr>
            <a:r>
              <a:rPr lang="ru-RU" sz="3600" b="1">
                <a:solidFill>
                  <a:schemeClr val="tx2"/>
                </a:solidFill>
              </a:rPr>
              <a:t>модели и формат заданий</a:t>
            </a: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9907" name="Text Box 3"/>
          <p:cNvSpPr txBox="1">
            <a:spLocks noChangeArrowheads="1"/>
          </p:cNvSpPr>
          <p:nvPr/>
        </p:nvSpPr>
        <p:spPr bwMode="auto">
          <a:xfrm>
            <a:off x="539750" y="1773238"/>
            <a:ext cx="8208963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>
              <a:buFontTx/>
              <a:buChar char="•"/>
            </a:pPr>
            <a:r>
              <a:rPr lang="ru-RU" sz="3000"/>
              <a:t>«</a:t>
            </a:r>
            <a:r>
              <a:rPr lang="ru-RU" sz="3000" b="1"/>
              <a:t>Хорошее» задание</a:t>
            </a:r>
            <a:r>
              <a:rPr lang="ru-RU" sz="3000"/>
              <a:t> требует </a:t>
            </a:r>
            <a:r>
              <a:rPr lang="ru-RU" sz="2800"/>
              <a:t>такого использования ИКТ, которое способствует</a:t>
            </a:r>
            <a:r>
              <a:rPr lang="ru-RU" sz="2800" b="1"/>
              <a:t>:</a:t>
            </a:r>
            <a:endParaRPr lang="ru-RU" sz="2800"/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800"/>
              <a:t>приобретению новых знаний на основе поиска и обработки информации;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800"/>
              <a:t>формированию всех ключевых навыков (сотрудничества, коммуникации; саморегуляции и т.д.)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800"/>
              <a:t>достижению более сложных ИКТ-навыков;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800"/>
              <a:t>выполнению ранее недоступных на уроке действий, операций</a:t>
            </a:r>
          </a:p>
        </p:txBody>
      </p:sp>
    </p:spTree>
    <p:extLst>
      <p:ext uri="{BB962C8B-B14F-4D97-AF65-F5344CB8AC3E}">
        <p14:creationId xmlns:p14="http://schemas.microsoft.com/office/powerpoint/2010/main" val="1876301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7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2252" y="152636"/>
            <a:ext cx="6871631" cy="1260140"/>
          </a:xfrm>
        </p:spPr>
        <p:txBody>
          <a:bodyPr/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Оценка учебных заданий с использованием ИКТ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394" y="1700808"/>
            <a:ext cx="5820762" cy="1476164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Первый вопрос: </a:t>
            </a:r>
          </a:p>
          <a:p>
            <a:pPr marL="0" indent="0">
              <a:buNone/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Задание требует/предполагает использование ИКТ </a:t>
            </a: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учащимися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7925756" y="2091541"/>
            <a:ext cx="1044000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ДА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167199" y="3392996"/>
            <a:ext cx="4366747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Второй вопрос: </a:t>
            </a:r>
          </a:p>
          <a:p>
            <a:pPr marL="0" indent="0">
              <a:buFontTx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Как, для чего учащиеся используют ИКТ?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5220073" y="3989698"/>
            <a:ext cx="3822062" cy="976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целях развития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для получения нового знания, в </a:t>
            </a:r>
            <a:r>
              <a:rPr lang="ru-RU" sz="1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т.ч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- сложных ИКТ-навыков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</a:pPr>
            <a:r>
              <a:rPr lang="ru-RU" sz="1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ля освоения УУД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6809379" y="944724"/>
            <a:ext cx="2232755" cy="7920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33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en-US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хороших</a:t>
            </a:r>
            <a:r>
              <a:rPr lang="en-US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24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заданиях:</a:t>
            </a:r>
          </a:p>
          <a:p>
            <a:pPr marL="0" indent="0">
              <a:buNone/>
            </a:pPr>
            <a:endParaRPr lang="ru-RU" sz="24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155250" y="5121188"/>
            <a:ext cx="4366747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Третий вопрос: </a:t>
            </a:r>
          </a:p>
          <a:p>
            <a:pPr marL="0" indent="0">
              <a:buFontTx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ИКТ действительно необходимо?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6871825" y="2096852"/>
            <a:ext cx="1044000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НЕТ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6823748" y="5481228"/>
            <a:ext cx="1044000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НЕТ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Объект 2"/>
          <p:cNvSpPr txBox="1">
            <a:spLocks/>
          </p:cNvSpPr>
          <p:nvPr/>
        </p:nvSpPr>
        <p:spPr bwMode="auto">
          <a:xfrm>
            <a:off x="7859604" y="5481228"/>
            <a:ext cx="1044000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ДА</a:t>
            </a:r>
          </a:p>
        </p:txBody>
      </p:sp>
      <p:sp>
        <p:nvSpPr>
          <p:cNvPr id="19" name="Объект 2"/>
          <p:cNvSpPr txBox="1">
            <a:spLocks/>
          </p:cNvSpPr>
          <p:nvPr/>
        </p:nvSpPr>
        <p:spPr bwMode="auto">
          <a:xfrm>
            <a:off x="5230336" y="3392996"/>
            <a:ext cx="3833791" cy="57177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Для формирования </a:t>
            </a:r>
            <a:r>
              <a:rPr lang="ru-RU" sz="2000" b="1" dirty="0" err="1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испол-нительской</a:t>
            </a:r>
            <a:r>
              <a:rPr lang="ru-RU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 компетенции</a:t>
            </a:r>
            <a:endParaRPr lang="ru-RU" sz="20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7107195" y="2649603"/>
            <a:ext cx="593122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8151195" y="2641647"/>
            <a:ext cx="593122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 bwMode="auto">
          <a:xfrm>
            <a:off x="7049187" y="6039290"/>
            <a:ext cx="593122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 bwMode="auto">
          <a:xfrm>
            <a:off x="8151195" y="6039290"/>
            <a:ext cx="593122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75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/>
      <p:bldP spid="10" grpId="0" animBg="1"/>
      <p:bldP spid="11" grpId="0" animBg="1"/>
      <p:bldP spid="12" grpId="0"/>
      <p:bldP spid="14" grpId="0" animBg="1"/>
      <p:bldP spid="16" grpId="0" animBg="1"/>
      <p:bldP spid="18" grpId="0" animBg="1"/>
      <p:bldP spid="19" grpId="0" animBg="1"/>
      <p:bldP spid="13" grpId="0" animBg="1"/>
      <p:bldP spid="15" grpId="0" animBg="1"/>
      <p:bldP spid="17" grpId="0" animBg="1"/>
      <p:bldP spid="20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F4EB5C-5B3C-470B-AB7D-95801B02AD8C}" type="slidenum">
              <a:rPr lang="ru-RU"/>
              <a:pPr>
                <a:defRPr/>
              </a:pPr>
              <a:t>117</a:t>
            </a:fld>
            <a:endParaRPr lang="ru-RU"/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975875" name="AutoShape 3"/>
          <p:cNvSpPr>
            <a:spLocks noChangeArrowheads="1"/>
          </p:cNvSpPr>
          <p:nvPr/>
        </p:nvSpPr>
        <p:spPr bwMode="gray">
          <a:xfrm>
            <a:off x="395288" y="115888"/>
            <a:ext cx="8355012" cy="936625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defRPr/>
            </a:pP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Выполнение ранее недоступных</a:t>
            </a:r>
          </a:p>
          <a:p>
            <a:pPr algn="ctr" eaLnBrk="0" hangingPunct="0">
              <a:lnSpc>
                <a:spcPct val="70000"/>
              </a:lnSpc>
              <a:defRPr/>
            </a:pP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действий: пример задания (НШ)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01381" name="Text Box 6"/>
          <p:cNvSpPr txBox="1">
            <a:spLocks noChangeArrowheads="1"/>
          </p:cNvSpPr>
          <p:nvPr/>
        </p:nvSpPr>
        <p:spPr bwMode="auto">
          <a:xfrm>
            <a:off x="215900" y="1125538"/>
            <a:ext cx="8785225" cy="5551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/>
            <a:r>
              <a:rPr lang="ru-RU" sz="2400" b="1">
                <a:solidFill>
                  <a:schemeClr val="tx2"/>
                </a:solidFill>
              </a:rPr>
              <a:t>Конкурс на лучший рассказ (для работы в парах)</a:t>
            </a:r>
          </a:p>
          <a:p>
            <a:pPr eaLnBrk="0" hangingPunct="0"/>
            <a:r>
              <a:rPr lang="ru-RU" sz="2400"/>
              <a:t>	</a:t>
            </a:r>
            <a:r>
              <a:rPr lang="ru-RU" sz="2200"/>
              <a:t>Художник и писатель сочиняли рассказ, но всё перепута-ли. Помогите им закончить рассказ.</a:t>
            </a:r>
          </a:p>
          <a:p>
            <a:pPr eaLnBrk="0" hangingPunct="0"/>
            <a:r>
              <a:rPr lang="ru-RU" sz="2200"/>
              <a:t>	Вы можете выбрать героев своего рассказа и место собы-тий. Помещая своих героев на выбранные картинки, восстанови-вите последовательность событий в рассказе.</a:t>
            </a:r>
          </a:p>
          <a:p>
            <a:pPr eaLnBrk="0" hangingPunct="0"/>
            <a:r>
              <a:rPr lang="ru-RU" sz="2200"/>
              <a:t>	Затем по этим картинкам вы составите связный рассказ и расскажете его соседу по парте. А ваши соседи будут слушать рассказы и записывать их на диктофон. Потом вы поменяетесь ролями.</a:t>
            </a:r>
          </a:p>
          <a:p>
            <a:pPr eaLnBrk="0" hangingPunct="0"/>
            <a:r>
              <a:rPr lang="ru-RU" sz="2200"/>
              <a:t>	Когда все закончат составлять и записывать свои расска-зы, мы приступим к конкурсу. Сегодня на уроке прослушаем несколько рассказов, остальные послушаем на следующих уроках, а потом выберем лучшие рассказы.</a:t>
            </a:r>
          </a:p>
          <a:p>
            <a:pPr eaLnBrk="0" hangingPunct="0"/>
            <a:r>
              <a:rPr lang="ru-RU" sz="2200"/>
              <a:t>	Обратите внимание на песочные часы. Вы должны</a:t>
            </a:r>
            <a:r>
              <a:rPr lang="ru-RU" sz="2400"/>
              <a:t> </a:t>
            </a:r>
            <a:r>
              <a:rPr lang="ru-RU" sz="2200"/>
              <a:t>уло-житься в отведенное время.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FB13BD-45EE-40DE-9787-6352676DB3D2}" type="slidenum">
              <a:rPr lang="ru-RU"/>
              <a:pPr>
                <a:defRPr/>
              </a:pPr>
              <a:t>118</a:t>
            </a:fld>
            <a:endParaRPr lang="ru-RU"/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975875" name="AutoShape 3"/>
          <p:cNvSpPr>
            <a:spLocks noChangeArrowheads="1"/>
          </p:cNvSpPr>
          <p:nvPr/>
        </p:nvSpPr>
        <p:spPr bwMode="gray">
          <a:xfrm>
            <a:off x="684213" y="115888"/>
            <a:ext cx="7991475" cy="936625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defRPr/>
            </a:pP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Учет индивидуальных</a:t>
            </a:r>
          </a:p>
          <a:p>
            <a:pPr algn="ctr" eaLnBrk="0" hangingPunct="0">
              <a:lnSpc>
                <a:spcPct val="70000"/>
              </a:lnSpc>
              <a:defRPr/>
            </a:pPr>
            <a:r>
              <a:rPr lang="ru-RU" sz="3200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особенностей: пример задания (НШ)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102405" name="Text Box 6"/>
          <p:cNvSpPr txBox="1">
            <a:spLocks noChangeArrowheads="1"/>
          </p:cNvSpPr>
          <p:nvPr/>
        </p:nvSpPr>
        <p:spPr bwMode="auto">
          <a:xfrm>
            <a:off x="287338" y="1736725"/>
            <a:ext cx="3348037" cy="4117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/>
            <a:r>
              <a:rPr lang="ru-RU" sz="2400" b="1">
                <a:solidFill>
                  <a:schemeClr val="tx2"/>
                </a:solidFill>
              </a:rPr>
              <a:t>Словарный диктант</a:t>
            </a:r>
          </a:p>
          <a:p>
            <a:pPr eaLnBrk="0" hangingPunct="0"/>
            <a:r>
              <a:rPr lang="ru-RU" sz="2400" b="1">
                <a:solidFill>
                  <a:schemeClr val="tx2"/>
                </a:solidFill>
              </a:rPr>
              <a:t>Устный счёт</a:t>
            </a:r>
          </a:p>
          <a:p>
            <a:pPr eaLnBrk="0" hangingPunct="0"/>
            <a:endParaRPr lang="ru-RU" sz="2400" b="1">
              <a:solidFill>
                <a:schemeClr val="tx2"/>
              </a:solidFill>
            </a:endParaRPr>
          </a:p>
          <a:p>
            <a:pPr eaLnBrk="0" hangingPunct="0"/>
            <a:r>
              <a:rPr lang="ru-RU" sz="2400" b="1"/>
              <a:t>Ответ можно дать, пока экран активен.</a:t>
            </a:r>
          </a:p>
          <a:p>
            <a:pPr eaLnBrk="0" hangingPunct="0"/>
            <a:endParaRPr lang="ru-RU" sz="2400" b="1"/>
          </a:p>
          <a:p>
            <a:pPr eaLnBrk="0" hangingPunct="0"/>
            <a:r>
              <a:rPr lang="ru-RU" sz="2400" b="1"/>
              <a:t>Время, в течение которого экран активен, ребёнок может менять самостоятельно</a:t>
            </a:r>
            <a:r>
              <a:rPr lang="ru-RU" sz="2400"/>
              <a:t>	</a:t>
            </a:r>
          </a:p>
        </p:txBody>
      </p:sp>
      <p:sp>
        <p:nvSpPr>
          <p:cNvPr id="102406" name="Rectangle 5"/>
          <p:cNvSpPr>
            <a:spLocks noChangeArrowheads="1"/>
          </p:cNvSpPr>
          <p:nvPr/>
        </p:nvSpPr>
        <p:spPr bwMode="auto">
          <a:xfrm>
            <a:off x="3995738" y="2420938"/>
            <a:ext cx="5148262" cy="342106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/>
            <a:endParaRPr lang="ru-RU"/>
          </a:p>
        </p:txBody>
      </p:sp>
      <p:sp>
        <p:nvSpPr>
          <p:cNvPr id="102407" name="Text Box 8"/>
          <p:cNvSpPr txBox="1">
            <a:spLocks noChangeArrowheads="1"/>
          </p:cNvSpPr>
          <p:nvPr/>
        </p:nvSpPr>
        <p:spPr bwMode="auto">
          <a:xfrm>
            <a:off x="4932363" y="3176588"/>
            <a:ext cx="4032250" cy="1063625"/>
          </a:xfrm>
          <a:prstGeom prst="rect">
            <a:avLst/>
          </a:prstGeom>
          <a:solidFill>
            <a:srgbClr val="FFFF66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>
                <a:solidFill>
                  <a:schemeClr val="bg2"/>
                </a:solidFill>
              </a:rPr>
              <a:t>Аудиоресурс (</a:t>
            </a:r>
            <a:r>
              <a:rPr lang="ru-RU">
                <a:solidFill>
                  <a:schemeClr val="bg2"/>
                </a:solidFill>
              </a:rPr>
              <a:t>при необходимости возможна визуальная поддержка) </a:t>
            </a:r>
          </a:p>
          <a:p>
            <a:pPr algn="ctr" eaLnBrk="0" hangingPunct="0"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</a:rPr>
              <a:t> </a:t>
            </a:r>
            <a:r>
              <a:rPr lang="ru-RU" b="1">
                <a:solidFill>
                  <a:schemeClr val="bg2"/>
                </a:solidFill>
              </a:rPr>
              <a:t>слово или пример</a:t>
            </a:r>
          </a:p>
        </p:txBody>
      </p:sp>
      <p:sp>
        <p:nvSpPr>
          <p:cNvPr id="510985" name="Rectangle 9"/>
          <p:cNvSpPr>
            <a:spLocks noChangeArrowheads="1"/>
          </p:cNvSpPr>
          <p:nvPr/>
        </p:nvSpPr>
        <p:spPr bwMode="auto">
          <a:xfrm>
            <a:off x="4032250" y="2889250"/>
            <a:ext cx="792163" cy="2413000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50000">
                <a:schemeClr val="tx1"/>
              </a:gs>
              <a:gs pos="100000">
                <a:srgbClr val="66CCF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eaLnBrk="0" hangingPunct="0">
              <a:defRPr/>
            </a:pPr>
            <a:endParaRPr lang="ru-RU">
              <a:latin typeface="Arial" pitchFamily="34" charset="0"/>
              <a:cs typeface="+mn-cs"/>
            </a:endParaRPr>
          </a:p>
        </p:txBody>
      </p:sp>
      <p:sp>
        <p:nvSpPr>
          <p:cNvPr id="102409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03688" y="3033713"/>
            <a:ext cx="468312" cy="504825"/>
          </a:xfrm>
          <a:prstGeom prst="actionButtonSound">
            <a:avLst/>
          </a:prstGeom>
          <a:solidFill>
            <a:srgbClr val="FF99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0" hangingPunct="0"/>
            <a:endParaRPr lang="ru-RU"/>
          </a:p>
        </p:txBody>
      </p:sp>
      <p:sp>
        <p:nvSpPr>
          <p:cNvPr id="102410" name="Text Box 16"/>
          <p:cNvSpPr txBox="1">
            <a:spLocks noChangeArrowheads="1"/>
          </p:cNvSpPr>
          <p:nvPr/>
        </p:nvSpPr>
        <p:spPr bwMode="auto">
          <a:xfrm>
            <a:off x="4895850" y="4508500"/>
            <a:ext cx="4068763" cy="1201738"/>
          </a:xfrm>
          <a:prstGeom prst="rect">
            <a:avLst/>
          </a:prstGeom>
          <a:solidFill>
            <a:srgbClr val="CCFFCC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>
                <a:solidFill>
                  <a:schemeClr val="bg2"/>
                </a:solidFill>
              </a:rPr>
              <a:t>Место для записи ответа</a:t>
            </a:r>
          </a:p>
          <a:p>
            <a:pPr eaLnBrk="0" hangingPunct="0">
              <a:spcBef>
                <a:spcPct val="50000"/>
              </a:spcBef>
            </a:pPr>
            <a:endParaRPr lang="ru-RU" b="1">
              <a:solidFill>
                <a:schemeClr val="bg2"/>
              </a:solidFill>
            </a:endParaRPr>
          </a:p>
          <a:p>
            <a:pPr eaLnBrk="0" hangingPunct="0">
              <a:spcBef>
                <a:spcPct val="50000"/>
              </a:spcBef>
            </a:pPr>
            <a:r>
              <a:rPr lang="ru-RU" b="1">
                <a:solidFill>
                  <a:schemeClr val="bg2"/>
                </a:solidFill>
              </a:rPr>
              <a:t>______________________________</a:t>
            </a:r>
          </a:p>
        </p:txBody>
      </p:sp>
      <p:sp>
        <p:nvSpPr>
          <p:cNvPr id="102411" name="AutoShape 1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3752850"/>
            <a:ext cx="360363" cy="360363"/>
          </a:xfrm>
          <a:prstGeom prst="actionButtonBlank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0" hangingPunct="0"/>
            <a:endParaRPr lang="ru-RU"/>
          </a:p>
        </p:txBody>
      </p:sp>
      <p:sp>
        <p:nvSpPr>
          <p:cNvPr id="102412" name="AutoShape 1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03688" y="4437063"/>
            <a:ext cx="395287" cy="468312"/>
          </a:xfrm>
          <a:prstGeom prst="actionButtonMovi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eaLnBrk="0" hangingPunct="0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28892" cy="684076"/>
          </a:xfrm>
        </p:spPr>
        <p:txBody>
          <a:bodyPr/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Примеры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хороших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заданий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751" y="692696"/>
            <a:ext cx="8581384" cy="2878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ru-RU" sz="2000" b="1" dirty="0" smtClean="0">
                <a:solidFill>
                  <a:schemeClr val="bg2"/>
                </a:solidFill>
              </a:rPr>
              <a:t>Групповой проект</a:t>
            </a:r>
            <a:r>
              <a:rPr lang="en-US" sz="2000" b="1" dirty="0" smtClean="0">
                <a:solidFill>
                  <a:schemeClr val="bg2"/>
                </a:solidFill>
                <a:latin typeface="Calibri" pitchFamily="34" charset="0"/>
              </a:rPr>
              <a:t> “</a:t>
            </a:r>
            <a:r>
              <a:rPr lang="ru-RU" sz="2000" b="1" dirty="0" smtClean="0">
                <a:solidFill>
                  <a:schemeClr val="bg2"/>
                </a:solidFill>
              </a:rPr>
              <a:t>Изучение микроклимата</a:t>
            </a:r>
            <a:r>
              <a:rPr lang="en-US" sz="2000" b="1" dirty="0" smtClean="0">
                <a:solidFill>
                  <a:schemeClr val="bg2"/>
                </a:solidFill>
                <a:latin typeface="Calibri" pitchFamily="34" charset="0"/>
              </a:rPr>
              <a:t>” (</a:t>
            </a:r>
            <a:r>
              <a:rPr lang="ru-RU" sz="2000" b="1" dirty="0" smtClean="0">
                <a:solidFill>
                  <a:schemeClr val="bg2"/>
                </a:solidFill>
              </a:rPr>
              <a:t>Биология</a:t>
            </a:r>
            <a:r>
              <a:rPr lang="en-US" sz="2000" b="1" dirty="0" smtClean="0">
                <a:solidFill>
                  <a:schemeClr val="bg2"/>
                </a:solidFill>
                <a:latin typeface="Calibri" pitchFamily="34" charset="0"/>
              </a:rPr>
              <a:t>)</a:t>
            </a:r>
            <a:endParaRPr lang="en-US" sz="800" b="1" dirty="0" smtClean="0">
              <a:solidFill>
                <a:schemeClr val="bg2"/>
              </a:solidFill>
              <a:latin typeface="Calibri" pitchFamily="34" charset="0"/>
            </a:endParaRPr>
          </a:p>
          <a:p>
            <a:pPr lvl="1" eaLnBrk="1" hangingPunct="1">
              <a:defRPr/>
            </a:pPr>
            <a:r>
              <a:rPr lang="ru-RU" sz="1800" b="1" dirty="0" smtClean="0">
                <a:solidFill>
                  <a:schemeClr val="bg2"/>
                </a:solidFill>
              </a:rPr>
              <a:t>Изучите микроклимат классных помещений и микрорайона школы </a:t>
            </a:r>
            <a:r>
              <a:rPr lang="en-US" sz="1800" dirty="0" smtClean="0">
                <a:solidFill>
                  <a:schemeClr val="bg2"/>
                </a:solidFill>
                <a:latin typeface="Calibri" pitchFamily="34" charset="0"/>
              </a:rPr>
              <a:t>. </a:t>
            </a:r>
          </a:p>
          <a:p>
            <a:pPr eaLnBrk="1" hangingPunct="1">
              <a:buFontTx/>
              <a:buAutoNum type="arabicParenR"/>
              <a:defRPr/>
            </a:pPr>
            <a:r>
              <a:rPr lang="ru-RU" sz="1800" dirty="0" smtClean="0">
                <a:solidFill>
                  <a:schemeClr val="bg2"/>
                </a:solidFill>
              </a:rPr>
              <a:t>Как влияют температура, освещенность, влажность на здоровье и самочувствие человека</a:t>
            </a:r>
            <a:r>
              <a:rPr lang="en-US" sz="1800" dirty="0" smtClean="0">
                <a:solidFill>
                  <a:schemeClr val="bg2"/>
                </a:solidFill>
                <a:latin typeface="Calibri" pitchFamily="34" charset="0"/>
              </a:rPr>
              <a:t>?</a:t>
            </a:r>
          </a:p>
          <a:p>
            <a:pPr eaLnBrk="1" hangingPunct="1">
              <a:buFontTx/>
              <a:buAutoNum type="arabicParenR"/>
              <a:defRPr/>
            </a:pPr>
            <a:r>
              <a:rPr lang="ru-RU" sz="1800" dirty="0" smtClean="0">
                <a:solidFill>
                  <a:schemeClr val="bg2"/>
                </a:solidFill>
              </a:rPr>
              <a:t>Определите эти параметры для различных классных комнат и сделайте обоснованные выводы о состоянии этих помещений</a:t>
            </a:r>
            <a:r>
              <a:rPr lang="en-US" sz="1800" dirty="0" smtClean="0">
                <a:solidFill>
                  <a:schemeClr val="bg2"/>
                </a:solidFill>
                <a:latin typeface="Calibri" pitchFamily="34" charset="0"/>
              </a:rPr>
              <a:t>.</a:t>
            </a:r>
          </a:p>
          <a:p>
            <a:pPr eaLnBrk="1" hangingPunct="1">
              <a:buFontTx/>
              <a:buAutoNum type="arabicParenR"/>
              <a:defRPr/>
            </a:pPr>
            <a:r>
              <a:rPr lang="ru-RU" sz="1800" dirty="0" smtClean="0">
                <a:solidFill>
                  <a:schemeClr val="bg2"/>
                </a:solidFill>
              </a:rPr>
              <a:t>Выявите помещения с неблагоприятными условиями и предложите способы компенсации обнаруженных проблем.</a:t>
            </a:r>
          </a:p>
          <a:p>
            <a:pPr eaLnBrk="1" hangingPunct="1">
              <a:buFontTx/>
              <a:buAutoNum type="arabicParenR"/>
              <a:defRPr/>
            </a:pPr>
            <a:r>
              <a:rPr lang="ru-RU" sz="1800" dirty="0" smtClean="0">
                <a:solidFill>
                  <a:schemeClr val="bg2"/>
                </a:solidFill>
              </a:rPr>
              <a:t>Изучите микроклимат микрорайона школы.</a:t>
            </a:r>
          </a:p>
          <a:p>
            <a:pPr eaLnBrk="1" hangingPunct="1">
              <a:buFontTx/>
              <a:buAutoNum type="arabicParenR"/>
              <a:defRPr/>
            </a:pPr>
            <a:r>
              <a:rPr lang="ru-RU" sz="1800" dirty="0" smtClean="0">
                <a:solidFill>
                  <a:schemeClr val="bg2"/>
                </a:solidFill>
              </a:rPr>
              <a:t>Подготовьте и оформите отчет.</a:t>
            </a:r>
            <a:r>
              <a:rPr lang="en-US" sz="1800" dirty="0" smtClean="0">
                <a:solidFill>
                  <a:schemeClr val="bg2"/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751" y="3681028"/>
            <a:ext cx="8581384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600" b="1" i="1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ru-RU" sz="1600" b="1" i="1" dirty="0" smtClean="0">
                <a:solidFill>
                  <a:schemeClr val="bg2"/>
                </a:solidFill>
              </a:rPr>
              <a:t>	Средний возраст учащихся </a:t>
            </a:r>
            <a:r>
              <a:rPr lang="en-US" sz="1600" b="1" i="1" dirty="0" smtClean="0">
                <a:solidFill>
                  <a:schemeClr val="bg2"/>
                </a:solidFill>
              </a:rPr>
              <a:t>– 1</a:t>
            </a:r>
            <a:r>
              <a:rPr lang="ru-RU" sz="1600" b="1" i="1" dirty="0" smtClean="0">
                <a:solidFill>
                  <a:schemeClr val="bg2"/>
                </a:solidFill>
              </a:rPr>
              <a:t>4</a:t>
            </a:r>
            <a:r>
              <a:rPr lang="en-US" sz="1600" b="1" i="1" dirty="0" smtClean="0">
                <a:solidFill>
                  <a:schemeClr val="bg2"/>
                </a:solidFill>
              </a:rPr>
              <a:t> </a:t>
            </a:r>
            <a:r>
              <a:rPr lang="ru-RU" sz="1600" b="1" i="1" dirty="0" smtClean="0">
                <a:solidFill>
                  <a:schemeClr val="bg2"/>
                </a:solidFill>
              </a:rPr>
              <a:t>лет</a:t>
            </a:r>
            <a:r>
              <a:rPr lang="en-US" sz="1600" b="1" i="1" dirty="0" smtClean="0">
                <a:solidFill>
                  <a:schemeClr val="bg2"/>
                </a:solidFill>
              </a:rPr>
              <a:t>. </a:t>
            </a:r>
            <a:r>
              <a:rPr lang="ru-RU" sz="1600" b="1" i="1" dirty="0" smtClean="0">
                <a:solidFill>
                  <a:schemeClr val="bg2"/>
                </a:solidFill>
              </a:rPr>
              <a:t>Групповой отчет по выполненному исследованию содержит список использованных источников и приборов, описание методов, описание влияния температуры, освещенности, влажности на здоровье, данные измерений, описание свойств различных растений, выводы и рекомендации, фотографии классных помещений и микрорайона школы</a:t>
            </a:r>
            <a:r>
              <a:rPr lang="en-US" sz="1600" b="1" i="1" dirty="0" smtClean="0">
                <a:solidFill>
                  <a:schemeClr val="bg2"/>
                </a:solidFill>
                <a:latin typeface="Calibri" pitchFamily="34" charset="0"/>
              </a:rPr>
              <a:t>. </a:t>
            </a:r>
          </a:p>
        </p:txBody>
      </p:sp>
      <p:sp>
        <p:nvSpPr>
          <p:cNvPr id="6" name="Content Placeholder 1"/>
          <p:cNvSpPr>
            <a:spLocks/>
          </p:cNvSpPr>
          <p:nvPr/>
        </p:nvSpPr>
        <p:spPr bwMode="auto">
          <a:xfrm>
            <a:off x="312751" y="5379122"/>
            <a:ext cx="8581384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ru-RU" sz="2100" dirty="0"/>
              <a:t>Это учебное задание </a:t>
            </a:r>
            <a:r>
              <a:rPr lang="ru-RU" sz="2100" dirty="0" smtClean="0"/>
              <a:t>выполняется с использованием ИКТ и способствует формированию навыков самостоятельного приобретения </a:t>
            </a:r>
            <a:r>
              <a:rPr lang="ru-RU" sz="2100" dirty="0"/>
              <a:t>знаний, </a:t>
            </a:r>
            <a:r>
              <a:rPr lang="ru-RU" sz="2100" dirty="0" smtClean="0"/>
              <a:t>сотрудничества, решения </a:t>
            </a:r>
            <a:r>
              <a:rPr lang="ru-RU" sz="2100" dirty="0"/>
              <a:t>проблем, </a:t>
            </a:r>
            <a:r>
              <a:rPr lang="ru-RU" sz="2100" dirty="0" err="1" smtClean="0"/>
              <a:t>саморегуляции</a:t>
            </a:r>
            <a:r>
              <a:rPr lang="ru-RU" sz="2100" dirty="0" smtClean="0"/>
              <a:t> </a:t>
            </a:r>
            <a:r>
              <a:rPr lang="ru-RU" sz="2100" dirty="0"/>
              <a:t>и </a:t>
            </a:r>
            <a:r>
              <a:rPr lang="ru-RU" sz="2100" dirty="0" smtClean="0"/>
              <a:t>самооценки. </a:t>
            </a: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9500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749E30-DFD6-49C0-A5F1-329C552414E2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907266" name="AutoShape 2"/>
          <p:cNvSpPr>
            <a:spLocks noChangeArrowheads="1"/>
          </p:cNvSpPr>
          <p:nvPr/>
        </p:nvSpPr>
        <p:spPr bwMode="gray">
          <a:xfrm>
            <a:off x="142875" y="116632"/>
            <a:ext cx="8748713" cy="935881"/>
          </a:xfrm>
          <a:prstGeom prst="roundRect">
            <a:avLst>
              <a:gd name="adj" fmla="val 46389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Связь планируемых 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результатов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системы оценки</a:t>
            </a:r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052513"/>
            <a:ext cx="5834063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7268" name="Text Box 4"/>
          <p:cNvSpPr txBox="1">
            <a:spLocks noChangeArrowheads="1"/>
          </p:cNvSpPr>
          <p:nvPr/>
        </p:nvSpPr>
        <p:spPr bwMode="auto">
          <a:xfrm>
            <a:off x="6154738" y="1268413"/>
            <a:ext cx="29892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b="1"/>
              <a:t>Операционализация планируемых результатов</a:t>
            </a:r>
          </a:p>
        </p:txBody>
      </p:sp>
      <p:sp>
        <p:nvSpPr>
          <p:cNvPr id="907269" name="Text Box 5"/>
          <p:cNvSpPr txBox="1">
            <a:spLocks noChangeArrowheads="1"/>
          </p:cNvSpPr>
          <p:nvPr/>
        </p:nvSpPr>
        <p:spPr bwMode="auto">
          <a:xfrm>
            <a:off x="6154738" y="2241550"/>
            <a:ext cx="298926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/>
              <a:t>Задания приводятся к </a:t>
            </a:r>
            <a:r>
              <a:rPr lang="ru-RU" b="1"/>
              <a:t>каждому</a:t>
            </a:r>
            <a:r>
              <a:rPr lang="ru-RU"/>
              <a:t> планируемому результату и </a:t>
            </a:r>
            <a:r>
              <a:rPr lang="ru-RU" b="1"/>
              <a:t>всем</a:t>
            </a:r>
            <a:r>
              <a:rPr lang="ru-RU"/>
              <a:t> умениям, характеризу-ющим его достижение</a:t>
            </a:r>
          </a:p>
        </p:txBody>
      </p:sp>
      <p:sp>
        <p:nvSpPr>
          <p:cNvPr id="907270" name="Oval 6"/>
          <p:cNvSpPr>
            <a:spLocks noChangeArrowheads="1"/>
          </p:cNvSpPr>
          <p:nvPr/>
        </p:nvSpPr>
        <p:spPr bwMode="auto">
          <a:xfrm>
            <a:off x="1187450" y="2781300"/>
            <a:ext cx="3708400" cy="43180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907271" name="Line 7"/>
          <p:cNvSpPr>
            <a:spLocks noChangeShapeType="1"/>
          </p:cNvSpPr>
          <p:nvPr/>
        </p:nvSpPr>
        <p:spPr bwMode="auto">
          <a:xfrm flipH="1" flipV="1">
            <a:off x="4392613" y="2997200"/>
            <a:ext cx="1943100" cy="71438"/>
          </a:xfrm>
          <a:prstGeom prst="line">
            <a:avLst/>
          </a:prstGeom>
          <a:noFill/>
          <a:ln w="31750">
            <a:solidFill>
              <a:schemeClr val="hlink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907272" name="Text Box 8"/>
          <p:cNvSpPr txBox="1">
            <a:spLocks noChangeArrowheads="1"/>
          </p:cNvSpPr>
          <p:nvPr/>
        </p:nvSpPr>
        <p:spPr bwMode="auto">
          <a:xfrm>
            <a:off x="6048375" y="3824288"/>
            <a:ext cx="29892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/>
              <a:t>Задания иллюстрируют и базовый, и повышенный  уровни достижения</a:t>
            </a:r>
          </a:p>
          <a:p>
            <a:pPr algn="ctr"/>
            <a:r>
              <a:rPr lang="ru-RU"/>
              <a:t>этого результата</a:t>
            </a:r>
          </a:p>
        </p:txBody>
      </p:sp>
      <p:sp>
        <p:nvSpPr>
          <p:cNvPr id="907273" name="Oval 9"/>
          <p:cNvSpPr>
            <a:spLocks noChangeArrowheads="1"/>
          </p:cNvSpPr>
          <p:nvPr/>
        </p:nvSpPr>
        <p:spPr bwMode="auto">
          <a:xfrm>
            <a:off x="1655763" y="3321050"/>
            <a:ext cx="576262" cy="252413"/>
          </a:xfrm>
          <a:prstGeom prst="ellipse">
            <a:avLst/>
          </a:prstGeom>
          <a:noFill/>
          <a:ln w="31750">
            <a:solidFill>
              <a:srgbClr val="FF00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907274" name="Oval 10"/>
          <p:cNvSpPr>
            <a:spLocks noChangeArrowheads="1"/>
          </p:cNvSpPr>
          <p:nvPr/>
        </p:nvSpPr>
        <p:spPr bwMode="auto">
          <a:xfrm>
            <a:off x="1655763" y="4041775"/>
            <a:ext cx="720725" cy="252413"/>
          </a:xfrm>
          <a:prstGeom prst="ellipse">
            <a:avLst/>
          </a:prstGeom>
          <a:noFill/>
          <a:ln w="31750">
            <a:solidFill>
              <a:srgbClr val="FF00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907275" name="Line 11"/>
          <p:cNvSpPr>
            <a:spLocks noChangeShapeType="1"/>
          </p:cNvSpPr>
          <p:nvPr/>
        </p:nvSpPr>
        <p:spPr bwMode="auto">
          <a:xfrm flipH="1" flipV="1">
            <a:off x="2124075" y="3465513"/>
            <a:ext cx="4140200" cy="971550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907276" name="Line 12"/>
          <p:cNvSpPr>
            <a:spLocks noChangeShapeType="1"/>
          </p:cNvSpPr>
          <p:nvPr/>
        </p:nvSpPr>
        <p:spPr bwMode="auto">
          <a:xfrm flipH="1" flipV="1">
            <a:off x="2232025" y="4221163"/>
            <a:ext cx="4032250" cy="252412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907277" name="Text Box 13"/>
          <p:cNvSpPr txBox="1">
            <a:spLocks noChangeArrowheads="1"/>
          </p:cNvSpPr>
          <p:nvPr/>
        </p:nvSpPr>
        <p:spPr bwMode="auto">
          <a:xfrm>
            <a:off x="6011863" y="5157788"/>
            <a:ext cx="29892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/>
              <a:t>Задания иллюстрируют критерии оценки достижения</a:t>
            </a:r>
          </a:p>
          <a:p>
            <a:pPr algn="ctr"/>
            <a:r>
              <a:rPr lang="ru-RU"/>
              <a:t>этого результата</a:t>
            </a:r>
          </a:p>
        </p:txBody>
      </p:sp>
      <p:sp>
        <p:nvSpPr>
          <p:cNvPr id="907278" name="Oval 14"/>
          <p:cNvSpPr>
            <a:spLocks noChangeArrowheads="1"/>
          </p:cNvSpPr>
          <p:nvPr/>
        </p:nvSpPr>
        <p:spPr bwMode="auto">
          <a:xfrm>
            <a:off x="1187450" y="4797425"/>
            <a:ext cx="3744913" cy="1079500"/>
          </a:xfrm>
          <a:prstGeom prst="ellipse">
            <a:avLst/>
          </a:prstGeom>
          <a:noFill/>
          <a:ln w="31750">
            <a:solidFill>
              <a:srgbClr val="CC99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907279" name="Line 15"/>
          <p:cNvSpPr>
            <a:spLocks noChangeShapeType="1"/>
          </p:cNvSpPr>
          <p:nvPr/>
        </p:nvSpPr>
        <p:spPr bwMode="auto">
          <a:xfrm flipH="1" flipV="1">
            <a:off x="1727200" y="5445125"/>
            <a:ext cx="4537075" cy="107950"/>
          </a:xfrm>
          <a:prstGeom prst="line">
            <a:avLst/>
          </a:prstGeom>
          <a:noFill/>
          <a:ln w="31750">
            <a:solidFill>
              <a:srgbClr val="CC99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07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0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07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0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07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07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07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07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07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07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07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7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07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7268" grpId="0"/>
      <p:bldP spid="907269" grpId="0"/>
      <p:bldP spid="907270" grpId="0" animBg="1"/>
      <p:bldP spid="907271" grpId="0" animBg="1"/>
      <p:bldP spid="907272" grpId="0"/>
      <p:bldP spid="907273" grpId="0" animBg="1"/>
      <p:bldP spid="907274" grpId="0" animBg="1"/>
      <p:bldP spid="907275" grpId="0" animBg="1"/>
      <p:bldP spid="907276" grpId="0" animBg="1"/>
      <p:bldP spid="907277" grpId="0"/>
      <p:bldP spid="907278" grpId="0" animBg="1"/>
      <p:bldP spid="907279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36DE6-3D82-49E3-BDE1-872B0288E762}" type="slidenum">
              <a:rPr lang="ru-RU"/>
              <a:pPr>
                <a:defRPr/>
              </a:pPr>
              <a:t>120</a:t>
            </a:fld>
            <a:endParaRPr lang="ru-RU"/>
          </a:p>
        </p:txBody>
      </p:sp>
      <p:sp>
        <p:nvSpPr>
          <p:cNvPr id="909314" name="AutoShape 2"/>
          <p:cNvSpPr>
            <a:spLocks noChangeArrowheads="1"/>
          </p:cNvSpPr>
          <p:nvPr/>
        </p:nvSpPr>
        <p:spPr bwMode="gray">
          <a:xfrm>
            <a:off x="0" y="225425"/>
            <a:ext cx="9144000" cy="1331913"/>
          </a:xfrm>
          <a:prstGeom prst="roundRect">
            <a:avLst>
              <a:gd name="adj" fmla="val 46389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Примеры ЭОР, содержащих</a:t>
            </a:r>
          </a:p>
          <a:p>
            <a:pPr algn="ctr" eaLnBrk="1" hangingPunct="1">
              <a:lnSpc>
                <a:spcPct val="85000"/>
              </a:lnSpc>
              <a:defRPr/>
            </a:pP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готовые шаблоны и заготовки</a:t>
            </a:r>
          </a:p>
          <a:p>
            <a:pPr algn="ctr" eaLnBrk="1" hangingPunct="1">
              <a:lnSpc>
                <a:spcPct val="85000"/>
              </a:lnSpc>
              <a:defRPr/>
            </a:pP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(программа Hot Potatoes)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736725"/>
            <a:ext cx="2916238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4005263"/>
            <a:ext cx="30353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492375"/>
            <a:ext cx="30353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2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83971" name="Rectangle 5"/>
          <p:cNvSpPr>
            <a:spLocks noChangeArrowheads="1"/>
          </p:cNvSpPr>
          <p:nvPr/>
        </p:nvSpPr>
        <p:spPr bwMode="auto">
          <a:xfrm>
            <a:off x="327238" y="152400"/>
            <a:ext cx="8496300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Базовые модели использования ИКТ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07504" y="872716"/>
            <a:ext cx="5940660" cy="1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b="1" dirty="0" smtClean="0"/>
              <a:t>1</a:t>
            </a:r>
            <a:r>
              <a:rPr lang="ru-RU" b="1" dirty="0"/>
              <a:t>. Работа с готовыми </a:t>
            </a:r>
            <a:r>
              <a:rPr lang="ru-RU" b="1" dirty="0" smtClean="0"/>
              <a:t>электрон-</a:t>
            </a:r>
            <a:r>
              <a:rPr lang="ru-RU" b="1" dirty="0" err="1" smtClean="0"/>
              <a:t>ными</a:t>
            </a:r>
            <a:r>
              <a:rPr lang="ru-RU" b="1" dirty="0" smtClean="0"/>
              <a:t> </a:t>
            </a:r>
            <a:r>
              <a:rPr lang="ru-RU" b="1" dirty="0"/>
              <a:t>образовательными </a:t>
            </a:r>
            <a:r>
              <a:rPr lang="ru-RU" b="1" dirty="0" smtClean="0"/>
              <a:t>ре-</a:t>
            </a:r>
            <a:r>
              <a:rPr lang="ru-RU" b="1" dirty="0" err="1" smtClean="0"/>
              <a:t>сурсами</a:t>
            </a:r>
            <a:r>
              <a:rPr lang="ru-RU" b="1" dirty="0" smtClean="0"/>
              <a:t> (ЭОР), </a:t>
            </a:r>
            <a:r>
              <a:rPr lang="ru-RU" b="1" dirty="0"/>
              <a:t>не требующая их преобразования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054350" y="1880828"/>
            <a:ext cx="3089650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/>
            <a:r>
              <a:rPr lang="en-US" sz="2400" b="1" dirty="0" smtClean="0"/>
              <a:t>I</a:t>
            </a:r>
            <a:r>
              <a:rPr lang="ru-RU" sz="2400" b="1" dirty="0" smtClean="0"/>
              <a:t> этап </a:t>
            </a:r>
            <a:r>
              <a:rPr lang="ru-RU" sz="2000" b="1" dirty="0" smtClean="0"/>
              <a:t>(осознание) </a:t>
            </a:r>
            <a:endParaRPr lang="ru-RU" sz="2000" dirty="0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7504" y="2852936"/>
            <a:ext cx="5802830" cy="1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b="1" dirty="0" smtClean="0"/>
              <a:t>2. </a:t>
            </a:r>
            <a:r>
              <a:rPr lang="ru-RU" b="1" dirty="0"/>
              <a:t>Использование технических возможностей ИКТ и ЭОР как средство решения учебной задачи</a:t>
            </a:r>
            <a:endParaRPr lang="ru-RU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240296" y="4238789"/>
            <a:ext cx="2843808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/>
            <a:r>
              <a:rPr lang="en-US" sz="2400" b="1" dirty="0" smtClean="0"/>
              <a:t>II</a:t>
            </a:r>
            <a:r>
              <a:rPr lang="ru-RU" sz="2400" b="1" dirty="0" smtClean="0"/>
              <a:t> этап </a:t>
            </a:r>
            <a:r>
              <a:rPr lang="ru-RU" sz="2000" b="1" dirty="0" smtClean="0"/>
              <a:t>(отработка) </a:t>
            </a:r>
            <a:endParaRPr lang="ru-RU" sz="2000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07504" y="4833156"/>
            <a:ext cx="6102536" cy="181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b="1" dirty="0" smtClean="0"/>
              <a:t>3. </a:t>
            </a:r>
            <a:r>
              <a:rPr lang="ru-RU" b="1" dirty="0"/>
              <a:t>Использование технических возможностей ИКТ и ЭОР для самостоятельного </a:t>
            </a:r>
            <a:r>
              <a:rPr lang="ru-RU" b="1" dirty="0" smtClean="0"/>
              <a:t>создания</a:t>
            </a:r>
          </a:p>
          <a:p>
            <a:r>
              <a:rPr lang="ru-RU" b="1" dirty="0"/>
              <a:t> </a:t>
            </a:r>
            <a:r>
              <a:rPr lang="ru-RU" b="1" dirty="0" smtClean="0"/>
              <a:t>  новых </a:t>
            </a:r>
            <a:r>
              <a:rPr lang="ru-RU" b="1" dirty="0"/>
              <a:t>объектов</a:t>
            </a:r>
            <a:endParaRPr lang="ru-RU" dirty="0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141251" y="6159957"/>
            <a:ext cx="3017642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algn="ctr"/>
            <a:r>
              <a:rPr lang="en-US" sz="2400" b="1" dirty="0" smtClean="0"/>
              <a:t>III</a:t>
            </a:r>
            <a:r>
              <a:rPr lang="ru-RU" sz="2400" b="1" dirty="0" smtClean="0"/>
              <a:t> этап </a:t>
            </a:r>
            <a:r>
              <a:rPr lang="ru-RU" sz="2000" b="1" dirty="0" smtClean="0"/>
              <a:t>(применение) </a:t>
            </a:r>
            <a:endParaRPr lang="ru-RU" sz="2000" dirty="0"/>
          </a:p>
        </p:txBody>
      </p:sp>
      <p:grpSp>
        <p:nvGrpSpPr>
          <p:cNvPr id="17" name="Группа 41"/>
          <p:cNvGrpSpPr>
            <a:grpSpLocks/>
          </p:cNvGrpSpPr>
          <p:nvPr/>
        </p:nvGrpSpPr>
        <p:grpSpPr bwMode="auto">
          <a:xfrm>
            <a:off x="6175570" y="2730710"/>
            <a:ext cx="2955298" cy="1522399"/>
            <a:chOff x="4988979" y="3439266"/>
            <a:chExt cx="4144159" cy="2016793"/>
          </a:xfrm>
        </p:grpSpPr>
        <p:sp>
          <p:nvSpPr>
            <p:cNvPr id="18" name="Скругленная прямоугольная выноска 17"/>
            <p:cNvSpPr/>
            <p:nvPr/>
          </p:nvSpPr>
          <p:spPr>
            <a:xfrm rot="5400000">
              <a:off x="6134816" y="2293429"/>
              <a:ext cx="1852485" cy="4144159"/>
            </a:xfrm>
            <a:prstGeom prst="wedgeRoundRectCallout">
              <a:avLst>
                <a:gd name="adj1" fmla="val -14382"/>
                <a:gd name="adj2" fmla="val 64056"/>
                <a:gd name="adj3" fmla="val 16667"/>
              </a:avLst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19" name="TextBox 37"/>
            <p:cNvSpPr txBox="1">
              <a:spLocks noChangeArrowheads="1"/>
            </p:cNvSpPr>
            <p:nvPr/>
          </p:nvSpPr>
          <p:spPr bwMode="auto">
            <a:xfrm>
              <a:off x="5212311" y="3627067"/>
              <a:ext cx="3736095" cy="182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1050" dirty="0">
                  <a:solidFill>
                    <a:srgbClr val="000000"/>
                  </a:solidFill>
                  <a:cs typeface="Arial" charset="0"/>
                </a:rPr>
                <a:t>Работа с текстовыми </a:t>
              </a:r>
              <a:r>
                <a:rPr lang="ru-RU" sz="1050" dirty="0" smtClean="0">
                  <a:solidFill>
                    <a:srgbClr val="000000"/>
                  </a:solidFill>
                  <a:cs typeface="Arial" charset="0"/>
                </a:rPr>
                <a:t>графическими</a:t>
              </a:r>
              <a:r>
                <a:rPr lang="ru-RU" sz="1050" dirty="0">
                  <a:solidFill>
                    <a:srgbClr val="000000"/>
                  </a:solidFill>
                  <a:cs typeface="Arial" charset="0"/>
                </a:rPr>
                <a:t/>
              </a:r>
              <a:br>
                <a:rPr lang="ru-RU" sz="1050" dirty="0">
                  <a:solidFill>
                    <a:srgbClr val="000000"/>
                  </a:solidFill>
                  <a:cs typeface="Arial" charset="0"/>
                </a:rPr>
              </a:br>
              <a:r>
                <a:rPr lang="ru-RU" sz="1050" dirty="0">
                  <a:solidFill>
                    <a:srgbClr val="000000"/>
                  </a:solidFill>
                  <a:cs typeface="Arial" charset="0"/>
                </a:rPr>
                <a:t>редакторами и </a:t>
              </a:r>
              <a:r>
                <a:rPr lang="ru-RU" sz="1050" dirty="0" smtClean="0">
                  <a:solidFill>
                    <a:srgbClr val="000000"/>
                  </a:solidFill>
                  <a:cs typeface="Arial" charset="0"/>
                </a:rPr>
                <a:t>объектами (в </a:t>
              </a:r>
              <a:r>
                <a:rPr lang="ru-RU" sz="1050" dirty="0" err="1">
                  <a:solidFill>
                    <a:srgbClr val="000000"/>
                  </a:solidFill>
                  <a:cs typeface="Arial" charset="0"/>
                </a:rPr>
                <a:t>т.ч</a:t>
              </a:r>
              <a:r>
                <a:rPr lang="ru-RU" sz="1050" dirty="0">
                  <a:solidFill>
                    <a:srgbClr val="000000"/>
                  </a:solidFill>
                  <a:cs typeface="Arial" charset="0"/>
                </a:rPr>
                <a:t>. </a:t>
              </a:r>
              <a:r>
                <a:rPr lang="ru-RU" sz="1050" dirty="0" err="1" smtClean="0">
                  <a:solidFill>
                    <a:srgbClr val="000000"/>
                  </a:solidFill>
                  <a:cs typeface="Arial" charset="0"/>
                </a:rPr>
                <a:t>диа</a:t>
              </a:r>
              <a:r>
                <a:rPr lang="ru-RU" sz="1050" dirty="0" smtClean="0">
                  <a:solidFill>
                    <a:srgbClr val="000000"/>
                  </a:solidFill>
                  <a:cs typeface="Arial" charset="0"/>
                </a:rPr>
                <a:t>-граммами</a:t>
              </a:r>
              <a:r>
                <a:rPr lang="ru-RU" sz="1050" dirty="0">
                  <a:solidFill>
                    <a:srgbClr val="000000"/>
                  </a:solidFill>
                  <a:cs typeface="Arial" charset="0"/>
                </a:rPr>
                <a:t>, </a:t>
              </a:r>
              <a:r>
                <a:rPr lang="ru-RU" sz="1050" dirty="0" smtClean="0">
                  <a:solidFill>
                    <a:srgbClr val="000000"/>
                  </a:solidFill>
                  <a:cs typeface="Arial" charset="0"/>
                </a:rPr>
                <a:t>схемами, </a:t>
              </a:r>
              <a:r>
                <a:rPr lang="ru-RU" sz="1050" dirty="0" err="1" smtClean="0">
                  <a:solidFill>
                    <a:srgbClr val="000000"/>
                  </a:solidFill>
                  <a:cs typeface="Arial" charset="0"/>
                </a:rPr>
                <a:t>анимациями</a:t>
              </a:r>
              <a:r>
                <a:rPr lang="ru-RU" sz="1050" dirty="0">
                  <a:solidFill>
                    <a:srgbClr val="000000"/>
                  </a:solidFill>
                  <a:cs typeface="Arial" charset="0"/>
                </a:rPr>
                <a:t>), базами </a:t>
              </a:r>
              <a:r>
                <a:rPr lang="ru-RU" sz="1050" dirty="0" smtClean="0">
                  <a:solidFill>
                    <a:srgbClr val="000000"/>
                  </a:solidFill>
                  <a:cs typeface="Arial" charset="0"/>
                </a:rPr>
                <a:t>данных, датчиками</a:t>
              </a:r>
              <a:r>
                <a:rPr lang="ru-RU" sz="1050" dirty="0">
                  <a:solidFill>
                    <a:srgbClr val="000000"/>
                  </a:solidFill>
                  <a:cs typeface="Arial" charset="0"/>
                </a:rPr>
                <a:t>, </a:t>
              </a:r>
              <a:r>
                <a:rPr lang="ru-RU" sz="1050" dirty="0" err="1" smtClean="0">
                  <a:solidFill>
                    <a:srgbClr val="000000"/>
                  </a:solidFill>
                  <a:cs typeface="Arial" charset="0"/>
                </a:rPr>
                <a:t>лаборато-риями</a:t>
              </a:r>
              <a:r>
                <a:rPr lang="ru-RU" sz="1050" dirty="0" smtClean="0">
                  <a:solidFill>
                    <a:srgbClr val="000000"/>
                  </a:solidFill>
                  <a:cs typeface="Arial" charset="0"/>
                </a:rPr>
                <a:t>, тренажерами, тестами, </a:t>
              </a:r>
              <a:r>
                <a:rPr lang="ru-RU" sz="1050" dirty="0" err="1" smtClean="0">
                  <a:solidFill>
                    <a:srgbClr val="000000"/>
                  </a:solidFill>
                  <a:cs typeface="Arial" charset="0"/>
                </a:rPr>
                <a:t>средст</a:t>
              </a:r>
              <a:r>
                <a:rPr lang="ru-RU" sz="1050" dirty="0" smtClean="0">
                  <a:solidFill>
                    <a:srgbClr val="000000"/>
                  </a:solidFill>
                  <a:cs typeface="Arial" charset="0"/>
                </a:rPr>
                <a:t>-вами </a:t>
              </a:r>
              <a:r>
                <a:rPr lang="ru-RU" sz="1050" dirty="0">
                  <a:solidFill>
                    <a:srgbClr val="000000"/>
                  </a:solidFill>
                  <a:cs typeface="Arial" charset="0"/>
                </a:rPr>
                <a:t>коммуникации, </a:t>
              </a:r>
              <a:r>
                <a:rPr lang="ru-RU" sz="1050" dirty="0" smtClean="0">
                  <a:solidFill>
                    <a:srgbClr val="000000"/>
                  </a:solidFill>
                  <a:cs typeface="Arial" charset="0"/>
                </a:rPr>
                <a:t>и организации </a:t>
              </a:r>
              <a:r>
                <a:rPr lang="ru-RU" sz="1050" dirty="0">
                  <a:solidFill>
                    <a:srgbClr val="000000"/>
                  </a:solidFill>
                  <a:cs typeface="Arial" charset="0"/>
                </a:rPr>
                <a:t>собственной </a:t>
              </a:r>
              <a:r>
                <a:rPr lang="ru-RU" sz="1050" dirty="0" smtClean="0">
                  <a:solidFill>
                    <a:srgbClr val="000000"/>
                  </a:solidFill>
                  <a:cs typeface="Arial" charset="0"/>
                </a:rPr>
                <a:t>учебной деятельности</a:t>
              </a:r>
              <a:endParaRPr lang="ru-RU" sz="105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25" name="Группа 40"/>
          <p:cNvGrpSpPr>
            <a:grpSpLocks/>
          </p:cNvGrpSpPr>
          <p:nvPr/>
        </p:nvGrpSpPr>
        <p:grpSpPr bwMode="auto">
          <a:xfrm>
            <a:off x="6167200" y="5085184"/>
            <a:ext cx="2774198" cy="923006"/>
            <a:chOff x="6037944" y="1843316"/>
            <a:chExt cx="2975910" cy="1103086"/>
          </a:xfrm>
        </p:grpSpPr>
        <p:sp>
          <p:nvSpPr>
            <p:cNvPr id="26" name="Скругленная прямоугольная выноска 25"/>
            <p:cNvSpPr/>
            <p:nvPr/>
          </p:nvSpPr>
          <p:spPr>
            <a:xfrm rot="5400000">
              <a:off x="6974356" y="906904"/>
              <a:ext cx="1103086" cy="2975910"/>
            </a:xfrm>
            <a:prstGeom prst="wedgeRoundRectCallout">
              <a:avLst>
                <a:gd name="adj1" fmla="val -24605"/>
                <a:gd name="adj2" fmla="val 65456"/>
                <a:gd name="adj3" fmla="val 16667"/>
              </a:avLst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dirty="0"/>
            </a:p>
          </p:txBody>
        </p:sp>
        <p:sp>
          <p:nvSpPr>
            <p:cNvPr id="27" name="TextBox 34"/>
            <p:cNvSpPr txBox="1">
              <a:spLocks noChangeArrowheads="1"/>
            </p:cNvSpPr>
            <p:nvPr/>
          </p:nvSpPr>
          <p:spPr bwMode="auto">
            <a:xfrm>
              <a:off x="6414459" y="2010217"/>
              <a:ext cx="2359531" cy="769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ru-RU" sz="1100" dirty="0">
                  <a:solidFill>
                    <a:srgbClr val="000000"/>
                  </a:solidFill>
                  <a:cs typeface="Arial" charset="0"/>
                </a:rPr>
                <a:t>Тексты, презентации, объекты</a:t>
              </a:r>
              <a:br>
                <a:rPr lang="ru-RU" sz="1100" dirty="0">
                  <a:solidFill>
                    <a:srgbClr val="000000"/>
                  </a:solidFill>
                  <a:cs typeface="Arial" charset="0"/>
                </a:rPr>
              </a:br>
              <a:r>
                <a:rPr lang="ru-RU" sz="1100" dirty="0">
                  <a:solidFill>
                    <a:srgbClr val="000000"/>
                  </a:solidFill>
                  <a:cs typeface="Arial" charset="0"/>
                </a:rPr>
                <a:t>художественного и </a:t>
              </a:r>
              <a:r>
                <a:rPr lang="ru-RU" sz="1100" dirty="0" err="1">
                  <a:solidFill>
                    <a:srgbClr val="000000"/>
                  </a:solidFill>
                  <a:cs typeface="Arial" charset="0"/>
                </a:rPr>
                <a:t>конструк</a:t>
              </a:r>
              <a:r>
                <a:rPr lang="ru-RU" sz="1100" dirty="0">
                  <a:solidFill>
                    <a:srgbClr val="000000"/>
                  </a:solidFill>
                  <a:cs typeface="Arial" charset="0"/>
                </a:rPr>
                <a:t>-</a:t>
              </a:r>
              <a:br>
                <a:rPr lang="ru-RU" sz="1100" dirty="0">
                  <a:solidFill>
                    <a:srgbClr val="000000"/>
                  </a:solidFill>
                  <a:cs typeface="Arial" charset="0"/>
                </a:rPr>
              </a:br>
              <a:r>
                <a:rPr lang="ru-RU" sz="1100" dirty="0" err="1">
                  <a:solidFill>
                    <a:srgbClr val="000000"/>
                  </a:solidFill>
                  <a:cs typeface="Arial" charset="0"/>
                </a:rPr>
                <a:t>торского</a:t>
              </a:r>
              <a:r>
                <a:rPr lang="ru-RU" sz="1100" dirty="0">
                  <a:solidFill>
                    <a:srgbClr val="000000"/>
                  </a:solidFill>
                  <a:cs typeface="Arial" charset="0"/>
                </a:rPr>
                <a:t> творчества, учебные</a:t>
              </a:r>
              <a:br>
                <a:rPr lang="ru-RU" sz="1100" dirty="0">
                  <a:solidFill>
                    <a:srgbClr val="000000"/>
                  </a:solidFill>
                  <a:cs typeface="Arial" charset="0"/>
                </a:rPr>
              </a:br>
              <a:r>
                <a:rPr lang="ru-RU" sz="1100" dirty="0">
                  <a:solidFill>
                    <a:srgbClr val="000000"/>
                  </a:solidFill>
                  <a:cs typeface="Arial" charset="0"/>
                </a:rPr>
                <a:t>модели и т.п.</a:t>
              </a:r>
            </a:p>
          </p:txBody>
        </p:sp>
      </p:grpSp>
      <p:sp>
        <p:nvSpPr>
          <p:cNvPr id="28" name="Скругленная прямоугольная выноска 27"/>
          <p:cNvSpPr/>
          <p:nvPr/>
        </p:nvSpPr>
        <p:spPr bwMode="auto">
          <a:xfrm rot="5400000">
            <a:off x="7141542" y="-131754"/>
            <a:ext cx="921220" cy="2663442"/>
          </a:xfrm>
          <a:prstGeom prst="wedgeRoundRectCallout">
            <a:avLst>
              <a:gd name="adj1" fmla="val -4379"/>
              <a:gd name="adj2" fmla="val 63146"/>
              <a:gd name="adj3" fmla="val 16667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9" name="TextBox 39"/>
          <p:cNvSpPr txBox="1">
            <a:spLocks noChangeArrowheads="1"/>
          </p:cNvSpPr>
          <p:nvPr/>
        </p:nvSpPr>
        <p:spPr bwMode="auto">
          <a:xfrm>
            <a:off x="6558743" y="872716"/>
            <a:ext cx="220691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100" dirty="0" smtClean="0">
                <a:solidFill>
                  <a:srgbClr val="000000"/>
                </a:solidFill>
                <a:cs typeface="Arial" charset="0"/>
              </a:rPr>
              <a:t>Работа </a:t>
            </a:r>
            <a:r>
              <a:rPr lang="ru-RU" sz="1100" dirty="0">
                <a:solidFill>
                  <a:srgbClr val="000000"/>
                </a:solidFill>
                <a:cs typeface="Arial" charset="0"/>
              </a:rPr>
              <a:t>с текстовыми, аудио-</a:t>
            </a:r>
            <a:r>
              <a:rPr lang="ru-RU" sz="1100" dirty="0" smtClean="0">
                <a:solidFill>
                  <a:srgbClr val="000000"/>
                </a:solidFill>
                <a:cs typeface="Arial" charset="0"/>
              </a:rPr>
              <a:t>,</a:t>
            </a:r>
          </a:p>
          <a:p>
            <a:r>
              <a:rPr lang="ru-RU" sz="1100" dirty="0" err="1" smtClean="0">
                <a:solidFill>
                  <a:srgbClr val="000000"/>
                </a:solidFill>
                <a:cs typeface="Arial" charset="0"/>
              </a:rPr>
              <a:t>видеоресурсами</a:t>
            </a:r>
            <a:r>
              <a:rPr lang="ru-RU" sz="1100" dirty="0" smtClean="0">
                <a:solidFill>
                  <a:srgbClr val="000000"/>
                </a:solidFill>
                <a:cs typeface="Arial" charset="0"/>
              </a:rPr>
              <a:t>, ресурсами</a:t>
            </a:r>
          </a:p>
          <a:p>
            <a:r>
              <a:rPr lang="ru-RU" sz="1100" dirty="0" smtClean="0">
                <a:solidFill>
                  <a:srgbClr val="000000"/>
                </a:solidFill>
                <a:cs typeface="Arial" charset="0"/>
              </a:rPr>
              <a:t>деловой </a:t>
            </a:r>
            <a:r>
              <a:rPr lang="ru-RU" sz="1100" dirty="0">
                <a:solidFill>
                  <a:srgbClr val="000000"/>
                </a:solidFill>
                <a:cs typeface="Arial" charset="0"/>
              </a:rPr>
              <a:t>графики</a:t>
            </a:r>
          </a:p>
        </p:txBody>
      </p:sp>
    </p:spTree>
    <p:extLst>
      <p:ext uri="{BB962C8B-B14F-4D97-AF65-F5344CB8AC3E}">
        <p14:creationId xmlns:p14="http://schemas.microsoft.com/office/powerpoint/2010/main" val="2461823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A645E-1F25-46C5-BCD9-56EA8908D746}" type="slidenum">
              <a:rPr lang="ru-RU"/>
              <a:pPr>
                <a:defRPr/>
              </a:pPr>
              <a:t>122</a:t>
            </a:fld>
            <a:endParaRPr lang="ru-RU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7524" y="1493811"/>
            <a:ext cx="7848872" cy="3735389"/>
          </a:xfrm>
        </p:spPr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</a:rPr>
              <a:t>Достижение планируемых результатов:</a:t>
            </a:r>
          </a:p>
          <a:p>
            <a:pPr marL="0" indent="0">
              <a:buNone/>
            </a:pPr>
            <a:r>
              <a:rPr lang="ru-RU" sz="3600" b="1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</a:rPr>
              <a:t>     Планирование урока</a:t>
            </a:r>
          </a:p>
          <a:p>
            <a:pPr marL="609600" indent="-609600">
              <a:buNone/>
            </a:pPr>
            <a:endParaRPr lang="ru-RU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609600" indent="-609600">
              <a:buNone/>
            </a:pPr>
            <a:endParaRPr lang="ru-RU" sz="36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609600" indent="-609600">
              <a:buFontTx/>
              <a:buAutoNum type="arabicPeriod"/>
            </a:pPr>
            <a:endParaRPr lang="ru-RU" sz="36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980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24644"/>
            <a:ext cx="8892988" cy="720080"/>
          </a:xfrm>
        </p:spPr>
        <p:txBody>
          <a:bodyPr/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Основные этапы урока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1052736"/>
            <a:ext cx="8856984" cy="68407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Проблематизация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актуализация, мотивация</a:t>
            </a:r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184" y="2528900"/>
            <a:ext cx="2179534" cy="179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 bwMode="auto">
          <a:xfrm>
            <a:off x="233517" y="2373638"/>
            <a:ext cx="5130571" cy="144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Итог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: осознание проблемы, самостоятельная постановка учебной задачи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233517" y="1628800"/>
            <a:ext cx="8696201" cy="7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Цель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включение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в учебную деятельность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210299" y="3933056"/>
            <a:ext cx="8142121" cy="282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ru-RU" sz="2400" i="1" u="sng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Как правило</a:t>
            </a:r>
            <a:r>
              <a:rPr lang="ru-RU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ru-RU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фронтальная работа учителя с классом,</a:t>
            </a:r>
          </a:p>
          <a:p>
            <a:pPr>
              <a:spcBef>
                <a:spcPts val="0"/>
              </a:spcBef>
            </a:pPr>
            <a:r>
              <a:rPr lang="ru-RU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обсуждение ведет учитель</a:t>
            </a:r>
          </a:p>
          <a:p>
            <a:pPr>
              <a:spcBef>
                <a:spcPts val="0"/>
              </a:spcBef>
            </a:pPr>
            <a:r>
              <a:rPr lang="ru-RU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учебные ситуации: игры, проблемные вопросы, инсценировки и т.д.</a:t>
            </a:r>
          </a:p>
          <a:p>
            <a:pPr>
              <a:spcBef>
                <a:spcPts val="0"/>
              </a:spcBef>
            </a:pPr>
            <a:r>
              <a:rPr lang="ru-RU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ИКТ: работа с готовыми ЭОР (наблюдение</a:t>
            </a:r>
            <a:r>
              <a:rPr lang="ru-RU" sz="2400" i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i="1" dirty="0" err="1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сериация</a:t>
            </a:r>
            <a:r>
              <a:rPr lang="ru-RU" sz="2400" i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и т.п.) 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ru-RU" sz="2400" i="1" dirty="0" smtClean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ru-RU" sz="2400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i="1" dirty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10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24644"/>
            <a:ext cx="8892988" cy="720080"/>
          </a:xfrm>
        </p:spPr>
        <p:txBody>
          <a:bodyPr/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Основные этапы урока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1052736"/>
            <a:ext cx="8856984" cy="684076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2. Первичное ознакомление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233517" y="2373638"/>
            <a:ext cx="5130571" cy="134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Итог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: осознание смыслов, самостоятельное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открытие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нового знания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233517" y="1628800"/>
            <a:ext cx="8802979" cy="61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Цель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включение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в целенаправленное действие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210299" y="3933056"/>
            <a:ext cx="8826197" cy="282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ru-RU" sz="24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Как правило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работа в парах, малых группах,</a:t>
            </a:r>
          </a:p>
          <a:p>
            <a:pPr>
              <a:spcBef>
                <a:spcPts val="0"/>
              </a:spcBef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учитель – консультант, участник, организатор</a:t>
            </a:r>
          </a:p>
          <a:p>
            <a:pPr>
              <a:spcBef>
                <a:spcPts val="0"/>
              </a:spcBef>
            </a:pP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учебные ситуации: дидактическая игра, исследование  </a:t>
            </a:r>
          </a:p>
          <a:p>
            <a:pPr>
              <a:spcBef>
                <a:spcPts val="0"/>
              </a:spcBef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ИКТ: работа с готовыми ИКТ-ресурсами  (наблюдение, </a:t>
            </a:r>
            <a:r>
              <a:rPr lang="ru-RU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сериация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поиск информации, установление соответствие и т.п.) 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ru-RU" sz="2400" i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i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0226" name="Picture 2" descr="Картинка 1 из 12177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20394"/>
            <a:ext cx="2867040" cy="190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34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24644"/>
            <a:ext cx="8892988" cy="720080"/>
          </a:xfrm>
        </p:spPr>
        <p:txBody>
          <a:bodyPr/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Основные этапы урока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1052736"/>
            <a:ext cx="8856984" cy="684076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3. Отработка и закрепление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233517" y="2373638"/>
            <a:ext cx="5670631" cy="134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2800" u="sng" dirty="0" smtClean="0">
                <a:latin typeface="Arial" pitchFamily="34" charset="0"/>
                <a:cs typeface="Arial" pitchFamily="34" charset="0"/>
              </a:rPr>
              <a:t>Итог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: освоение нового знания/ способа действий на уровне исполнительской компетенции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233517" y="1628800"/>
            <a:ext cx="8802979" cy="61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Цель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включение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в тренировочную деятельность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207644" y="3725018"/>
            <a:ext cx="8826197" cy="301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ru-RU" sz="24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Как правило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spcBef>
                <a:spcPts val="0"/>
              </a:spcBef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самостоятельная работа – индивидуальная, в парах, группах и </a:t>
            </a:r>
            <a:r>
              <a:rPr lang="ru-RU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взаимооценка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с обязательным обсуждением</a:t>
            </a:r>
          </a:p>
          <a:p>
            <a:pPr>
              <a:spcBef>
                <a:spcPts val="0"/>
              </a:spcBef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учитель – консультант, участник, модификатор</a:t>
            </a:r>
          </a:p>
          <a:p>
            <a:pPr>
              <a:spcBef>
                <a:spcPts val="0"/>
              </a:spcBef>
            </a:pP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учебные ситуации: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Проверь себя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Составляем инструкцию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Делаем памятку</a:t>
            </a:r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и. т.д.</a:t>
            </a:r>
          </a:p>
          <a:p>
            <a:pPr>
              <a:spcBef>
                <a:spcPts val="0"/>
              </a:spcBef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ИКТ: работа с тренажерами, ИКТ-ресурсами и инструментами 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ru-RU" sz="2400" i="1" dirty="0" smtClean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i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8" descr="element-724112-misc-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212" y="2272433"/>
            <a:ext cx="2254852" cy="1743075"/>
          </a:xfrm>
          <a:prstGeom prst="rect">
            <a:avLst/>
          </a:prstGeom>
          <a:solidFill>
            <a:srgbClr val="FFFFCC"/>
          </a:solidFill>
        </p:spPr>
      </p:pic>
    </p:spTree>
    <p:extLst>
      <p:ext uri="{BB962C8B-B14F-4D97-AF65-F5344CB8AC3E}">
        <p14:creationId xmlns:p14="http://schemas.microsoft.com/office/powerpoint/2010/main" val="167402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24644"/>
            <a:ext cx="8892988" cy="720080"/>
          </a:xfrm>
        </p:spPr>
        <p:txBody>
          <a:bodyPr/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Основные этапы урока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1052736"/>
            <a:ext cx="8856984" cy="684076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4. Обобщение, систематизация, применение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174397" y="2240868"/>
            <a:ext cx="7097903" cy="154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Итог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: освоение нового знания/способа действий на уровне их произвольного использования в ситуации </a:t>
            </a:r>
            <a:r>
              <a:rPr lang="ru-RU" sz="2400" kern="500" dirty="0" smtClean="0">
                <a:latin typeface="Arial" pitchFamily="34" charset="0"/>
                <a:cs typeface="Arial" pitchFamily="34" charset="0"/>
              </a:rPr>
              <a:t>максимально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приближенной к реальной, интеграция и перенос знаний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233517" y="1556792"/>
            <a:ext cx="8802979" cy="61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Цель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включение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в продуктивную деятельность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157865" y="3789040"/>
            <a:ext cx="8826197" cy="296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ru-RU" sz="2400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Как правило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6000" indent="0">
              <a:spcBef>
                <a:spcPts val="0"/>
              </a:spcBef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проектная деятельность с последующей презентацией</a:t>
            </a:r>
          </a:p>
          <a:p>
            <a:pPr marL="36000" indent="0">
              <a:spcBef>
                <a:spcPts val="0"/>
              </a:spcBef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учитель – консультант, участник, организатор</a:t>
            </a:r>
          </a:p>
          <a:p>
            <a:pPr marL="36000" indent="0">
              <a:spcBef>
                <a:spcPts val="0"/>
              </a:spcBef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учебные ситуации: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Составляем обобщающую таблицу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Виртуальный музей/путешествие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Летопись …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Составляем электронное пособие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Подарки</a:t>
            </a:r>
            <a:r>
              <a:rPr lang="en-US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”</a:t>
            </a: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и. т.п.</a:t>
            </a:r>
          </a:p>
          <a:p>
            <a:pPr marL="36000" indent="0">
              <a:spcBef>
                <a:spcPts val="0"/>
              </a:spcBef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ИКТ: работа с инструментами ИКТ с целью создания новых объектов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ru-RU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i="1" dirty="0"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0" descr="Картинка 156 из 287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539107"/>
            <a:ext cx="1728788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091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24644"/>
            <a:ext cx="8892988" cy="720080"/>
          </a:xfrm>
        </p:spPr>
        <p:txBody>
          <a:bodyPr/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Основные этапы урока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19" y="1052736"/>
            <a:ext cx="8712969" cy="1296144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Обратная связь: диагностика, контроль, само- и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взаимооценка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формирующая оценка, рефлексия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251520" y="2749144"/>
            <a:ext cx="8775885" cy="129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Цель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(для </a:t>
            </a:r>
            <a:r>
              <a:rPr lang="ru-RU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учителя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): получение данных для корректировки и/или индивидуализации обучения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251519" y="3969060"/>
            <a:ext cx="8775885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Цель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(для </a:t>
            </a:r>
            <a:r>
              <a:rPr lang="ru-RU" sz="28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ученика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): самоопределение, постановка личных и познавательных задач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323528" y="5373216"/>
            <a:ext cx="849694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800" i="1" dirty="0" smtClean="0">
                <a:latin typeface="Arial" pitchFamily="34" charset="0"/>
                <a:cs typeface="Arial" pitchFamily="34" charset="0"/>
              </a:rPr>
              <a:t>Может быть как самостоятельным этапом занятия, так и частью иного этапа </a:t>
            </a:r>
          </a:p>
        </p:txBody>
      </p:sp>
    </p:spTree>
    <p:extLst>
      <p:ext uri="{BB962C8B-B14F-4D97-AF65-F5344CB8AC3E}">
        <p14:creationId xmlns:p14="http://schemas.microsoft.com/office/powerpoint/2010/main" val="366642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A645E-1F25-46C5-BCD9-56EA8908D746}" type="slidenum">
              <a:rPr lang="ru-RU"/>
              <a:pPr>
                <a:defRPr/>
              </a:pPr>
              <a:t>128</a:t>
            </a:fld>
            <a:endParaRPr lang="ru-RU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7524" y="1493811"/>
            <a:ext cx="8856476" cy="3735389"/>
          </a:xfrm>
        </p:spPr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</a:rPr>
              <a:t>Достижение планируемых результатов</a:t>
            </a:r>
          </a:p>
          <a:p>
            <a:pPr marL="742950" indent="-742950">
              <a:buFont typeface="+mj-lt"/>
              <a:buAutoNum type="arabicPeriod" startAt="3"/>
            </a:pPr>
            <a:endParaRPr lang="ru-RU" sz="12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</a:rPr>
              <a:t>      </a:t>
            </a: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</a:rPr>
              <a:t>Алгоритм проектирования</a:t>
            </a:r>
          </a:p>
          <a:p>
            <a:pPr marL="609600" indent="-609600">
              <a:lnSpc>
                <a:spcPct val="90000"/>
              </a:lnSpc>
              <a:buNone/>
            </a:pPr>
            <a:r>
              <a:rPr lang="ru-RU" sz="3600" b="1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</a:rPr>
              <a:t>    учебного процесса</a:t>
            </a:r>
          </a:p>
          <a:p>
            <a:pPr marL="609600" indent="-609600">
              <a:buNone/>
            </a:pPr>
            <a:endParaRPr lang="ru-RU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609600" indent="-609600">
              <a:buNone/>
            </a:pPr>
            <a:endParaRPr lang="ru-RU" sz="36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609600" indent="-609600">
              <a:buFontTx/>
              <a:buAutoNum type="arabicPeriod"/>
            </a:pPr>
            <a:endParaRPr lang="ru-RU" sz="36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980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38A598-5430-4459-9876-94C11B1D605A}" type="slidenum">
              <a:rPr lang="ru-RU"/>
              <a:pPr>
                <a:defRPr/>
              </a:pPr>
              <a:t>129</a:t>
            </a:fld>
            <a:endParaRPr lang="ru-RU"/>
          </a:p>
        </p:txBody>
      </p:sp>
      <p:sp>
        <p:nvSpPr>
          <p:cNvPr id="909314" name="AutoShape 2"/>
          <p:cNvSpPr>
            <a:spLocks noChangeArrowheads="1"/>
          </p:cNvSpPr>
          <p:nvPr/>
        </p:nvSpPr>
        <p:spPr bwMode="gray">
          <a:xfrm>
            <a:off x="107504" y="225424"/>
            <a:ext cx="9144000" cy="1367371"/>
          </a:xfrm>
          <a:prstGeom prst="roundRect">
            <a:avLst>
              <a:gd name="adj" fmla="val 46389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Проектирование учебного процесса,</a:t>
            </a:r>
          </a:p>
          <a:p>
            <a:pPr algn="ctr" eaLnBrk="1" hangingPunct="1">
              <a:lnSpc>
                <a:spcPct val="70000"/>
              </a:lnSpc>
              <a:defRPr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направленного на достижение</a:t>
            </a:r>
          </a:p>
          <a:p>
            <a:pPr algn="ctr" eaLnBrk="1" hangingPunct="1">
              <a:lnSpc>
                <a:spcPct val="70000"/>
              </a:lnSpc>
              <a:defRPr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итоговых результатов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31800" y="2060575"/>
            <a:ext cx="8208963" cy="36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 u="sng" dirty="0" smtClean="0"/>
              <a:t>Цель</a:t>
            </a:r>
            <a:r>
              <a:rPr lang="ru-RU" sz="3600" b="1" dirty="0"/>
              <a:t>: </a:t>
            </a:r>
            <a:r>
              <a:rPr lang="ru-RU" sz="3600" b="1" dirty="0" smtClean="0"/>
              <a:t>ежедневное, последовательное </a:t>
            </a:r>
            <a:r>
              <a:rPr lang="ru-RU" sz="3600" b="1" dirty="0"/>
              <a:t>«пошаговое» достижение итоговых планируемых результатов</a:t>
            </a:r>
            <a:endParaRPr lang="ru-RU" sz="3600" b="1" dirty="0" smtClean="0"/>
          </a:p>
          <a:p>
            <a:pPr algn="ctr">
              <a:spcBef>
                <a:spcPct val="50000"/>
              </a:spcBef>
            </a:pPr>
            <a:r>
              <a:rPr lang="ru-RU" sz="3600" b="1" u="sng" dirty="0" smtClean="0"/>
              <a:t>Средство</a:t>
            </a:r>
            <a:r>
              <a:rPr lang="ru-RU" sz="3600" b="1" dirty="0" smtClean="0"/>
              <a:t>: </a:t>
            </a:r>
            <a:r>
              <a:rPr lang="ru-RU" sz="3600" b="1" i="1" dirty="0" smtClean="0"/>
              <a:t>подбор </a:t>
            </a:r>
            <a:r>
              <a:rPr lang="ru-RU" sz="3600" b="1" i="1" dirty="0"/>
              <a:t>учебных заданий и учебных </a:t>
            </a:r>
            <a:r>
              <a:rPr lang="ru-RU" sz="3600" b="1" i="1" dirty="0" smtClean="0"/>
              <a:t>ситуаций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1E975-516C-4E82-9082-A80E55CDB0F6}" type="slidenum">
              <a:rPr lang="ru-RU"/>
              <a:pPr>
                <a:defRPr/>
              </a:pPr>
              <a:t>13</a:t>
            </a:fld>
            <a:endParaRPr lang="ru-RU"/>
          </a:p>
        </p:txBody>
      </p:sp>
      <p:sp>
        <p:nvSpPr>
          <p:cNvPr id="909314" name="AutoShape 2"/>
          <p:cNvSpPr>
            <a:spLocks noChangeArrowheads="1"/>
          </p:cNvSpPr>
          <p:nvPr/>
        </p:nvSpPr>
        <p:spPr bwMode="gray">
          <a:xfrm>
            <a:off x="0" y="152400"/>
            <a:ext cx="9144000" cy="1044575"/>
          </a:xfrm>
          <a:prstGeom prst="roundRect">
            <a:avLst>
              <a:gd name="adj" fmla="val 46389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35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Система оценки: «знаниевая»</a:t>
            </a:r>
          </a:p>
          <a:p>
            <a:pPr algn="ctr" eaLnBrk="1" hangingPunct="1">
              <a:defRPr/>
            </a:pPr>
            <a:r>
              <a:rPr lang="ru-RU" sz="35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«деятельностная» парадигмы</a:t>
            </a:r>
          </a:p>
        </p:txBody>
      </p:sp>
      <p:sp>
        <p:nvSpPr>
          <p:cNvPr id="14340" name="AutoShape 3"/>
          <p:cNvSpPr>
            <a:spLocks noChangeArrowheads="1"/>
          </p:cNvSpPr>
          <p:nvPr/>
        </p:nvSpPr>
        <p:spPr bwMode="auto">
          <a:xfrm>
            <a:off x="611188" y="1808163"/>
            <a:ext cx="2447925" cy="6492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b="1" i="1">
                <a:solidFill>
                  <a:schemeClr val="bg2"/>
                </a:solidFill>
              </a:rPr>
              <a:t>“</a:t>
            </a:r>
            <a:r>
              <a:rPr lang="ru-RU" b="1" i="1">
                <a:solidFill>
                  <a:schemeClr val="bg2"/>
                </a:solidFill>
              </a:rPr>
              <a:t>ЗНАНИЕВАЯ</a:t>
            </a:r>
            <a:r>
              <a:rPr lang="en-US" b="1" i="1">
                <a:solidFill>
                  <a:schemeClr val="bg2"/>
                </a:solidFill>
              </a:rPr>
              <a:t>”</a:t>
            </a:r>
            <a:endParaRPr lang="ru-RU" b="1" i="1">
              <a:solidFill>
                <a:schemeClr val="bg2"/>
              </a:solidFill>
            </a:endParaRPr>
          </a:p>
        </p:txBody>
      </p:sp>
      <p:sp>
        <p:nvSpPr>
          <p:cNvPr id="14341" name="AutoShape 4"/>
          <p:cNvSpPr>
            <a:spLocks noChangeArrowheads="1"/>
          </p:cNvSpPr>
          <p:nvPr/>
        </p:nvSpPr>
        <p:spPr bwMode="auto">
          <a:xfrm>
            <a:off x="5580063" y="1808163"/>
            <a:ext cx="2987675" cy="6492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b="1" i="1">
                <a:solidFill>
                  <a:schemeClr val="bg2"/>
                </a:solidFill>
              </a:rPr>
              <a:t>“</a:t>
            </a:r>
            <a:r>
              <a:rPr lang="ru-RU" b="1" i="1">
                <a:solidFill>
                  <a:schemeClr val="bg2"/>
                </a:solidFill>
              </a:rPr>
              <a:t>ДЕЯТЕЛЬНОСТНАЯ</a:t>
            </a:r>
            <a:r>
              <a:rPr lang="en-US" b="1" i="1">
                <a:solidFill>
                  <a:schemeClr val="bg2"/>
                </a:solidFill>
              </a:rPr>
              <a:t>”</a:t>
            </a:r>
            <a:endParaRPr lang="ru-RU" b="1" i="1">
              <a:solidFill>
                <a:schemeClr val="bg2"/>
              </a:solidFill>
            </a:endParaRPr>
          </a:p>
        </p:txBody>
      </p:sp>
      <p:sp>
        <p:nvSpPr>
          <p:cNvPr id="285701" name="AutoShape 5"/>
          <p:cNvSpPr>
            <a:spLocks noChangeArrowheads="1"/>
          </p:cNvSpPr>
          <p:nvPr/>
        </p:nvSpPr>
        <p:spPr bwMode="auto">
          <a:xfrm>
            <a:off x="2339975" y="2636838"/>
            <a:ext cx="4103688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b="1" i="1">
                <a:solidFill>
                  <a:schemeClr val="bg2"/>
                </a:solidFill>
              </a:rPr>
              <a:t>Основа кодификатора</a:t>
            </a:r>
          </a:p>
        </p:txBody>
      </p:sp>
      <p:sp>
        <p:nvSpPr>
          <p:cNvPr id="285702" name="AutoShape 6"/>
          <p:cNvSpPr>
            <a:spLocks noChangeArrowheads="1"/>
          </p:cNvSpPr>
          <p:nvPr/>
        </p:nvSpPr>
        <p:spPr bwMode="auto">
          <a:xfrm>
            <a:off x="2376488" y="3573463"/>
            <a:ext cx="4103687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b="1" i="1">
                <a:solidFill>
                  <a:schemeClr val="bg2"/>
                </a:solidFill>
              </a:rPr>
              <a:t>Предмет оценки</a:t>
            </a:r>
          </a:p>
        </p:txBody>
      </p:sp>
      <p:sp>
        <p:nvSpPr>
          <p:cNvPr id="285703" name="Text Box 7"/>
          <p:cNvSpPr txBox="1">
            <a:spLocks noChangeArrowheads="1"/>
          </p:cNvSpPr>
          <p:nvPr/>
        </p:nvSpPr>
        <p:spPr bwMode="auto">
          <a:xfrm>
            <a:off x="395288" y="2852738"/>
            <a:ext cx="1800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Обязательный минимум (ОМ)</a:t>
            </a:r>
          </a:p>
        </p:txBody>
      </p:sp>
      <p:sp>
        <p:nvSpPr>
          <p:cNvPr id="285704" name="Text Box 8"/>
          <p:cNvSpPr txBox="1">
            <a:spLocks noChangeArrowheads="1"/>
          </p:cNvSpPr>
          <p:nvPr/>
        </p:nvSpPr>
        <p:spPr bwMode="auto">
          <a:xfrm>
            <a:off x="6516688" y="2852738"/>
            <a:ext cx="201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Планируемые результаты (ПР)</a:t>
            </a:r>
          </a:p>
        </p:txBody>
      </p:sp>
      <p:sp>
        <p:nvSpPr>
          <p:cNvPr id="285705" name="Text Box 9"/>
          <p:cNvSpPr txBox="1">
            <a:spLocks noChangeArrowheads="1"/>
          </p:cNvSpPr>
          <p:nvPr/>
        </p:nvSpPr>
        <p:spPr bwMode="auto">
          <a:xfrm>
            <a:off x="287338" y="3824288"/>
            <a:ext cx="201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/>
              <a:t>Освоение всех элементов ОМ </a:t>
            </a:r>
          </a:p>
        </p:txBody>
      </p:sp>
      <p:sp>
        <p:nvSpPr>
          <p:cNvPr id="285706" name="Text Box 10"/>
          <p:cNvSpPr txBox="1">
            <a:spLocks noChangeArrowheads="1"/>
          </p:cNvSpPr>
          <p:nvPr/>
        </p:nvSpPr>
        <p:spPr bwMode="auto">
          <a:xfrm>
            <a:off x="6408738" y="3752850"/>
            <a:ext cx="2627758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ru-RU" dirty="0"/>
              <a:t>Способность к </a:t>
            </a:r>
            <a:r>
              <a:rPr lang="ru-RU" dirty="0" err="1" smtClean="0"/>
              <a:t>реше-нию</a:t>
            </a:r>
            <a:r>
              <a:rPr lang="ru-RU" dirty="0" smtClean="0"/>
              <a:t> учебных </a:t>
            </a:r>
            <a:r>
              <a:rPr lang="ru-RU" dirty="0"/>
              <a:t>задач</a:t>
            </a:r>
          </a:p>
        </p:txBody>
      </p:sp>
      <p:sp>
        <p:nvSpPr>
          <p:cNvPr id="285707" name="AutoShape 11"/>
          <p:cNvSpPr>
            <a:spLocks noChangeArrowheads="1"/>
          </p:cNvSpPr>
          <p:nvPr/>
        </p:nvSpPr>
        <p:spPr bwMode="auto">
          <a:xfrm>
            <a:off x="2268538" y="4545013"/>
            <a:ext cx="4103687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b="1" i="1">
                <a:solidFill>
                  <a:schemeClr val="bg2"/>
                </a:solidFill>
              </a:rPr>
              <a:t>Основные функции</a:t>
            </a:r>
          </a:p>
        </p:txBody>
      </p:sp>
      <p:sp>
        <p:nvSpPr>
          <p:cNvPr id="285708" name="Text Box 12"/>
          <p:cNvSpPr txBox="1">
            <a:spLocks noChangeArrowheads="1"/>
          </p:cNvSpPr>
          <p:nvPr/>
        </p:nvSpPr>
        <p:spPr bwMode="auto">
          <a:xfrm>
            <a:off x="250825" y="4976813"/>
            <a:ext cx="338455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ru-RU" u="sng"/>
              <a:t>Контроль</a:t>
            </a:r>
            <a:r>
              <a:rPr lang="en-US"/>
              <a:t> </a:t>
            </a:r>
            <a:r>
              <a:rPr lang="ru-RU"/>
              <a:t>за освоением ОМ</a:t>
            </a:r>
          </a:p>
          <a:p>
            <a:pPr>
              <a:buFontTx/>
              <a:buChar char="•"/>
            </a:pPr>
            <a:r>
              <a:rPr lang="ru-RU" u="sng"/>
              <a:t>Обратная связь</a:t>
            </a:r>
            <a:r>
              <a:rPr lang="ru-RU"/>
              <a:t>: </a:t>
            </a:r>
            <a:r>
              <a:rPr lang="ru-RU" sz="1600" i="1"/>
              <a:t>основной акцент – преимущественно отсроченная коррекция учебников, методик</a:t>
            </a:r>
          </a:p>
        </p:txBody>
      </p:sp>
      <p:sp>
        <p:nvSpPr>
          <p:cNvPr id="285709" name="Text Box 13"/>
          <p:cNvSpPr txBox="1">
            <a:spLocks noChangeArrowheads="1"/>
          </p:cNvSpPr>
          <p:nvPr/>
        </p:nvSpPr>
        <p:spPr bwMode="auto">
          <a:xfrm>
            <a:off x="5256213" y="5013325"/>
            <a:ext cx="3887787" cy="143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ru-RU" b="1" u="sng"/>
              <a:t>Ориентация</a:t>
            </a:r>
            <a:r>
              <a:rPr lang="ru-RU" b="1"/>
              <a:t> учебного процесса</a:t>
            </a:r>
          </a:p>
          <a:p>
            <a:pPr>
              <a:buFontTx/>
              <a:buChar char="•"/>
            </a:pPr>
            <a:r>
              <a:rPr lang="ru-RU" u="sng"/>
              <a:t>Обратная связь</a:t>
            </a:r>
            <a:r>
              <a:rPr lang="ru-RU"/>
              <a:t>: </a:t>
            </a:r>
            <a:r>
              <a:rPr lang="ru-RU" i="1"/>
              <a:t>основной акцент</a:t>
            </a:r>
            <a:r>
              <a:rPr lang="ru-RU"/>
              <a:t> – </a:t>
            </a:r>
            <a:r>
              <a:rPr lang="ru-RU" sz="1600" i="1"/>
              <a:t>текущая коррекция процесса учения каждого</a:t>
            </a:r>
          </a:p>
          <a:p>
            <a:pPr>
              <a:buFontTx/>
              <a:buChar char="•"/>
            </a:pPr>
            <a:r>
              <a:rPr lang="ru-RU" u="sng"/>
              <a:t>Контроль</a:t>
            </a:r>
            <a:r>
              <a:rPr lang="ru-RU"/>
              <a:t> за достижением ПР</a:t>
            </a:r>
          </a:p>
        </p:txBody>
      </p:sp>
    </p:spTree>
    <p:extLst>
      <p:ext uri="{BB962C8B-B14F-4D97-AF65-F5344CB8AC3E}">
        <p14:creationId xmlns:p14="http://schemas.microsoft.com/office/powerpoint/2010/main" val="348452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5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85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5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85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85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5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85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01" grpId="0" animBg="1"/>
      <p:bldP spid="285702" grpId="0" animBg="1"/>
      <p:bldP spid="285703" grpId="0"/>
      <p:bldP spid="285704" grpId="0"/>
      <p:bldP spid="285705" grpId="0"/>
      <p:bldP spid="285706" grpId="0"/>
      <p:bldP spid="285707" grpId="0" animBg="1"/>
      <p:bldP spid="285708" grpId="0"/>
      <p:bldP spid="285709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A843D-F297-4996-8B08-CC033ADBF844}" type="slidenum">
              <a:rPr lang="ru-RU"/>
              <a:pPr>
                <a:defRPr/>
              </a:pPr>
              <a:t>130</a:t>
            </a:fld>
            <a:endParaRPr lang="ru-RU"/>
          </a:p>
        </p:txBody>
      </p:sp>
      <p:sp>
        <p:nvSpPr>
          <p:cNvPr id="202754" name="Text Box 2"/>
          <p:cNvSpPr txBox="1">
            <a:spLocks noChangeArrowheads="1"/>
          </p:cNvSpPr>
          <p:nvPr/>
        </p:nvSpPr>
        <p:spPr bwMode="auto">
          <a:xfrm>
            <a:off x="287338" y="6237288"/>
            <a:ext cx="1009650" cy="376237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</a:rPr>
              <a:t>1 класс</a:t>
            </a: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1368425" y="6237288"/>
            <a:ext cx="1009650" cy="376237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</a:rPr>
              <a:t>2 класс</a:t>
            </a:r>
          </a:p>
        </p:txBody>
      </p:sp>
      <p:sp>
        <p:nvSpPr>
          <p:cNvPr id="202756" name="Text Box 4"/>
          <p:cNvSpPr txBox="1">
            <a:spLocks noChangeArrowheads="1"/>
          </p:cNvSpPr>
          <p:nvPr/>
        </p:nvSpPr>
        <p:spPr bwMode="auto">
          <a:xfrm>
            <a:off x="2484438" y="6237288"/>
            <a:ext cx="1009650" cy="376237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</a:rPr>
              <a:t>3 класс</a:t>
            </a:r>
          </a:p>
        </p:txBody>
      </p:sp>
      <p:sp>
        <p:nvSpPr>
          <p:cNvPr id="202757" name="Text Box 5"/>
          <p:cNvSpPr txBox="1">
            <a:spLocks noChangeArrowheads="1"/>
          </p:cNvSpPr>
          <p:nvPr/>
        </p:nvSpPr>
        <p:spPr bwMode="auto">
          <a:xfrm>
            <a:off x="7559675" y="6200775"/>
            <a:ext cx="1225550" cy="376238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</a:rPr>
              <a:t>11 класс</a:t>
            </a:r>
          </a:p>
        </p:txBody>
      </p:sp>
      <p:sp>
        <p:nvSpPr>
          <p:cNvPr id="202758" name="Text Box 6"/>
          <p:cNvSpPr txBox="1">
            <a:spLocks noChangeArrowheads="1"/>
          </p:cNvSpPr>
          <p:nvPr/>
        </p:nvSpPr>
        <p:spPr bwMode="auto">
          <a:xfrm>
            <a:off x="6335713" y="6200775"/>
            <a:ext cx="1009650" cy="376238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</a:rPr>
              <a:t> </a:t>
            </a:r>
            <a:r>
              <a:rPr lang="ru-RU" b="1">
                <a:solidFill>
                  <a:schemeClr val="bg2"/>
                </a:solidFill>
              </a:rPr>
              <a:t>…</a:t>
            </a:r>
          </a:p>
        </p:txBody>
      </p:sp>
      <p:sp>
        <p:nvSpPr>
          <p:cNvPr id="202759" name="Text Box 7"/>
          <p:cNvSpPr txBox="1">
            <a:spLocks noChangeArrowheads="1"/>
          </p:cNvSpPr>
          <p:nvPr/>
        </p:nvSpPr>
        <p:spPr bwMode="auto">
          <a:xfrm>
            <a:off x="3600450" y="6237288"/>
            <a:ext cx="1225550" cy="376237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</a:rPr>
              <a:t>4 класс</a:t>
            </a:r>
          </a:p>
        </p:txBody>
      </p:sp>
      <p:sp>
        <p:nvSpPr>
          <p:cNvPr id="202760" name="AutoShape 8"/>
          <p:cNvSpPr>
            <a:spLocks noChangeArrowheads="1"/>
          </p:cNvSpPr>
          <p:nvPr/>
        </p:nvSpPr>
        <p:spPr bwMode="auto">
          <a:xfrm>
            <a:off x="4895850" y="4437063"/>
            <a:ext cx="1081088" cy="24209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sz="1600" b="1">
                <a:solidFill>
                  <a:schemeClr val="bg2"/>
                </a:solidFill>
              </a:rPr>
              <a:t>ИТОГО-</a:t>
            </a:r>
          </a:p>
          <a:p>
            <a:pPr algn="ctr"/>
            <a:r>
              <a:rPr lang="ru-RU" sz="1600" b="1">
                <a:solidFill>
                  <a:schemeClr val="bg2"/>
                </a:solidFill>
              </a:rPr>
              <a:t>ВЫЕ</a:t>
            </a:r>
          </a:p>
          <a:p>
            <a:pPr algn="ctr"/>
            <a:endParaRPr lang="ru-RU" sz="800" b="1">
              <a:solidFill>
                <a:schemeClr val="bg2"/>
              </a:solidFill>
            </a:endParaRPr>
          </a:p>
          <a:p>
            <a:pPr algn="ctr"/>
            <a:r>
              <a:rPr lang="ru-RU" sz="1600" b="1">
                <a:solidFill>
                  <a:schemeClr val="bg2"/>
                </a:solidFill>
              </a:rPr>
              <a:t>ПР</a:t>
            </a:r>
          </a:p>
          <a:p>
            <a:pPr algn="ctr"/>
            <a:endParaRPr lang="ru-RU" sz="1600" b="1">
              <a:solidFill>
                <a:schemeClr val="bg2"/>
              </a:solidFill>
            </a:endParaRPr>
          </a:p>
          <a:p>
            <a:pPr algn="ctr"/>
            <a:r>
              <a:rPr lang="ru-RU" sz="1600" b="1">
                <a:solidFill>
                  <a:schemeClr val="bg2"/>
                </a:solidFill>
              </a:rPr>
              <a:t>(предмет-</a:t>
            </a:r>
          </a:p>
          <a:p>
            <a:pPr algn="ctr"/>
            <a:r>
              <a:rPr lang="ru-RU" sz="1600" b="1">
                <a:solidFill>
                  <a:schemeClr val="bg2"/>
                </a:solidFill>
              </a:rPr>
              <a:t>ные)</a:t>
            </a:r>
          </a:p>
        </p:txBody>
      </p:sp>
      <p:sp>
        <p:nvSpPr>
          <p:cNvPr id="202761" name="Rectangle 9"/>
          <p:cNvSpPr>
            <a:spLocks noChangeArrowheads="1"/>
          </p:cNvSpPr>
          <p:nvPr/>
        </p:nvSpPr>
        <p:spPr bwMode="auto">
          <a:xfrm>
            <a:off x="900113" y="6021388"/>
            <a:ext cx="36512" cy="179387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02762" name="Rectangle 10"/>
          <p:cNvSpPr>
            <a:spLocks noChangeArrowheads="1"/>
          </p:cNvSpPr>
          <p:nvPr/>
        </p:nvSpPr>
        <p:spPr bwMode="auto">
          <a:xfrm>
            <a:off x="1187450" y="5984875"/>
            <a:ext cx="73025" cy="2159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02763" name="Rectangle 11"/>
          <p:cNvSpPr>
            <a:spLocks noChangeArrowheads="1"/>
          </p:cNvSpPr>
          <p:nvPr/>
        </p:nvSpPr>
        <p:spPr bwMode="auto">
          <a:xfrm>
            <a:off x="1511300" y="5913438"/>
            <a:ext cx="73025" cy="287337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02764" name="Rectangle 12"/>
          <p:cNvSpPr>
            <a:spLocks noChangeArrowheads="1"/>
          </p:cNvSpPr>
          <p:nvPr/>
        </p:nvSpPr>
        <p:spPr bwMode="auto">
          <a:xfrm>
            <a:off x="1943100" y="5805488"/>
            <a:ext cx="73025" cy="395287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02765" name="Rectangle 13"/>
          <p:cNvSpPr>
            <a:spLocks noChangeArrowheads="1"/>
          </p:cNvSpPr>
          <p:nvPr/>
        </p:nvSpPr>
        <p:spPr bwMode="auto">
          <a:xfrm>
            <a:off x="2232025" y="5734050"/>
            <a:ext cx="109538" cy="46831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02766" name="Rectangle 14"/>
          <p:cNvSpPr>
            <a:spLocks noChangeArrowheads="1"/>
          </p:cNvSpPr>
          <p:nvPr/>
        </p:nvSpPr>
        <p:spPr bwMode="auto">
          <a:xfrm>
            <a:off x="1727200" y="5876925"/>
            <a:ext cx="73025" cy="32385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02767" name="Rectangle 15"/>
          <p:cNvSpPr>
            <a:spLocks noChangeArrowheads="1"/>
          </p:cNvSpPr>
          <p:nvPr/>
        </p:nvSpPr>
        <p:spPr bwMode="auto">
          <a:xfrm>
            <a:off x="2808288" y="5624513"/>
            <a:ext cx="107950" cy="57626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02768" name="Rectangle 16"/>
          <p:cNvSpPr>
            <a:spLocks noChangeArrowheads="1"/>
          </p:cNvSpPr>
          <p:nvPr/>
        </p:nvSpPr>
        <p:spPr bwMode="auto">
          <a:xfrm>
            <a:off x="2519363" y="5661025"/>
            <a:ext cx="107950" cy="53975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02769" name="Rectangle 17"/>
          <p:cNvSpPr>
            <a:spLocks noChangeArrowheads="1"/>
          </p:cNvSpPr>
          <p:nvPr/>
        </p:nvSpPr>
        <p:spPr bwMode="auto">
          <a:xfrm>
            <a:off x="3348038" y="5553075"/>
            <a:ext cx="144462" cy="6477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02770" name="Rectangle 18"/>
          <p:cNvSpPr>
            <a:spLocks noChangeArrowheads="1"/>
          </p:cNvSpPr>
          <p:nvPr/>
        </p:nvSpPr>
        <p:spPr bwMode="auto">
          <a:xfrm>
            <a:off x="3059113" y="5589588"/>
            <a:ext cx="107950" cy="611187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02771" name="Rectangle 19"/>
          <p:cNvSpPr>
            <a:spLocks noChangeArrowheads="1"/>
          </p:cNvSpPr>
          <p:nvPr/>
        </p:nvSpPr>
        <p:spPr bwMode="auto">
          <a:xfrm>
            <a:off x="3635375" y="5481638"/>
            <a:ext cx="144463" cy="719137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02772" name="Rectangle 20"/>
          <p:cNvSpPr>
            <a:spLocks noChangeArrowheads="1"/>
          </p:cNvSpPr>
          <p:nvPr/>
        </p:nvSpPr>
        <p:spPr bwMode="auto">
          <a:xfrm>
            <a:off x="3959225" y="5373688"/>
            <a:ext cx="179388" cy="827087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02773" name="Rectangle 21"/>
          <p:cNvSpPr>
            <a:spLocks noChangeArrowheads="1"/>
          </p:cNvSpPr>
          <p:nvPr/>
        </p:nvSpPr>
        <p:spPr bwMode="auto">
          <a:xfrm>
            <a:off x="4248150" y="5229225"/>
            <a:ext cx="179388" cy="97155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02774" name="Rectangle 22"/>
          <p:cNvSpPr>
            <a:spLocks noChangeArrowheads="1"/>
          </p:cNvSpPr>
          <p:nvPr/>
        </p:nvSpPr>
        <p:spPr bwMode="auto">
          <a:xfrm>
            <a:off x="4572000" y="5121275"/>
            <a:ext cx="215900" cy="10795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02775" name="Text Box 23"/>
          <p:cNvSpPr txBox="1">
            <a:spLocks noChangeArrowheads="1"/>
          </p:cNvSpPr>
          <p:nvPr/>
        </p:nvSpPr>
        <p:spPr bwMode="auto">
          <a:xfrm>
            <a:off x="250825" y="4437063"/>
            <a:ext cx="3781425" cy="36671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2"/>
                </a:solidFill>
              </a:rPr>
              <a:t>Тематические</a:t>
            </a:r>
            <a:r>
              <a:rPr lang="ru-RU"/>
              <a:t> </a:t>
            </a:r>
            <a:r>
              <a:rPr lang="ru-RU">
                <a:solidFill>
                  <a:schemeClr val="bg2"/>
                </a:solidFill>
              </a:rPr>
              <a:t>результаты</a:t>
            </a:r>
          </a:p>
        </p:txBody>
      </p:sp>
      <p:sp>
        <p:nvSpPr>
          <p:cNvPr id="202776" name="Text Box 24"/>
          <p:cNvSpPr txBox="1">
            <a:spLocks noChangeArrowheads="1"/>
          </p:cNvSpPr>
          <p:nvPr/>
        </p:nvSpPr>
        <p:spPr bwMode="auto">
          <a:xfrm>
            <a:off x="250825" y="4833938"/>
            <a:ext cx="1800225" cy="5175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i="1">
                <a:solidFill>
                  <a:schemeClr val="bg2"/>
                </a:solidFill>
              </a:rPr>
              <a:t>Формирующая (текущая) оценка</a:t>
            </a:r>
          </a:p>
        </p:txBody>
      </p:sp>
      <p:sp>
        <p:nvSpPr>
          <p:cNvPr id="202777" name="Line 25"/>
          <p:cNvSpPr>
            <a:spLocks noChangeShapeType="1"/>
          </p:cNvSpPr>
          <p:nvPr/>
        </p:nvSpPr>
        <p:spPr bwMode="auto">
          <a:xfrm flipH="1">
            <a:off x="431800" y="5373688"/>
            <a:ext cx="10795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02778" name="Line 26"/>
          <p:cNvSpPr>
            <a:spLocks noChangeShapeType="1"/>
          </p:cNvSpPr>
          <p:nvPr/>
        </p:nvSpPr>
        <p:spPr bwMode="auto">
          <a:xfrm>
            <a:off x="611188" y="5373688"/>
            <a:ext cx="144462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02779" name="Line 27"/>
          <p:cNvSpPr>
            <a:spLocks noChangeShapeType="1"/>
          </p:cNvSpPr>
          <p:nvPr/>
        </p:nvSpPr>
        <p:spPr bwMode="auto">
          <a:xfrm>
            <a:off x="576263" y="537368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02780" name="Line 28"/>
          <p:cNvSpPr>
            <a:spLocks noChangeShapeType="1"/>
          </p:cNvSpPr>
          <p:nvPr/>
        </p:nvSpPr>
        <p:spPr bwMode="auto">
          <a:xfrm flipH="1">
            <a:off x="1008063" y="5408613"/>
            <a:ext cx="71437" cy="757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02781" name="Line 29"/>
          <p:cNvSpPr>
            <a:spLocks noChangeShapeType="1"/>
          </p:cNvSpPr>
          <p:nvPr/>
        </p:nvSpPr>
        <p:spPr bwMode="auto">
          <a:xfrm flipH="1">
            <a:off x="1403350" y="5373688"/>
            <a:ext cx="21590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02782" name="Line 30"/>
          <p:cNvSpPr>
            <a:spLocks noChangeShapeType="1"/>
          </p:cNvSpPr>
          <p:nvPr/>
        </p:nvSpPr>
        <p:spPr bwMode="auto">
          <a:xfrm>
            <a:off x="1079500" y="5337175"/>
            <a:ext cx="36513" cy="828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02783" name="Line 31"/>
          <p:cNvSpPr>
            <a:spLocks noChangeShapeType="1"/>
          </p:cNvSpPr>
          <p:nvPr/>
        </p:nvSpPr>
        <p:spPr bwMode="auto">
          <a:xfrm>
            <a:off x="1655763" y="5373688"/>
            <a:ext cx="0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02784" name="Line 32"/>
          <p:cNvSpPr>
            <a:spLocks noChangeShapeType="1"/>
          </p:cNvSpPr>
          <p:nvPr/>
        </p:nvSpPr>
        <p:spPr bwMode="auto">
          <a:xfrm>
            <a:off x="1655763" y="5373688"/>
            <a:ext cx="179387" cy="755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02785" name="Line 33"/>
          <p:cNvSpPr>
            <a:spLocks noChangeShapeType="1"/>
          </p:cNvSpPr>
          <p:nvPr/>
        </p:nvSpPr>
        <p:spPr bwMode="auto">
          <a:xfrm>
            <a:off x="1619250" y="5337175"/>
            <a:ext cx="468313" cy="828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02786" name="Line 34"/>
          <p:cNvSpPr>
            <a:spLocks noChangeShapeType="1"/>
          </p:cNvSpPr>
          <p:nvPr/>
        </p:nvSpPr>
        <p:spPr bwMode="auto">
          <a:xfrm flipH="1">
            <a:off x="900113" y="5300663"/>
            <a:ext cx="1476375" cy="7921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02787" name="Line 35"/>
          <p:cNvSpPr>
            <a:spLocks noChangeShapeType="1"/>
          </p:cNvSpPr>
          <p:nvPr/>
        </p:nvSpPr>
        <p:spPr bwMode="auto">
          <a:xfrm flipH="1">
            <a:off x="1258888" y="5265738"/>
            <a:ext cx="1117600" cy="7921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02788" name="Line 36"/>
          <p:cNvSpPr>
            <a:spLocks noChangeShapeType="1"/>
          </p:cNvSpPr>
          <p:nvPr/>
        </p:nvSpPr>
        <p:spPr bwMode="auto">
          <a:xfrm flipH="1">
            <a:off x="1511300" y="5300663"/>
            <a:ext cx="1117600" cy="7921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02789" name="Line 37"/>
          <p:cNvSpPr>
            <a:spLocks noChangeShapeType="1"/>
          </p:cNvSpPr>
          <p:nvPr/>
        </p:nvSpPr>
        <p:spPr bwMode="auto">
          <a:xfrm flipH="1">
            <a:off x="1763713" y="5300663"/>
            <a:ext cx="863600" cy="719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02790" name="Line 38"/>
          <p:cNvSpPr>
            <a:spLocks noChangeShapeType="1"/>
          </p:cNvSpPr>
          <p:nvPr/>
        </p:nvSpPr>
        <p:spPr bwMode="auto">
          <a:xfrm flipH="1">
            <a:off x="2268538" y="5300663"/>
            <a:ext cx="358775" cy="6842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02791" name="Line 39"/>
          <p:cNvSpPr>
            <a:spLocks noChangeShapeType="1"/>
          </p:cNvSpPr>
          <p:nvPr/>
        </p:nvSpPr>
        <p:spPr bwMode="auto">
          <a:xfrm flipH="1">
            <a:off x="1979613" y="5337175"/>
            <a:ext cx="612775" cy="6842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02792" name="Text Box 40"/>
          <p:cNvSpPr txBox="1">
            <a:spLocks noChangeArrowheads="1"/>
          </p:cNvSpPr>
          <p:nvPr/>
        </p:nvSpPr>
        <p:spPr bwMode="auto">
          <a:xfrm>
            <a:off x="2195513" y="4833938"/>
            <a:ext cx="1800225" cy="517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i="1">
                <a:solidFill>
                  <a:schemeClr val="bg2"/>
                </a:solidFill>
              </a:rPr>
              <a:t>Зачеты и итоговые работы</a:t>
            </a:r>
          </a:p>
        </p:txBody>
      </p:sp>
      <p:sp>
        <p:nvSpPr>
          <p:cNvPr id="17450" name="Text Box 3"/>
          <p:cNvSpPr txBox="1">
            <a:spLocks noChangeArrowheads="1"/>
          </p:cNvSpPr>
          <p:nvPr/>
        </p:nvSpPr>
        <p:spPr bwMode="auto">
          <a:xfrm>
            <a:off x="250825" y="1412875"/>
            <a:ext cx="52578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/>
              <a:t>1) проектировать систему </a:t>
            </a:r>
            <a:r>
              <a:rPr lang="ru-RU" sz="3200" b="1"/>
              <a:t>тематических и текущих</a:t>
            </a:r>
            <a:r>
              <a:rPr lang="ru-RU" sz="2800" b="1"/>
              <a:t> планируемых результатов</a:t>
            </a:r>
            <a:endParaRPr lang="ru-RU" sz="2800"/>
          </a:p>
        </p:txBody>
      </p:sp>
      <p:sp>
        <p:nvSpPr>
          <p:cNvPr id="202794" name="AutoShape 42"/>
          <p:cNvSpPr>
            <a:spLocks noChangeArrowheads="1"/>
          </p:cNvSpPr>
          <p:nvPr/>
        </p:nvSpPr>
        <p:spPr bwMode="auto">
          <a:xfrm>
            <a:off x="5759450" y="1952625"/>
            <a:ext cx="3060700" cy="2305050"/>
          </a:xfrm>
          <a:prstGeom prst="wedgeRectCallout">
            <a:avLst>
              <a:gd name="adj1" fmla="val -172042"/>
              <a:gd name="adj2" fmla="val 60329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endParaRPr lang="ru-RU"/>
          </a:p>
        </p:txBody>
      </p:sp>
      <p:sp>
        <p:nvSpPr>
          <p:cNvPr id="202795" name="Text Box 43"/>
          <p:cNvSpPr txBox="1">
            <a:spLocks noChangeArrowheads="1"/>
          </p:cNvSpPr>
          <p:nvPr/>
        </p:nvSpPr>
        <p:spPr bwMode="auto">
          <a:xfrm>
            <a:off x="5940425" y="2060575"/>
            <a:ext cx="26590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ru-RU" b="1" dirty="0" err="1">
                <a:solidFill>
                  <a:schemeClr val="bg2"/>
                </a:solidFill>
              </a:rPr>
              <a:t>Операционализация</a:t>
            </a:r>
            <a:endParaRPr lang="ru-RU" b="1" dirty="0">
              <a:solidFill>
                <a:schemeClr val="bg2"/>
              </a:solidFill>
            </a:endParaRPr>
          </a:p>
          <a:p>
            <a:pPr algn="ctr"/>
            <a:r>
              <a:rPr lang="ru-RU" dirty="0">
                <a:solidFill>
                  <a:schemeClr val="bg2"/>
                </a:solidFill>
              </a:rPr>
              <a:t>итоговых планируемых</a:t>
            </a:r>
          </a:p>
          <a:p>
            <a:pPr algn="ctr"/>
            <a:r>
              <a:rPr lang="ru-RU" dirty="0">
                <a:solidFill>
                  <a:schemeClr val="bg2"/>
                </a:solidFill>
              </a:rPr>
              <a:t>результатов с позиций</a:t>
            </a:r>
          </a:p>
          <a:p>
            <a:pPr algn="ctr"/>
            <a:r>
              <a:rPr lang="ru-RU" dirty="0">
                <a:solidFill>
                  <a:schemeClr val="bg2"/>
                </a:solidFill>
              </a:rPr>
              <a:t>их освоения детьми:</a:t>
            </a:r>
          </a:p>
        </p:txBody>
      </p:sp>
      <p:sp>
        <p:nvSpPr>
          <p:cNvPr id="202796" name="Text Box 44"/>
          <p:cNvSpPr txBox="1">
            <a:spLocks noChangeArrowheads="1"/>
          </p:cNvSpPr>
          <p:nvPr/>
        </p:nvSpPr>
        <p:spPr bwMode="auto">
          <a:xfrm>
            <a:off x="6119813" y="3176588"/>
            <a:ext cx="24876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ru-RU">
                <a:solidFill>
                  <a:schemeClr val="bg2"/>
                </a:solidFill>
              </a:rPr>
              <a:t>этапы освоения</a:t>
            </a:r>
          </a:p>
          <a:p>
            <a:pPr>
              <a:buFontTx/>
              <a:buChar char="•"/>
            </a:pPr>
            <a:r>
              <a:rPr lang="ru-RU">
                <a:solidFill>
                  <a:schemeClr val="bg2"/>
                </a:solidFill>
              </a:rPr>
              <a:t>трудности, типичные</a:t>
            </a:r>
          </a:p>
          <a:p>
            <a:r>
              <a:rPr lang="ru-RU">
                <a:solidFill>
                  <a:schemeClr val="bg2"/>
                </a:solidFill>
              </a:rPr>
              <a:t> ошибки</a:t>
            </a:r>
          </a:p>
        </p:txBody>
      </p:sp>
      <p:sp>
        <p:nvSpPr>
          <p:cNvPr id="909314" name="AutoShape 2"/>
          <p:cNvSpPr>
            <a:spLocks noChangeArrowheads="1"/>
          </p:cNvSpPr>
          <p:nvPr/>
        </p:nvSpPr>
        <p:spPr bwMode="gray">
          <a:xfrm>
            <a:off x="323850" y="225425"/>
            <a:ext cx="8604250" cy="863600"/>
          </a:xfrm>
          <a:prstGeom prst="roundRect">
            <a:avLst>
              <a:gd name="adj" fmla="val 46389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значит для учителя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работать на конечный результат</a:t>
            </a: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0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0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0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0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0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0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0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0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02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2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0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0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20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0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20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0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0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500"/>
                                        <p:tgtEl>
                                          <p:spTgt spid="20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0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02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202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0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0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20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20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0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20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20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500"/>
                                        <p:tgtEl>
                                          <p:spTgt spid="20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5" dur="500"/>
                                        <p:tgtEl>
                                          <p:spTgt spid="20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20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4" grpId="0" animBg="1"/>
      <p:bldP spid="202756" grpId="0" animBg="1"/>
      <p:bldP spid="202757" grpId="0" animBg="1"/>
      <p:bldP spid="202758" grpId="0" animBg="1"/>
      <p:bldP spid="202759" grpId="0" animBg="1"/>
      <p:bldP spid="202760" grpId="0" animBg="1"/>
      <p:bldP spid="202761" grpId="0" animBg="1"/>
      <p:bldP spid="202762" grpId="0" animBg="1"/>
      <p:bldP spid="202763" grpId="0" animBg="1"/>
      <p:bldP spid="202764" grpId="0" animBg="1"/>
      <p:bldP spid="202765" grpId="0" animBg="1"/>
      <p:bldP spid="202766" grpId="0" animBg="1"/>
      <p:bldP spid="202767" grpId="0" animBg="1"/>
      <p:bldP spid="202768" grpId="0" animBg="1"/>
      <p:bldP spid="202769" grpId="0" animBg="1"/>
      <p:bldP spid="202770" grpId="0" animBg="1"/>
      <p:bldP spid="202771" grpId="0" animBg="1"/>
      <p:bldP spid="202772" grpId="0" animBg="1"/>
      <p:bldP spid="202772" grpId="1" animBg="1"/>
      <p:bldP spid="202773" grpId="0" animBg="1"/>
      <p:bldP spid="202774" grpId="0" animBg="1"/>
      <p:bldP spid="202775" grpId="0" animBg="1"/>
      <p:bldP spid="202776" grpId="0" animBg="1"/>
      <p:bldP spid="202777" grpId="0" animBg="1"/>
      <p:bldP spid="202778" grpId="0" animBg="1"/>
      <p:bldP spid="202779" grpId="0" animBg="1"/>
      <p:bldP spid="202780" grpId="0" animBg="1"/>
      <p:bldP spid="202781" grpId="0" animBg="1"/>
      <p:bldP spid="202782" grpId="0" animBg="1"/>
      <p:bldP spid="202783" grpId="0" animBg="1"/>
      <p:bldP spid="202784" grpId="0" animBg="1"/>
      <p:bldP spid="202785" grpId="0" animBg="1"/>
      <p:bldP spid="202786" grpId="0" animBg="1"/>
      <p:bldP spid="202787" grpId="0" animBg="1"/>
      <p:bldP spid="202788" grpId="0" animBg="1"/>
      <p:bldP spid="202789" grpId="0" animBg="1"/>
      <p:bldP spid="202790" grpId="0" animBg="1"/>
      <p:bldP spid="202791" grpId="0" animBg="1"/>
      <p:bldP spid="202792" grpId="0" animBg="1"/>
      <p:bldP spid="202794" grpId="0" animBg="1"/>
      <p:bldP spid="202795" grpId="0"/>
      <p:bldP spid="202796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D3EEA5-3426-4393-9B80-074653E6F379}" type="slidenum">
              <a:rPr lang="ru-RU"/>
              <a:pPr>
                <a:defRPr/>
              </a:pPr>
              <a:t>131</a:t>
            </a:fld>
            <a:endParaRPr lang="ru-RU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476375" y="1268413"/>
            <a:ext cx="6481763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2800" b="1"/>
              <a:t>2) подбирать и самостоятельно составлять учебные задания</a:t>
            </a:r>
            <a:r>
              <a:rPr lang="ru-RU" sz="2800"/>
              <a:t> 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2339975" y="5300663"/>
            <a:ext cx="4500563" cy="376237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chemeClr val="bg2"/>
                </a:solidFill>
              </a:rPr>
              <a:t>1 класс (и любой иной)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4427538" y="4508500"/>
            <a:ext cx="468312" cy="79057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b="1">
                <a:solidFill>
                  <a:schemeClr val="bg2"/>
                </a:solidFill>
              </a:rPr>
              <a:t>ТЗ</a:t>
            </a:r>
          </a:p>
          <a:p>
            <a:pPr algn="ctr"/>
            <a:r>
              <a:rPr lang="ru-RU" b="1">
                <a:solidFill>
                  <a:schemeClr val="bg2"/>
                </a:solidFill>
              </a:rPr>
              <a:t>№1</a:t>
            </a:r>
          </a:p>
        </p:txBody>
      </p:sp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1943100" y="2384425"/>
            <a:ext cx="5076825" cy="4572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FF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>
                <a:solidFill>
                  <a:schemeClr val="bg2"/>
                </a:solidFill>
              </a:rPr>
              <a:t>Тематические</a:t>
            </a:r>
            <a:r>
              <a:rPr lang="ru-RU" sz="2400" b="1"/>
              <a:t> </a:t>
            </a:r>
            <a:r>
              <a:rPr lang="ru-RU" sz="2400" b="1">
                <a:solidFill>
                  <a:schemeClr val="bg2"/>
                </a:solidFill>
              </a:rPr>
              <a:t>результаты</a:t>
            </a:r>
          </a:p>
        </p:txBody>
      </p:sp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1943100" y="2852738"/>
            <a:ext cx="2881313" cy="5175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i="1">
                <a:solidFill>
                  <a:schemeClr val="bg2"/>
                </a:solidFill>
              </a:rPr>
              <a:t>Текущая  (формирующая и диагностическая) оценка</a:t>
            </a:r>
          </a:p>
        </p:txBody>
      </p:sp>
      <p:sp>
        <p:nvSpPr>
          <p:cNvPr id="204807" name="Text Box 7"/>
          <p:cNvSpPr txBox="1">
            <a:spLocks noChangeArrowheads="1"/>
          </p:cNvSpPr>
          <p:nvPr/>
        </p:nvSpPr>
        <p:spPr bwMode="auto">
          <a:xfrm>
            <a:off x="5076825" y="2852738"/>
            <a:ext cx="1943100" cy="5175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i="1">
                <a:solidFill>
                  <a:schemeClr val="bg2"/>
                </a:solidFill>
              </a:rPr>
              <a:t>Зачеты и итоговые работы</a:t>
            </a:r>
          </a:p>
        </p:txBody>
      </p:sp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6084888" y="4005263"/>
            <a:ext cx="612775" cy="12954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b="1">
                <a:solidFill>
                  <a:schemeClr val="bg2"/>
                </a:solidFill>
              </a:rPr>
              <a:t>ТЗ</a:t>
            </a:r>
          </a:p>
          <a:p>
            <a:pPr algn="ctr"/>
            <a:r>
              <a:rPr lang="ru-RU" b="1">
                <a:solidFill>
                  <a:schemeClr val="bg2"/>
                </a:solidFill>
              </a:rPr>
              <a:t>№2</a:t>
            </a:r>
          </a:p>
        </p:txBody>
      </p:sp>
      <p:sp>
        <p:nvSpPr>
          <p:cNvPr id="204809" name="Line 9"/>
          <p:cNvSpPr>
            <a:spLocks noChangeShapeType="1"/>
          </p:cNvSpPr>
          <p:nvPr/>
        </p:nvSpPr>
        <p:spPr bwMode="auto">
          <a:xfrm flipH="1">
            <a:off x="2916238" y="3357563"/>
            <a:ext cx="287337" cy="1943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04810" name="Line 10"/>
          <p:cNvSpPr>
            <a:spLocks noChangeShapeType="1"/>
          </p:cNvSpPr>
          <p:nvPr/>
        </p:nvSpPr>
        <p:spPr bwMode="auto">
          <a:xfrm>
            <a:off x="3203575" y="3429000"/>
            <a:ext cx="73025" cy="18716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04811" name="Line 11"/>
          <p:cNvSpPr>
            <a:spLocks noChangeShapeType="1"/>
          </p:cNvSpPr>
          <p:nvPr/>
        </p:nvSpPr>
        <p:spPr bwMode="auto">
          <a:xfrm>
            <a:off x="3203575" y="3392488"/>
            <a:ext cx="431800" cy="1908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04812" name="Line 12"/>
          <p:cNvSpPr>
            <a:spLocks noChangeShapeType="1"/>
          </p:cNvSpPr>
          <p:nvPr/>
        </p:nvSpPr>
        <p:spPr bwMode="auto">
          <a:xfrm>
            <a:off x="4356100" y="3357563"/>
            <a:ext cx="1439863" cy="1943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04813" name="Line 13"/>
          <p:cNvSpPr>
            <a:spLocks noChangeShapeType="1"/>
          </p:cNvSpPr>
          <p:nvPr/>
        </p:nvSpPr>
        <p:spPr bwMode="auto">
          <a:xfrm>
            <a:off x="4356100" y="3357563"/>
            <a:ext cx="1079500" cy="1943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04814" name="Line 14"/>
          <p:cNvSpPr>
            <a:spLocks noChangeShapeType="1"/>
          </p:cNvSpPr>
          <p:nvPr/>
        </p:nvSpPr>
        <p:spPr bwMode="auto">
          <a:xfrm flipH="1">
            <a:off x="4716463" y="3357563"/>
            <a:ext cx="1331912" cy="11509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04815" name="Line 15"/>
          <p:cNvSpPr>
            <a:spLocks noChangeShapeType="1"/>
          </p:cNvSpPr>
          <p:nvPr/>
        </p:nvSpPr>
        <p:spPr bwMode="auto">
          <a:xfrm>
            <a:off x="6046788" y="3392488"/>
            <a:ext cx="288925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04816" name="AutoShape 16"/>
          <p:cNvSpPr>
            <a:spLocks noChangeArrowheads="1"/>
          </p:cNvSpPr>
          <p:nvPr/>
        </p:nvSpPr>
        <p:spPr bwMode="auto">
          <a:xfrm>
            <a:off x="107950" y="2600325"/>
            <a:ext cx="1800225" cy="2124075"/>
          </a:xfrm>
          <a:prstGeom prst="wedgeRectCallout">
            <a:avLst>
              <a:gd name="adj1" fmla="val 109083"/>
              <a:gd name="adj2" fmla="val 43870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endParaRPr lang="ru-RU"/>
          </a:p>
        </p:txBody>
      </p:sp>
      <p:sp>
        <p:nvSpPr>
          <p:cNvPr id="204817" name="Text Box 17"/>
          <p:cNvSpPr txBox="1">
            <a:spLocks noChangeArrowheads="1"/>
          </p:cNvSpPr>
          <p:nvPr/>
        </p:nvSpPr>
        <p:spPr bwMode="auto">
          <a:xfrm>
            <a:off x="107950" y="2781300"/>
            <a:ext cx="1871663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400" b="1" i="1">
                <a:solidFill>
                  <a:schemeClr val="bg2"/>
                </a:solidFill>
              </a:rPr>
              <a:t>Обучающие задания, учебные ситуации</a:t>
            </a:r>
          </a:p>
          <a:p>
            <a:pPr>
              <a:buFontTx/>
              <a:buChar char="•"/>
            </a:pPr>
            <a:r>
              <a:rPr lang="ru-RU" sz="1600">
                <a:solidFill>
                  <a:schemeClr val="bg2"/>
                </a:solidFill>
              </a:rPr>
              <a:t>осознание</a:t>
            </a:r>
          </a:p>
          <a:p>
            <a:pPr>
              <a:buFontTx/>
              <a:buChar char="•"/>
            </a:pPr>
            <a:r>
              <a:rPr lang="ru-RU" sz="1600">
                <a:solidFill>
                  <a:schemeClr val="bg2"/>
                </a:solidFill>
              </a:rPr>
              <a:t>отработка</a:t>
            </a:r>
          </a:p>
          <a:p>
            <a:pPr>
              <a:buFontTx/>
              <a:buChar char="•"/>
            </a:pPr>
            <a:r>
              <a:rPr lang="ru-RU" sz="1600">
                <a:solidFill>
                  <a:schemeClr val="bg2"/>
                </a:solidFill>
              </a:rPr>
              <a:t>систематизация</a:t>
            </a:r>
          </a:p>
          <a:p>
            <a:pPr>
              <a:buFontTx/>
              <a:buChar char="•"/>
            </a:pPr>
            <a:r>
              <a:rPr lang="ru-RU" sz="1600">
                <a:solidFill>
                  <a:schemeClr val="bg2"/>
                </a:solidFill>
              </a:rPr>
              <a:t>использование</a:t>
            </a:r>
          </a:p>
          <a:p>
            <a:pPr>
              <a:buFontTx/>
              <a:buChar char="•"/>
            </a:pPr>
            <a:r>
              <a:rPr lang="ru-RU" sz="1600">
                <a:solidFill>
                  <a:schemeClr val="bg2"/>
                </a:solidFill>
              </a:rPr>
              <a:t>перенос</a:t>
            </a:r>
          </a:p>
          <a:p>
            <a:endParaRPr lang="ru-RU" sz="1600">
              <a:solidFill>
                <a:schemeClr val="bg2"/>
              </a:solidFill>
            </a:endParaRPr>
          </a:p>
        </p:txBody>
      </p:sp>
      <p:sp>
        <p:nvSpPr>
          <p:cNvPr id="204818" name="AutoShape 18"/>
          <p:cNvSpPr>
            <a:spLocks noChangeArrowheads="1"/>
          </p:cNvSpPr>
          <p:nvPr/>
        </p:nvSpPr>
        <p:spPr bwMode="auto">
          <a:xfrm>
            <a:off x="7200900" y="3176588"/>
            <a:ext cx="1836738" cy="900112"/>
          </a:xfrm>
          <a:prstGeom prst="wedgeRectCallout">
            <a:avLst>
              <a:gd name="adj1" fmla="val -114218"/>
              <a:gd name="adj2" fmla="val 26898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/>
            <a:endParaRPr lang="ru-RU"/>
          </a:p>
        </p:txBody>
      </p:sp>
      <p:sp>
        <p:nvSpPr>
          <p:cNvPr id="204819" name="Text Box 19"/>
          <p:cNvSpPr txBox="1">
            <a:spLocks noChangeArrowheads="1"/>
          </p:cNvSpPr>
          <p:nvPr/>
        </p:nvSpPr>
        <p:spPr bwMode="auto">
          <a:xfrm>
            <a:off x="7235825" y="3321050"/>
            <a:ext cx="1766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ru-RU" b="1" i="1">
                <a:solidFill>
                  <a:schemeClr val="bg2"/>
                </a:solidFill>
              </a:rPr>
              <a:t>Проверочные</a:t>
            </a:r>
          </a:p>
          <a:p>
            <a:pPr algn="ctr"/>
            <a:r>
              <a:rPr lang="ru-RU" b="1" i="1">
                <a:solidFill>
                  <a:schemeClr val="bg2"/>
                </a:solidFill>
              </a:rPr>
              <a:t>задания</a:t>
            </a:r>
          </a:p>
        </p:txBody>
      </p:sp>
      <p:sp>
        <p:nvSpPr>
          <p:cNvPr id="204820" name="AutoShape 20"/>
          <p:cNvSpPr>
            <a:spLocks noChangeArrowheads="1"/>
          </p:cNvSpPr>
          <p:nvPr/>
        </p:nvSpPr>
        <p:spPr bwMode="auto">
          <a:xfrm>
            <a:off x="179388" y="5876925"/>
            <a:ext cx="8785225" cy="8286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ECFF"/>
              </a:gs>
              <a:gs pos="50000">
                <a:schemeClr val="tx1"/>
              </a:gs>
              <a:gs pos="100000">
                <a:srgbClr val="CCE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i="1">
                <a:solidFill>
                  <a:schemeClr val="bg2"/>
                </a:solidFill>
              </a:rPr>
              <a:t>Задания должны допускать как формирование и оценку исполнительской</a:t>
            </a:r>
          </a:p>
          <a:p>
            <a:pPr algn="ctr">
              <a:defRPr/>
            </a:pPr>
            <a:r>
              <a:rPr lang="ru-RU" i="1">
                <a:solidFill>
                  <a:schemeClr val="bg2"/>
                </a:solidFill>
              </a:rPr>
              <a:t>компетенции, так и обеспечивать возможность развития, оценку осознан-</a:t>
            </a:r>
          </a:p>
          <a:p>
            <a:pPr algn="ctr">
              <a:defRPr/>
            </a:pPr>
            <a:r>
              <a:rPr lang="ru-RU" i="1">
                <a:solidFill>
                  <a:schemeClr val="bg2"/>
                </a:solidFill>
              </a:rPr>
              <a:t>ности и произвольности выполняемых действий с учебным материалом </a:t>
            </a:r>
          </a:p>
        </p:txBody>
      </p:sp>
      <p:sp>
        <p:nvSpPr>
          <p:cNvPr id="204821" name="AutoShape 21"/>
          <p:cNvSpPr>
            <a:spLocks noChangeArrowheads="1"/>
          </p:cNvSpPr>
          <p:nvPr/>
        </p:nvSpPr>
        <p:spPr bwMode="auto">
          <a:xfrm>
            <a:off x="179388" y="4797425"/>
            <a:ext cx="1944687" cy="6111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i="1">
                <a:solidFill>
                  <a:schemeClr val="bg2"/>
                </a:solidFill>
              </a:rPr>
              <a:t>Оценка динамики</a:t>
            </a:r>
          </a:p>
          <a:p>
            <a:pPr algn="ctr"/>
            <a:r>
              <a:rPr lang="ru-RU" i="1">
                <a:solidFill>
                  <a:schemeClr val="bg2"/>
                </a:solidFill>
              </a:rPr>
              <a:t>диагностика</a:t>
            </a:r>
            <a:endParaRPr lang="ru-RU" b="1" i="1">
              <a:solidFill>
                <a:schemeClr val="bg2"/>
              </a:solidFill>
            </a:endParaRPr>
          </a:p>
        </p:txBody>
      </p:sp>
      <p:sp>
        <p:nvSpPr>
          <p:cNvPr id="204822" name="AutoShape 22"/>
          <p:cNvSpPr>
            <a:spLocks noChangeArrowheads="1"/>
          </p:cNvSpPr>
          <p:nvPr/>
        </p:nvSpPr>
        <p:spPr bwMode="auto">
          <a:xfrm>
            <a:off x="7092950" y="4257675"/>
            <a:ext cx="1944688" cy="6111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i="1">
                <a:solidFill>
                  <a:schemeClr val="bg2"/>
                </a:solidFill>
              </a:rPr>
              <a:t>Оценка уровня</a:t>
            </a:r>
          </a:p>
          <a:p>
            <a:pPr algn="ctr"/>
            <a:r>
              <a:rPr lang="ru-RU" i="1">
                <a:solidFill>
                  <a:schemeClr val="bg2"/>
                </a:solidFill>
              </a:rPr>
              <a:t>достижения</a:t>
            </a:r>
            <a:endParaRPr lang="ru-RU" b="1" i="1">
              <a:solidFill>
                <a:schemeClr val="bg2"/>
              </a:solidFill>
            </a:endParaRPr>
          </a:p>
        </p:txBody>
      </p:sp>
      <p:sp>
        <p:nvSpPr>
          <p:cNvPr id="909314" name="AutoShape 2"/>
          <p:cNvSpPr>
            <a:spLocks noChangeArrowheads="1"/>
          </p:cNvSpPr>
          <p:nvPr/>
        </p:nvSpPr>
        <p:spPr bwMode="gray">
          <a:xfrm>
            <a:off x="323850" y="225425"/>
            <a:ext cx="8604250" cy="863600"/>
          </a:xfrm>
          <a:prstGeom prst="roundRect">
            <a:avLst>
              <a:gd name="adj" fmla="val 46389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значит для учителя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работать на конечный результат</a:t>
            </a: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0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0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4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0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0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0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6" grpId="0" animBg="1"/>
      <p:bldP spid="204807" grpId="0" animBg="1"/>
      <p:bldP spid="204809" grpId="0" animBg="1"/>
      <p:bldP spid="204810" grpId="0" animBg="1"/>
      <p:bldP spid="204811" grpId="0" animBg="1"/>
      <p:bldP spid="204812" grpId="0" animBg="1"/>
      <p:bldP spid="204813" grpId="0" animBg="1"/>
      <p:bldP spid="204814" grpId="0" animBg="1"/>
      <p:bldP spid="204815" grpId="0" animBg="1"/>
      <p:bldP spid="204816" grpId="0" animBg="1"/>
      <p:bldP spid="204817" grpId="0"/>
      <p:bldP spid="204818" grpId="0" animBg="1"/>
      <p:bldP spid="204819" grpId="0"/>
      <p:bldP spid="204820" grpId="0" animBg="1"/>
      <p:bldP spid="204821" grpId="0" animBg="1"/>
      <p:bldP spid="204822" grpId="0" animBg="1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95DBC-F516-44FD-B1F8-FB429E57C5C1}" type="slidenum">
              <a:rPr lang="ru-RU"/>
              <a:pPr>
                <a:defRPr/>
              </a:pPr>
              <a:t>132</a:t>
            </a:fld>
            <a:endParaRPr lang="ru-RU"/>
          </a:p>
        </p:txBody>
      </p:sp>
      <p:sp>
        <p:nvSpPr>
          <p:cNvPr id="909314" name="AutoShape 2"/>
          <p:cNvSpPr>
            <a:spLocks noChangeArrowheads="1"/>
          </p:cNvSpPr>
          <p:nvPr/>
        </p:nvSpPr>
        <p:spPr bwMode="gray">
          <a:xfrm>
            <a:off x="0" y="106317"/>
            <a:ext cx="8748713" cy="946196"/>
          </a:xfrm>
          <a:prstGeom prst="roundRect">
            <a:avLst>
              <a:gd name="adj" fmla="val 46389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Задания для формирования и оценки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достижения планируемых результатов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7414" y="1233488"/>
            <a:ext cx="8909172" cy="5560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ru-RU" sz="2400" dirty="0"/>
              <a:t>устные, письменные, практические, </a:t>
            </a:r>
            <a:r>
              <a:rPr lang="ru-RU" sz="2400" dirty="0" smtClean="0"/>
              <a:t>с использованием ИКТ;</a:t>
            </a:r>
            <a:endParaRPr lang="ru-RU" sz="2400" dirty="0"/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en-US" sz="2400" dirty="0"/>
              <a:t>“</a:t>
            </a:r>
            <a:r>
              <a:rPr lang="ru-RU" sz="2400" dirty="0"/>
              <a:t>предметные</a:t>
            </a:r>
            <a:r>
              <a:rPr lang="en-US" sz="2400" dirty="0"/>
              <a:t>”</a:t>
            </a:r>
            <a:r>
              <a:rPr lang="ru-RU" sz="2400" dirty="0"/>
              <a:t>, </a:t>
            </a:r>
            <a:r>
              <a:rPr lang="ru-RU" sz="2400" dirty="0" err="1"/>
              <a:t>межпредметные</a:t>
            </a:r>
            <a:r>
              <a:rPr lang="ru-RU" sz="2400" dirty="0"/>
              <a:t> и </a:t>
            </a:r>
            <a:r>
              <a:rPr lang="en-US" sz="2400" dirty="0" smtClean="0"/>
              <a:t>“</a:t>
            </a:r>
            <a:r>
              <a:rPr lang="ru-RU" sz="2400" dirty="0" err="1" smtClean="0"/>
              <a:t>метапредметные</a:t>
            </a:r>
            <a:r>
              <a:rPr lang="en-US" sz="2400" dirty="0" smtClean="0"/>
              <a:t>”</a:t>
            </a:r>
            <a:r>
              <a:rPr lang="ru-RU" sz="2400" dirty="0" smtClean="0"/>
              <a:t>;</a:t>
            </a:r>
            <a:endParaRPr lang="ru-RU" sz="2400" dirty="0"/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ru-RU" sz="2400" dirty="0"/>
              <a:t>для индивидуальной, парной или групповой работы;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ru-RU" sz="2400" dirty="0"/>
              <a:t>репродуктивные и продуктивные, в том числе – направленные на разрешение проблем;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ru-RU" sz="2400" dirty="0"/>
              <a:t>для проектной и исследовательской деятельности;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ru-RU" sz="2400" dirty="0"/>
              <a:t>с открытым и закрытым ответом;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ru-RU" sz="2400" dirty="0"/>
              <a:t>для стандартизированных работ и для текущей (формирующей и диагностической) оценки;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ru-RU" sz="2400" dirty="0"/>
              <a:t>позволяющие оценивать достижение планируемого результата как на базовом, так и на повышенном уровне;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ru-RU" sz="2400" dirty="0"/>
              <a:t>допускающие использование справочной литературы,</a:t>
            </a:r>
          </a:p>
          <a:p>
            <a:pPr>
              <a:lnSpc>
                <a:spcPct val="80000"/>
              </a:lnSpc>
              <a:spcBef>
                <a:spcPct val="40000"/>
              </a:spcBef>
              <a:buFontTx/>
              <a:buChar char="•"/>
            </a:pPr>
            <a:r>
              <a:rPr lang="ru-RU" sz="2400" dirty="0"/>
              <a:t>допускающие адаптацию к индивидуальным особенностям учащихся.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DB6BC5-2B92-4AB1-A14E-A66805C3D37E}" type="slidenum">
              <a:rPr lang="ru-RU"/>
              <a:pPr>
                <a:defRPr/>
              </a:pPr>
              <a:t>133</a:t>
            </a:fld>
            <a:endParaRPr lang="ru-RU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76263" y="1449388"/>
            <a:ext cx="7991475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/>
              <a:t>3) осуществлять осознанную</a:t>
            </a:r>
            <a:r>
              <a:rPr lang="ru-RU" sz="3200" b="1"/>
              <a:t> </a:t>
            </a:r>
            <a:r>
              <a:rPr lang="ru-RU" sz="3200"/>
              <a:t>и целе-направленную </a:t>
            </a:r>
            <a:r>
              <a:rPr lang="ru-RU" sz="3600" b="1"/>
              <a:t>формирующую и диагностическую оценочную деятельность </a:t>
            </a:r>
            <a:r>
              <a:rPr lang="ru-RU" sz="3200"/>
              <a:t>по оценке достижения</a:t>
            </a:r>
          </a:p>
          <a:p>
            <a:pPr algn="ctr">
              <a:lnSpc>
                <a:spcPct val="90000"/>
              </a:lnSpc>
            </a:pPr>
            <a:r>
              <a:rPr lang="ru-RU" sz="3200"/>
              <a:t>текущих и тематических планируемых результатов, выделенных на основе проецирования итоговых результатов</a:t>
            </a:r>
          </a:p>
          <a:p>
            <a:pPr algn="ctr">
              <a:lnSpc>
                <a:spcPct val="90000"/>
              </a:lnSpc>
            </a:pPr>
            <a:r>
              <a:rPr lang="ru-RU" sz="3200"/>
              <a:t>на данный отрезок учебного процесса</a:t>
            </a:r>
          </a:p>
          <a:p>
            <a:pPr algn="ctr">
              <a:lnSpc>
                <a:spcPct val="90000"/>
              </a:lnSpc>
            </a:pPr>
            <a:endParaRPr lang="ru-RU" sz="1600"/>
          </a:p>
          <a:p>
            <a:pPr algn="ctr">
              <a:lnSpc>
                <a:spcPct val="90000"/>
              </a:lnSpc>
            </a:pPr>
            <a:r>
              <a:rPr lang="ru-RU" sz="3200" b="1"/>
              <a:t>и включать в нее учащихся(!)</a:t>
            </a:r>
          </a:p>
        </p:txBody>
      </p:sp>
      <p:sp>
        <p:nvSpPr>
          <p:cNvPr id="909314" name="AutoShape 2"/>
          <p:cNvSpPr>
            <a:spLocks noChangeArrowheads="1"/>
          </p:cNvSpPr>
          <p:nvPr/>
        </p:nvSpPr>
        <p:spPr bwMode="gray">
          <a:xfrm>
            <a:off x="323850" y="225425"/>
            <a:ext cx="8604250" cy="863600"/>
          </a:xfrm>
          <a:prstGeom prst="roundRect">
            <a:avLst>
              <a:gd name="adj" fmla="val 46389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значит для учителя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работать на конечный результат</a:t>
            </a: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8EDF2-0F9F-4597-AE28-821FE82B3F15}" type="slidenum">
              <a:rPr lang="ru-RU"/>
              <a:pPr>
                <a:defRPr/>
              </a:pPr>
              <a:t>134</a:t>
            </a:fld>
            <a:endParaRPr lang="ru-RU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719138" y="1700213"/>
            <a:ext cx="7704137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3200"/>
              <a:t>4) корректировать – в частности </a:t>
            </a:r>
            <a:r>
              <a:rPr lang="ru-RU" sz="3200" b="1" i="1"/>
              <a:t>индивидуализировать, перефразировать </a:t>
            </a:r>
            <a:r>
              <a:rPr lang="ru-RU" sz="3200"/>
              <a:t>–</a:t>
            </a:r>
          </a:p>
          <a:p>
            <a:pPr algn="ctr">
              <a:lnSpc>
                <a:spcPct val="110000"/>
              </a:lnSpc>
            </a:pPr>
            <a:r>
              <a:rPr lang="ru-RU" sz="3200"/>
              <a:t>текст обучающих учебных заданий с учетом результатов «экспресс-диагностики», результатов формирующей и тематической оценки</a:t>
            </a:r>
          </a:p>
        </p:txBody>
      </p:sp>
      <p:sp>
        <p:nvSpPr>
          <p:cNvPr id="909314" name="AutoShape 2"/>
          <p:cNvSpPr>
            <a:spLocks noChangeArrowheads="1"/>
          </p:cNvSpPr>
          <p:nvPr/>
        </p:nvSpPr>
        <p:spPr bwMode="gray">
          <a:xfrm>
            <a:off x="323850" y="225425"/>
            <a:ext cx="8604250" cy="863600"/>
          </a:xfrm>
          <a:prstGeom prst="roundRect">
            <a:avLst>
              <a:gd name="adj" fmla="val 46389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значит для учителя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работать на конечный результат</a:t>
            </a: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r>
              <a:rPr lang="ru-RU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934423-20D4-4055-BFBA-20A023C03C30}" type="slidenum">
              <a:rPr lang="ru-RU"/>
              <a:pPr>
                <a:defRPr/>
              </a:pPr>
              <a:t>135</a:t>
            </a:fld>
            <a:endParaRPr lang="ru-RU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9813925" y="6253163"/>
            <a:ext cx="184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0" y="808038"/>
            <a:ext cx="9036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>
              <a:lnSpc>
                <a:spcPct val="80000"/>
              </a:lnSpc>
              <a:spcAft>
                <a:spcPct val="20000"/>
              </a:spcAft>
            </a:pPr>
            <a:r>
              <a:rPr lang="ru-RU" sz="3200" b="1"/>
              <a:t>   </a:t>
            </a:r>
            <a:endParaRPr lang="ru-RU" sz="2600" b="1"/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1176338" y="1493838"/>
            <a:ext cx="6316662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>
              <a:lnSpc>
                <a:spcPct val="80000"/>
              </a:lnSpc>
              <a:spcAft>
                <a:spcPct val="20000"/>
              </a:spcAft>
            </a:pPr>
            <a:r>
              <a:rPr lang="ru-RU" sz="3200" b="1" dirty="0"/>
              <a:t>   Содержательно-временная схема учебного процесса: выделение этапов</a:t>
            </a:r>
          </a:p>
        </p:txBody>
      </p:sp>
      <p:sp>
        <p:nvSpPr>
          <p:cNvPr id="33798" name="Стрелка вправо 5"/>
          <p:cNvSpPr>
            <a:spLocks noChangeArrowheads="1"/>
          </p:cNvSpPr>
          <p:nvPr/>
        </p:nvSpPr>
        <p:spPr bwMode="auto">
          <a:xfrm>
            <a:off x="344488" y="2881313"/>
            <a:ext cx="8499475" cy="803275"/>
          </a:xfrm>
          <a:prstGeom prst="rightArrow">
            <a:avLst>
              <a:gd name="adj1" fmla="val 50000"/>
              <a:gd name="adj2" fmla="val 50015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b="1">
                <a:solidFill>
                  <a:schemeClr val="bg2"/>
                </a:solidFill>
              </a:rPr>
              <a:t>Содержание: темы, разделы</a:t>
            </a:r>
          </a:p>
        </p:txBody>
      </p:sp>
      <p:sp>
        <p:nvSpPr>
          <p:cNvPr id="33799" name="Блок-схема: перфолента 6"/>
          <p:cNvSpPr>
            <a:spLocks noChangeArrowheads="1"/>
          </p:cNvSpPr>
          <p:nvPr/>
        </p:nvSpPr>
        <p:spPr bwMode="auto">
          <a:xfrm>
            <a:off x="153988" y="3940175"/>
            <a:ext cx="8836025" cy="1825625"/>
          </a:xfrm>
          <a:prstGeom prst="flowChartPunchedTap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82544" y="5088219"/>
            <a:ext cx="3103605" cy="3855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Раздел 1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768714" y="4832628"/>
            <a:ext cx="5148333" cy="458535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F3F0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Раздел 2</a:t>
            </a:r>
          </a:p>
        </p:txBody>
      </p:sp>
      <p:sp>
        <p:nvSpPr>
          <p:cNvPr id="33802" name="Скругленный прямоугольник 9"/>
          <p:cNvSpPr>
            <a:spLocks noChangeArrowheads="1"/>
          </p:cNvSpPr>
          <p:nvPr/>
        </p:nvSpPr>
        <p:spPr bwMode="auto">
          <a:xfrm>
            <a:off x="519113" y="4487863"/>
            <a:ext cx="1058862" cy="511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>
                <a:solidFill>
                  <a:schemeClr val="bg2"/>
                </a:solidFill>
              </a:rPr>
              <a:t>Тема 1</a:t>
            </a:r>
          </a:p>
        </p:txBody>
      </p:sp>
      <p:sp>
        <p:nvSpPr>
          <p:cNvPr id="33803" name="Скругленный прямоугольник 10"/>
          <p:cNvSpPr>
            <a:spLocks noChangeArrowheads="1"/>
          </p:cNvSpPr>
          <p:nvPr/>
        </p:nvSpPr>
        <p:spPr bwMode="auto">
          <a:xfrm>
            <a:off x="1614488" y="4487863"/>
            <a:ext cx="949325" cy="511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>
                <a:solidFill>
                  <a:schemeClr val="bg2"/>
                </a:solidFill>
              </a:rPr>
              <a:t>Тема 2</a:t>
            </a:r>
          </a:p>
        </p:txBody>
      </p:sp>
      <p:sp>
        <p:nvSpPr>
          <p:cNvPr id="33804" name="Скругленный прямоугольник 12"/>
          <p:cNvSpPr>
            <a:spLocks noChangeArrowheads="1"/>
          </p:cNvSpPr>
          <p:nvPr/>
        </p:nvSpPr>
        <p:spPr bwMode="auto">
          <a:xfrm>
            <a:off x="2600325" y="4487863"/>
            <a:ext cx="985838" cy="5476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>
                <a:solidFill>
                  <a:schemeClr val="bg2"/>
                </a:solidFill>
              </a:rPr>
              <a:t>Тема 3</a:t>
            </a:r>
          </a:p>
        </p:txBody>
      </p:sp>
      <p:sp>
        <p:nvSpPr>
          <p:cNvPr id="33805" name="Скругленный прямоугольник 13"/>
          <p:cNvSpPr>
            <a:spLocks noChangeArrowheads="1"/>
          </p:cNvSpPr>
          <p:nvPr/>
        </p:nvSpPr>
        <p:spPr bwMode="auto">
          <a:xfrm>
            <a:off x="3805238" y="4305300"/>
            <a:ext cx="876300" cy="511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8FF97"/>
              </a:gs>
              <a:gs pos="50000">
                <a:srgbClr val="D2FFBF"/>
              </a:gs>
              <a:gs pos="100000">
                <a:srgbClr val="E8FFDF"/>
              </a:gs>
            </a:gsLst>
            <a:lin ang="135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>
                <a:solidFill>
                  <a:schemeClr val="bg2"/>
                </a:solidFill>
              </a:rPr>
              <a:t>Тема 1</a:t>
            </a:r>
          </a:p>
        </p:txBody>
      </p:sp>
      <p:sp>
        <p:nvSpPr>
          <p:cNvPr id="33806" name="Скругленный прямоугольник 15"/>
          <p:cNvSpPr>
            <a:spLocks noChangeArrowheads="1"/>
          </p:cNvSpPr>
          <p:nvPr/>
        </p:nvSpPr>
        <p:spPr bwMode="auto">
          <a:xfrm>
            <a:off x="4718050" y="4305300"/>
            <a:ext cx="1423988" cy="511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8FF97"/>
              </a:gs>
              <a:gs pos="50000">
                <a:srgbClr val="D2FFBF"/>
              </a:gs>
              <a:gs pos="100000">
                <a:srgbClr val="E8FFDF"/>
              </a:gs>
            </a:gsLst>
            <a:lin ang="135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>
                <a:solidFill>
                  <a:schemeClr val="bg2"/>
                </a:solidFill>
              </a:rPr>
              <a:t>Тема 2</a:t>
            </a:r>
          </a:p>
        </p:txBody>
      </p:sp>
      <p:sp>
        <p:nvSpPr>
          <p:cNvPr id="33807" name="Скругленный прямоугольник 18"/>
          <p:cNvSpPr>
            <a:spLocks noChangeArrowheads="1"/>
          </p:cNvSpPr>
          <p:nvPr/>
        </p:nvSpPr>
        <p:spPr bwMode="auto">
          <a:xfrm>
            <a:off x="6251575" y="4305300"/>
            <a:ext cx="839788" cy="511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8FF97"/>
              </a:gs>
              <a:gs pos="50000">
                <a:srgbClr val="D2FFBF"/>
              </a:gs>
              <a:gs pos="100000">
                <a:srgbClr val="E8FFDF"/>
              </a:gs>
            </a:gsLst>
            <a:lin ang="135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>
                <a:solidFill>
                  <a:schemeClr val="bg2"/>
                </a:solidFill>
              </a:rPr>
              <a:t>Тема 3</a:t>
            </a:r>
          </a:p>
        </p:txBody>
      </p:sp>
      <p:sp>
        <p:nvSpPr>
          <p:cNvPr id="33808" name="Скругленный прямоугольник 19"/>
          <p:cNvSpPr>
            <a:spLocks noChangeArrowheads="1"/>
          </p:cNvSpPr>
          <p:nvPr/>
        </p:nvSpPr>
        <p:spPr bwMode="auto">
          <a:xfrm>
            <a:off x="7127875" y="4305300"/>
            <a:ext cx="803275" cy="511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8FF97"/>
              </a:gs>
              <a:gs pos="50000">
                <a:srgbClr val="D2FFBF"/>
              </a:gs>
              <a:gs pos="100000">
                <a:srgbClr val="E8FFDF"/>
              </a:gs>
            </a:gsLst>
            <a:lin ang="135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>
                <a:solidFill>
                  <a:schemeClr val="bg2"/>
                </a:solidFill>
              </a:rPr>
              <a:t>Тема 4</a:t>
            </a:r>
          </a:p>
        </p:txBody>
      </p:sp>
      <p:sp>
        <p:nvSpPr>
          <p:cNvPr id="33809" name="Скругленный прямоугольник 20"/>
          <p:cNvSpPr>
            <a:spLocks noChangeArrowheads="1"/>
          </p:cNvSpPr>
          <p:nvPr/>
        </p:nvSpPr>
        <p:spPr bwMode="auto">
          <a:xfrm>
            <a:off x="8004175" y="4305300"/>
            <a:ext cx="876300" cy="511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8FF97"/>
              </a:gs>
              <a:gs pos="50000">
                <a:srgbClr val="D2FFBF"/>
              </a:gs>
              <a:gs pos="100000">
                <a:srgbClr val="E8FFDF"/>
              </a:gs>
            </a:gsLst>
            <a:lin ang="135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>
                <a:solidFill>
                  <a:schemeClr val="bg2"/>
                </a:solidFill>
              </a:rPr>
              <a:t>Тема 5</a:t>
            </a:r>
          </a:p>
        </p:txBody>
      </p:sp>
      <p:sp>
        <p:nvSpPr>
          <p:cNvPr id="33810" name="Стрелка вправо 21"/>
          <p:cNvSpPr>
            <a:spLocks noChangeArrowheads="1"/>
          </p:cNvSpPr>
          <p:nvPr/>
        </p:nvSpPr>
        <p:spPr bwMode="auto">
          <a:xfrm>
            <a:off x="373063" y="6054725"/>
            <a:ext cx="8499475" cy="803275"/>
          </a:xfrm>
          <a:prstGeom prst="rightArrow">
            <a:avLst>
              <a:gd name="adj1" fmla="val 50000"/>
              <a:gd name="adj2" fmla="val 50015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b="1">
                <a:solidFill>
                  <a:schemeClr val="bg2"/>
                </a:solidFill>
              </a:rPr>
              <a:t>Календарные сроки: недели, месяцы, четверти</a:t>
            </a:r>
          </a:p>
        </p:txBody>
      </p:sp>
      <p:sp>
        <p:nvSpPr>
          <p:cNvPr id="33811" name="Блок-схема: процесс 22"/>
          <p:cNvSpPr>
            <a:spLocks noChangeArrowheads="1"/>
          </p:cNvSpPr>
          <p:nvPr/>
        </p:nvSpPr>
        <p:spPr bwMode="auto">
          <a:xfrm>
            <a:off x="3649663" y="3611563"/>
            <a:ext cx="107950" cy="2482850"/>
          </a:xfrm>
          <a:prstGeom prst="flowChartProcess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3812" name="Блок-схема: процесс 23"/>
          <p:cNvSpPr>
            <a:spLocks noChangeArrowheads="1"/>
          </p:cNvSpPr>
          <p:nvPr/>
        </p:nvSpPr>
        <p:spPr bwMode="auto">
          <a:xfrm>
            <a:off x="6178550" y="3648075"/>
            <a:ext cx="109538" cy="2482850"/>
          </a:xfrm>
          <a:prstGeom prst="flowChartProcess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3813" name="Блок-схема: процесс 24"/>
          <p:cNvSpPr>
            <a:spLocks noChangeArrowheads="1"/>
          </p:cNvSpPr>
          <p:nvPr/>
        </p:nvSpPr>
        <p:spPr bwMode="auto">
          <a:xfrm>
            <a:off x="8916988" y="3648075"/>
            <a:ext cx="107950" cy="2482850"/>
          </a:xfrm>
          <a:prstGeom prst="flowChartProcess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975875" name="AutoShape 3"/>
          <p:cNvSpPr>
            <a:spLocks noChangeArrowheads="1"/>
          </p:cNvSpPr>
          <p:nvPr/>
        </p:nvSpPr>
        <p:spPr bwMode="gray">
          <a:xfrm>
            <a:off x="287338" y="152400"/>
            <a:ext cx="8388350" cy="1189038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Рекомендации по проектированию</a:t>
            </a:r>
          </a:p>
          <a:p>
            <a:pPr algn="ctr" eaLnBrk="1" hangingPunct="1">
              <a:defRPr/>
            </a:pPr>
            <a:r>
              <a:rPr lang="ru-RU"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учебного процесса: шаг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BF749E-6631-46B4-A5C7-AED9CA6B2B03}" type="slidenum">
              <a:rPr lang="ru-RU"/>
              <a:pPr>
                <a:defRPr/>
              </a:pPr>
              <a:t>136</a:t>
            </a:fld>
            <a:endParaRPr 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9813925" y="6253163"/>
            <a:ext cx="184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34820" name="Text Box 3"/>
          <p:cNvSpPr txBox="1">
            <a:spLocks noChangeArrowheads="1"/>
          </p:cNvSpPr>
          <p:nvPr/>
        </p:nvSpPr>
        <p:spPr bwMode="auto">
          <a:xfrm>
            <a:off x="0" y="808038"/>
            <a:ext cx="9036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>
              <a:lnSpc>
                <a:spcPct val="80000"/>
              </a:lnSpc>
              <a:spcAft>
                <a:spcPct val="20000"/>
              </a:spcAft>
            </a:pPr>
            <a:r>
              <a:rPr lang="ru-RU" sz="3200" b="1"/>
              <a:t>   </a:t>
            </a:r>
            <a:endParaRPr lang="ru-RU" sz="2600" b="1"/>
          </a:p>
        </p:txBody>
      </p:sp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647700" y="1665288"/>
            <a:ext cx="7375525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>
              <a:lnSpc>
                <a:spcPct val="80000"/>
              </a:lnSpc>
              <a:spcAft>
                <a:spcPct val="20000"/>
              </a:spcAft>
            </a:pPr>
            <a:r>
              <a:rPr lang="ru-RU" sz="3200" b="1"/>
              <a:t>   Проецирование ИТОГОВЫХ планируемых результатов на выделенные этапы учебного процесса и их детализация</a:t>
            </a:r>
          </a:p>
        </p:txBody>
      </p:sp>
      <p:sp>
        <p:nvSpPr>
          <p:cNvPr id="34822" name="Горизонтальный свиток 25"/>
          <p:cNvSpPr>
            <a:spLocks noChangeArrowheads="1"/>
          </p:cNvSpPr>
          <p:nvPr/>
        </p:nvSpPr>
        <p:spPr bwMode="auto">
          <a:xfrm>
            <a:off x="215900" y="3465513"/>
            <a:ext cx="3578225" cy="2811462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sz="2400">
                <a:solidFill>
                  <a:schemeClr val="bg2"/>
                </a:solidFill>
              </a:rPr>
              <a:t>Системы</a:t>
            </a:r>
          </a:p>
          <a:p>
            <a:pPr algn="ctr"/>
            <a:r>
              <a:rPr lang="ru-RU" sz="2400">
                <a:solidFill>
                  <a:schemeClr val="bg2"/>
                </a:solidFill>
              </a:rPr>
              <a:t>ТЕМАТИЧЕСКИХ</a:t>
            </a:r>
          </a:p>
          <a:p>
            <a:pPr algn="ctr"/>
            <a:r>
              <a:rPr lang="ru-RU" sz="2400">
                <a:solidFill>
                  <a:schemeClr val="bg2"/>
                </a:solidFill>
              </a:rPr>
              <a:t>планируемых</a:t>
            </a:r>
          </a:p>
          <a:p>
            <a:pPr algn="ctr"/>
            <a:r>
              <a:rPr lang="ru-RU" sz="2400">
                <a:solidFill>
                  <a:schemeClr val="bg2"/>
                </a:solidFill>
              </a:rPr>
              <a:t>результатов</a:t>
            </a:r>
          </a:p>
          <a:p>
            <a:pPr algn="ctr"/>
            <a:endParaRPr lang="ru-RU" sz="2400">
              <a:solidFill>
                <a:schemeClr val="bg2"/>
              </a:solidFill>
            </a:endParaRPr>
          </a:p>
        </p:txBody>
      </p:sp>
      <p:sp>
        <p:nvSpPr>
          <p:cNvPr id="34823" name="Горизонтальный свиток 26"/>
          <p:cNvSpPr>
            <a:spLocks noChangeArrowheads="1"/>
          </p:cNvSpPr>
          <p:nvPr/>
        </p:nvSpPr>
        <p:spPr bwMode="auto">
          <a:xfrm>
            <a:off x="4827588" y="4229100"/>
            <a:ext cx="3870325" cy="26289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sz="2400">
                <a:solidFill>
                  <a:schemeClr val="bg2"/>
                </a:solidFill>
              </a:rPr>
              <a:t>Системы</a:t>
            </a:r>
          </a:p>
          <a:p>
            <a:pPr algn="ctr"/>
            <a:r>
              <a:rPr lang="ru-RU" sz="2400">
                <a:solidFill>
                  <a:schemeClr val="bg2"/>
                </a:solidFill>
              </a:rPr>
              <a:t>ТЕМАТИЧЕСКИХ</a:t>
            </a:r>
          </a:p>
          <a:p>
            <a:pPr algn="ctr"/>
            <a:r>
              <a:rPr lang="ru-RU" sz="2400">
                <a:solidFill>
                  <a:schemeClr val="bg2"/>
                </a:solidFill>
              </a:rPr>
              <a:t>проверочных или</a:t>
            </a:r>
          </a:p>
          <a:p>
            <a:pPr algn="ctr"/>
            <a:r>
              <a:rPr lang="ru-RU" sz="2400">
                <a:solidFill>
                  <a:schemeClr val="bg2"/>
                </a:solidFill>
              </a:rPr>
              <a:t>диагностических работ</a:t>
            </a:r>
            <a:endParaRPr lang="ru-RU"/>
          </a:p>
        </p:txBody>
      </p:sp>
      <p:sp>
        <p:nvSpPr>
          <p:cNvPr id="975875" name="AutoShape 3"/>
          <p:cNvSpPr>
            <a:spLocks noChangeArrowheads="1"/>
          </p:cNvSpPr>
          <p:nvPr/>
        </p:nvSpPr>
        <p:spPr bwMode="gray">
          <a:xfrm>
            <a:off x="287338" y="152400"/>
            <a:ext cx="8388350" cy="1189038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Рекомендации по проектированию</a:t>
            </a:r>
          </a:p>
          <a:p>
            <a:pPr algn="ctr" eaLnBrk="1" hangingPunct="1">
              <a:defRPr/>
            </a:pPr>
            <a:r>
              <a:rPr lang="ru-RU"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учебного процесса: шаг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A69C6D-29A9-4D0D-8C34-8F71F69E995B}" type="slidenum">
              <a:rPr lang="ru-RU"/>
              <a:pPr>
                <a:defRPr/>
              </a:pPr>
              <a:t>137</a:t>
            </a:fld>
            <a:endParaRPr lang="ru-RU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9813925" y="6253163"/>
            <a:ext cx="184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35844" name="Text Box 3"/>
          <p:cNvSpPr txBox="1">
            <a:spLocks noChangeArrowheads="1"/>
          </p:cNvSpPr>
          <p:nvPr/>
        </p:nvSpPr>
        <p:spPr bwMode="auto">
          <a:xfrm>
            <a:off x="0" y="808038"/>
            <a:ext cx="9036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>
              <a:lnSpc>
                <a:spcPct val="80000"/>
              </a:lnSpc>
              <a:spcAft>
                <a:spcPct val="20000"/>
              </a:spcAft>
            </a:pPr>
            <a:r>
              <a:rPr lang="ru-RU" sz="3200" b="1"/>
              <a:t>   </a:t>
            </a:r>
            <a:endParaRPr lang="ru-RU" sz="2600" b="1"/>
          </a:p>
        </p:txBody>
      </p:sp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107950" y="2708275"/>
            <a:ext cx="8712200" cy="51911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/>
            <a:r>
              <a:rPr lang="ru-RU" sz="2800" b="1" u="sng">
                <a:solidFill>
                  <a:schemeClr val="bg2"/>
                </a:solidFill>
              </a:rPr>
              <a:t>ТЕМАТИЧЕСКИЕ РЕЗУЛЬТАТЫ (1 кл., февраль)</a:t>
            </a:r>
            <a:endParaRPr lang="ru-RU" sz="2000" b="1">
              <a:solidFill>
                <a:schemeClr val="bg2"/>
              </a:solidFill>
            </a:endParaRPr>
          </a:p>
        </p:txBody>
      </p:sp>
      <p:sp>
        <p:nvSpPr>
          <p:cNvPr id="975875" name="AutoShape 3"/>
          <p:cNvSpPr>
            <a:spLocks noChangeArrowheads="1"/>
          </p:cNvSpPr>
          <p:nvPr/>
        </p:nvSpPr>
        <p:spPr bwMode="gray">
          <a:xfrm>
            <a:off x="287338" y="152400"/>
            <a:ext cx="8388350" cy="576263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Тематические результаты: пример</a:t>
            </a:r>
          </a:p>
        </p:txBody>
      </p:sp>
      <p:sp>
        <p:nvSpPr>
          <p:cNvPr id="35847" name="Rectangle 8"/>
          <p:cNvSpPr>
            <a:spLocks noChangeArrowheads="1"/>
          </p:cNvSpPr>
          <p:nvPr/>
        </p:nvSpPr>
        <p:spPr bwMode="auto">
          <a:xfrm>
            <a:off x="1763713" y="1341438"/>
            <a:ext cx="5797550" cy="94615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571500" algn="l"/>
              </a:tabLst>
            </a:pPr>
            <a:r>
              <a:rPr lang="ru-RU" sz="2800" b="1" u="sng">
                <a:solidFill>
                  <a:schemeClr val="bg2"/>
                </a:solidFill>
              </a:rPr>
              <a:t>ИТОГОВЫЙ РЕЗУЛЬТАТ (4 кл):</a:t>
            </a:r>
            <a:r>
              <a:rPr lang="ru-RU" sz="2800" b="1">
                <a:solidFill>
                  <a:schemeClr val="bg2"/>
                </a:solidFill>
              </a:rPr>
              <a:t> различать звуки и буквы</a:t>
            </a:r>
            <a:endParaRPr lang="ru-RU" sz="2800">
              <a:solidFill>
                <a:schemeClr val="bg2"/>
              </a:solidFill>
            </a:endParaRPr>
          </a:p>
        </p:txBody>
      </p:sp>
      <p:sp>
        <p:nvSpPr>
          <p:cNvPr id="35848" name="Rectangle 58"/>
          <p:cNvSpPr>
            <a:spLocks noChangeArrowheads="1"/>
          </p:cNvSpPr>
          <p:nvPr/>
        </p:nvSpPr>
        <p:spPr bwMode="auto">
          <a:xfrm>
            <a:off x="287338" y="3321050"/>
            <a:ext cx="5616575" cy="36036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ru-RU">
                <a:solidFill>
                  <a:schemeClr val="bg2"/>
                </a:solidFill>
              </a:rPr>
              <a:t>дифференцировать звуки речи и другие звуки</a:t>
            </a:r>
          </a:p>
        </p:txBody>
      </p:sp>
      <p:sp>
        <p:nvSpPr>
          <p:cNvPr id="35849" name="Rectangle 60"/>
          <p:cNvSpPr>
            <a:spLocks noChangeArrowheads="1"/>
          </p:cNvSpPr>
          <p:nvPr/>
        </p:nvSpPr>
        <p:spPr bwMode="auto">
          <a:xfrm>
            <a:off x="6335713" y="3321050"/>
            <a:ext cx="2376487" cy="360363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i="1">
                <a:solidFill>
                  <a:schemeClr val="bg2"/>
                </a:solidFill>
              </a:rPr>
              <a:t>текущая оценка</a:t>
            </a:r>
          </a:p>
        </p:txBody>
      </p:sp>
      <p:sp>
        <p:nvSpPr>
          <p:cNvPr id="35850" name="Rectangle 61"/>
          <p:cNvSpPr>
            <a:spLocks noChangeArrowheads="1"/>
          </p:cNvSpPr>
          <p:nvPr/>
        </p:nvSpPr>
        <p:spPr bwMode="auto">
          <a:xfrm>
            <a:off x="287338" y="3789363"/>
            <a:ext cx="5616575" cy="8636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ru-RU">
                <a:solidFill>
                  <a:schemeClr val="bg2"/>
                </a:solidFill>
              </a:rPr>
              <a:t>слышать начало, середину и окончание слов,</a:t>
            </a:r>
          </a:p>
          <a:p>
            <a:r>
              <a:rPr lang="ru-RU">
                <a:solidFill>
                  <a:schemeClr val="bg2"/>
                </a:solidFill>
              </a:rPr>
              <a:t>включая сочетания звуков, вычленять</a:t>
            </a:r>
          </a:p>
          <a:p>
            <a:r>
              <a:rPr lang="ru-RU">
                <a:solidFill>
                  <a:schemeClr val="bg2"/>
                </a:solidFill>
              </a:rPr>
              <a:t>отдельные звуки в словах</a:t>
            </a:r>
          </a:p>
        </p:txBody>
      </p:sp>
      <p:sp>
        <p:nvSpPr>
          <p:cNvPr id="35851" name="Rectangle 62"/>
          <p:cNvSpPr>
            <a:spLocks noChangeArrowheads="1"/>
          </p:cNvSpPr>
          <p:nvPr/>
        </p:nvSpPr>
        <p:spPr bwMode="auto">
          <a:xfrm>
            <a:off x="6335713" y="3789363"/>
            <a:ext cx="2378075" cy="827087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i="1">
                <a:solidFill>
                  <a:schemeClr val="bg2"/>
                </a:solidFill>
              </a:rPr>
              <a:t>текущая оценка</a:t>
            </a:r>
          </a:p>
        </p:txBody>
      </p:sp>
      <p:sp>
        <p:nvSpPr>
          <p:cNvPr id="35852" name="Rectangle 63"/>
          <p:cNvSpPr>
            <a:spLocks noChangeArrowheads="1"/>
          </p:cNvSpPr>
          <p:nvPr/>
        </p:nvSpPr>
        <p:spPr bwMode="auto">
          <a:xfrm>
            <a:off x="287338" y="4797425"/>
            <a:ext cx="5616575" cy="53975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ru-RU" b="1">
                <a:solidFill>
                  <a:schemeClr val="bg2"/>
                </a:solidFill>
              </a:rPr>
              <a:t>определять последовательность и количество</a:t>
            </a:r>
          </a:p>
          <a:p>
            <a:r>
              <a:rPr lang="ru-RU" b="1">
                <a:solidFill>
                  <a:schemeClr val="bg2"/>
                </a:solidFill>
              </a:rPr>
              <a:t>звуков в словах</a:t>
            </a:r>
          </a:p>
        </p:txBody>
      </p:sp>
      <p:sp>
        <p:nvSpPr>
          <p:cNvPr id="35853" name="Rectangle 65"/>
          <p:cNvSpPr>
            <a:spLocks noChangeArrowheads="1"/>
          </p:cNvSpPr>
          <p:nvPr/>
        </p:nvSpPr>
        <p:spPr bwMode="auto">
          <a:xfrm>
            <a:off x="287338" y="5481638"/>
            <a:ext cx="5616575" cy="53975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ru-RU" b="1">
                <a:solidFill>
                  <a:schemeClr val="bg2"/>
                </a:solidFill>
              </a:rPr>
              <a:t>слышать и выделять ударные звуки</a:t>
            </a:r>
          </a:p>
          <a:p>
            <a:r>
              <a:rPr lang="ru-RU" b="1">
                <a:solidFill>
                  <a:schemeClr val="bg2"/>
                </a:solidFill>
              </a:rPr>
              <a:t>(голосом или ставя знак ударения) </a:t>
            </a:r>
          </a:p>
        </p:txBody>
      </p:sp>
      <p:sp>
        <p:nvSpPr>
          <p:cNvPr id="35854" name="Rectangle 66"/>
          <p:cNvSpPr>
            <a:spLocks noChangeArrowheads="1"/>
          </p:cNvSpPr>
          <p:nvPr/>
        </p:nvSpPr>
        <p:spPr bwMode="auto">
          <a:xfrm>
            <a:off x="287338" y="6165850"/>
            <a:ext cx="5653087" cy="53975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ru-RU">
                <a:solidFill>
                  <a:schemeClr val="bg2"/>
                </a:solidFill>
              </a:rPr>
              <a:t>правильно артикулировать гласные и согласные</a:t>
            </a:r>
          </a:p>
          <a:p>
            <a:r>
              <a:rPr lang="ru-RU">
                <a:solidFill>
                  <a:schemeClr val="bg2"/>
                </a:solidFill>
              </a:rPr>
              <a:t>звуки, их сочетания в слове</a:t>
            </a:r>
          </a:p>
        </p:txBody>
      </p:sp>
      <p:sp>
        <p:nvSpPr>
          <p:cNvPr id="35855" name="Rectangle 67"/>
          <p:cNvSpPr>
            <a:spLocks noChangeArrowheads="1"/>
          </p:cNvSpPr>
          <p:nvPr/>
        </p:nvSpPr>
        <p:spPr bwMode="auto">
          <a:xfrm>
            <a:off x="6335713" y="4760913"/>
            <a:ext cx="2376487" cy="57626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b="1" i="1">
                <a:solidFill>
                  <a:schemeClr val="bg2"/>
                </a:solidFill>
              </a:rPr>
              <a:t>текущая оценка</a:t>
            </a:r>
          </a:p>
          <a:p>
            <a:pPr algn="ctr"/>
            <a:r>
              <a:rPr lang="ru-RU" b="1" i="1">
                <a:solidFill>
                  <a:schemeClr val="bg2"/>
                </a:solidFill>
              </a:rPr>
              <a:t>и зачет</a:t>
            </a:r>
          </a:p>
        </p:txBody>
      </p:sp>
      <p:sp>
        <p:nvSpPr>
          <p:cNvPr id="35856" name="Rectangle 69"/>
          <p:cNvSpPr>
            <a:spLocks noChangeArrowheads="1"/>
          </p:cNvSpPr>
          <p:nvPr/>
        </p:nvSpPr>
        <p:spPr bwMode="auto">
          <a:xfrm>
            <a:off x="6300788" y="6165850"/>
            <a:ext cx="2411412" cy="53975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i="1">
                <a:solidFill>
                  <a:schemeClr val="bg2"/>
                </a:solidFill>
              </a:rPr>
              <a:t>текущая оценка</a:t>
            </a:r>
          </a:p>
        </p:txBody>
      </p:sp>
      <p:sp>
        <p:nvSpPr>
          <p:cNvPr id="35857" name="Rectangle 70"/>
          <p:cNvSpPr>
            <a:spLocks noChangeArrowheads="1"/>
          </p:cNvSpPr>
          <p:nvPr/>
        </p:nvSpPr>
        <p:spPr bwMode="auto">
          <a:xfrm>
            <a:off x="6335713" y="5481638"/>
            <a:ext cx="2376487" cy="57626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b="1" i="1">
                <a:solidFill>
                  <a:schemeClr val="bg2"/>
                </a:solidFill>
              </a:rPr>
              <a:t>текущая оценка</a:t>
            </a:r>
          </a:p>
          <a:p>
            <a:pPr algn="ctr"/>
            <a:r>
              <a:rPr lang="ru-RU" b="1" i="1">
                <a:solidFill>
                  <a:schemeClr val="bg2"/>
                </a:solidFill>
              </a:rPr>
              <a:t>и зачет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76800-5931-4984-BB8A-AD8E4234A9F5}" type="slidenum">
              <a:rPr lang="ru-RU"/>
              <a:pPr>
                <a:defRPr/>
              </a:pPr>
              <a:t>138</a:t>
            </a:fld>
            <a:endParaRPr lang="ru-RU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9813925" y="6253163"/>
            <a:ext cx="184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36868" name="Text Box 3"/>
          <p:cNvSpPr txBox="1">
            <a:spLocks noChangeArrowheads="1"/>
          </p:cNvSpPr>
          <p:nvPr/>
        </p:nvSpPr>
        <p:spPr bwMode="auto">
          <a:xfrm>
            <a:off x="0" y="808038"/>
            <a:ext cx="9036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>
              <a:lnSpc>
                <a:spcPct val="80000"/>
              </a:lnSpc>
              <a:spcAft>
                <a:spcPct val="20000"/>
              </a:spcAft>
            </a:pPr>
            <a:r>
              <a:rPr lang="ru-RU" sz="3200" b="1"/>
              <a:t>   </a:t>
            </a:r>
            <a:endParaRPr lang="ru-RU" sz="2600" b="1"/>
          </a:p>
        </p:txBody>
      </p:sp>
      <p:sp>
        <p:nvSpPr>
          <p:cNvPr id="975875" name="AutoShape 3"/>
          <p:cNvSpPr>
            <a:spLocks noChangeArrowheads="1"/>
          </p:cNvSpPr>
          <p:nvPr/>
        </p:nvSpPr>
        <p:spPr bwMode="gray">
          <a:xfrm>
            <a:off x="215900" y="152400"/>
            <a:ext cx="8459788" cy="1044575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Тематические проверочные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задания: пример</a:t>
            </a:r>
          </a:p>
        </p:txBody>
      </p:sp>
      <p:sp>
        <p:nvSpPr>
          <p:cNvPr id="36870" name="Rectangle 9"/>
          <p:cNvSpPr>
            <a:spLocks noChangeArrowheads="1"/>
          </p:cNvSpPr>
          <p:nvPr/>
        </p:nvSpPr>
        <p:spPr bwMode="auto">
          <a:xfrm>
            <a:off x="215900" y="2349500"/>
            <a:ext cx="5903913" cy="223202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ru-RU" sz="2800" u="sng">
                <a:solidFill>
                  <a:schemeClr val="bg2"/>
                </a:solidFill>
              </a:rPr>
              <a:t>Задание (базовый уровень)</a:t>
            </a:r>
            <a:r>
              <a:rPr lang="ru-RU" sz="2800">
                <a:solidFill>
                  <a:schemeClr val="bg2"/>
                </a:solidFill>
              </a:rPr>
              <a:t>.</a:t>
            </a:r>
          </a:p>
          <a:p>
            <a:r>
              <a:rPr lang="ru-RU" sz="2800">
                <a:solidFill>
                  <a:schemeClr val="bg2"/>
                </a:solidFill>
              </a:rPr>
              <a:t>Подчеркни слова, в которых</a:t>
            </a:r>
          </a:p>
          <a:p>
            <a:r>
              <a:rPr lang="ru-RU" sz="2800">
                <a:solidFill>
                  <a:schemeClr val="bg2"/>
                </a:solidFill>
              </a:rPr>
              <a:t>второй слог ударный:</a:t>
            </a:r>
          </a:p>
          <a:p>
            <a:pPr lvl="1"/>
            <a:r>
              <a:rPr lang="ru-RU" sz="2800" b="1" i="1">
                <a:solidFill>
                  <a:schemeClr val="bg2"/>
                </a:solidFill>
              </a:rPr>
              <a:t>школа, урок, перемена,</a:t>
            </a:r>
          </a:p>
          <a:p>
            <a:pPr lvl="1"/>
            <a:r>
              <a:rPr lang="ru-RU" sz="2800" b="1" i="1">
                <a:solidFill>
                  <a:schemeClr val="bg2"/>
                </a:solidFill>
              </a:rPr>
              <a:t>ученик, учитель, ответ</a:t>
            </a:r>
            <a:r>
              <a:rPr lang="ru-RU" sz="280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36871" name="Rectangle 12"/>
          <p:cNvSpPr>
            <a:spLocks noChangeArrowheads="1"/>
          </p:cNvSpPr>
          <p:nvPr/>
        </p:nvSpPr>
        <p:spPr bwMode="auto">
          <a:xfrm>
            <a:off x="215900" y="1484313"/>
            <a:ext cx="5616575" cy="53975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ru-RU" b="1">
                <a:solidFill>
                  <a:schemeClr val="bg2"/>
                </a:solidFill>
              </a:rPr>
              <a:t>слышать и выделять ударные звуки</a:t>
            </a:r>
          </a:p>
          <a:p>
            <a:r>
              <a:rPr lang="ru-RU" b="1">
                <a:solidFill>
                  <a:schemeClr val="bg2"/>
                </a:solidFill>
              </a:rPr>
              <a:t>(голосом или ставя знак ударения) </a:t>
            </a:r>
          </a:p>
        </p:txBody>
      </p:sp>
      <p:sp>
        <p:nvSpPr>
          <p:cNvPr id="36872" name="Rectangle 16"/>
          <p:cNvSpPr>
            <a:spLocks noChangeArrowheads="1"/>
          </p:cNvSpPr>
          <p:nvPr/>
        </p:nvSpPr>
        <p:spPr bwMode="auto">
          <a:xfrm>
            <a:off x="6084888" y="1484313"/>
            <a:ext cx="2376487" cy="57626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b="1" i="1">
                <a:solidFill>
                  <a:schemeClr val="bg2"/>
                </a:solidFill>
              </a:rPr>
              <a:t>текущая оценка</a:t>
            </a:r>
          </a:p>
          <a:p>
            <a:pPr algn="ctr"/>
            <a:r>
              <a:rPr lang="ru-RU" b="1" i="1">
                <a:solidFill>
                  <a:schemeClr val="bg2"/>
                </a:solidFill>
              </a:rPr>
              <a:t>и зачет</a:t>
            </a:r>
          </a:p>
        </p:txBody>
      </p:sp>
      <p:sp>
        <p:nvSpPr>
          <p:cNvPr id="36873" name="Rectangle 17"/>
          <p:cNvSpPr>
            <a:spLocks noChangeArrowheads="1"/>
          </p:cNvSpPr>
          <p:nvPr/>
        </p:nvSpPr>
        <p:spPr bwMode="auto">
          <a:xfrm>
            <a:off x="4030663" y="4652963"/>
            <a:ext cx="5113337" cy="863600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ru-RU" b="1" i="1" u="sng">
                <a:solidFill>
                  <a:schemeClr val="bg2"/>
                </a:solidFill>
              </a:rPr>
              <a:t>Правильный ответ</a:t>
            </a:r>
            <a:r>
              <a:rPr lang="ru-RU" b="1" i="1">
                <a:solidFill>
                  <a:schemeClr val="bg2"/>
                </a:solidFill>
              </a:rPr>
              <a:t>:</a:t>
            </a:r>
          </a:p>
          <a:p>
            <a:r>
              <a:rPr lang="ru-RU">
                <a:solidFill>
                  <a:schemeClr val="bg2"/>
                </a:solidFill>
              </a:rPr>
              <a:t>подчеркнуты слова: </a:t>
            </a:r>
            <a:r>
              <a:rPr lang="ru-RU" b="1" i="1">
                <a:solidFill>
                  <a:schemeClr val="bg2"/>
                </a:solidFill>
              </a:rPr>
              <a:t>урок, учитель, ответ</a:t>
            </a:r>
            <a:r>
              <a:rPr lang="ru-RU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36874" name="Rectangle 18"/>
          <p:cNvSpPr>
            <a:spLocks noChangeArrowheads="1"/>
          </p:cNvSpPr>
          <p:nvPr/>
        </p:nvSpPr>
        <p:spPr bwMode="auto">
          <a:xfrm>
            <a:off x="179388" y="5661025"/>
            <a:ext cx="6084887" cy="93662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ru-RU" b="1" i="1" u="sng">
                <a:solidFill>
                  <a:schemeClr val="bg2"/>
                </a:solidFill>
              </a:rPr>
              <a:t>Критерий достижения базового уровня</a:t>
            </a:r>
            <a:r>
              <a:rPr lang="ru-RU" b="1" i="1">
                <a:solidFill>
                  <a:schemeClr val="bg2"/>
                </a:solidFill>
              </a:rPr>
              <a:t>:</a:t>
            </a:r>
          </a:p>
          <a:p>
            <a:r>
              <a:rPr lang="ru-RU" b="1" i="1">
                <a:solidFill>
                  <a:schemeClr val="bg2"/>
                </a:solidFill>
              </a:rPr>
              <a:t>правильно подчеркнуто не менее двух слов,</a:t>
            </a:r>
          </a:p>
          <a:p>
            <a:r>
              <a:rPr lang="ru-RU" b="1" i="1">
                <a:solidFill>
                  <a:schemeClr val="bg2"/>
                </a:solidFill>
              </a:rPr>
              <a:t>при этом неправильных ответов нет</a:t>
            </a:r>
            <a:r>
              <a:rPr lang="ru-RU">
                <a:solidFill>
                  <a:schemeClr val="bg2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D50BA1-EEFA-4F8A-81CA-E6AF4096CA42}" type="slidenum">
              <a:rPr lang="ru-RU"/>
              <a:pPr>
                <a:defRPr/>
              </a:pPr>
              <a:t>139</a:t>
            </a:fld>
            <a:endParaRPr lang="ru-RU"/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9813925" y="6253163"/>
            <a:ext cx="184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37892" name="Text Box 3"/>
          <p:cNvSpPr txBox="1">
            <a:spLocks noChangeArrowheads="1"/>
          </p:cNvSpPr>
          <p:nvPr/>
        </p:nvSpPr>
        <p:spPr bwMode="auto">
          <a:xfrm>
            <a:off x="0" y="808038"/>
            <a:ext cx="9036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>
              <a:lnSpc>
                <a:spcPct val="80000"/>
              </a:lnSpc>
              <a:spcAft>
                <a:spcPct val="20000"/>
              </a:spcAft>
            </a:pPr>
            <a:r>
              <a:rPr lang="ru-RU" sz="3200" b="1"/>
              <a:t>   </a:t>
            </a:r>
            <a:endParaRPr lang="ru-RU" sz="2600" b="1"/>
          </a:p>
        </p:txBody>
      </p:sp>
      <p:sp>
        <p:nvSpPr>
          <p:cNvPr id="37893" name="Text Box 3"/>
          <p:cNvSpPr txBox="1">
            <a:spLocks noChangeArrowheads="1"/>
          </p:cNvSpPr>
          <p:nvPr/>
        </p:nvSpPr>
        <p:spPr bwMode="auto">
          <a:xfrm>
            <a:off x="611188" y="1916113"/>
            <a:ext cx="73755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>
              <a:lnSpc>
                <a:spcPct val="80000"/>
              </a:lnSpc>
              <a:spcAft>
                <a:spcPct val="20000"/>
              </a:spcAft>
            </a:pPr>
            <a:r>
              <a:rPr lang="ru-RU" sz="3200" b="1"/>
              <a:t>   Оценка имеющихся</a:t>
            </a:r>
          </a:p>
          <a:p>
            <a:pPr marL="342900" indent="-342900" algn="ctr">
              <a:lnSpc>
                <a:spcPct val="80000"/>
              </a:lnSpc>
              <a:spcAft>
                <a:spcPct val="20000"/>
              </a:spcAft>
            </a:pPr>
            <a:r>
              <a:rPr lang="ru-RU" sz="3200" b="1"/>
              <a:t>обучающих заданий</a:t>
            </a:r>
          </a:p>
          <a:p>
            <a:pPr marL="342900" indent="-342900" algn="ctr">
              <a:lnSpc>
                <a:spcPct val="80000"/>
              </a:lnSpc>
              <a:spcAft>
                <a:spcPct val="20000"/>
              </a:spcAft>
            </a:pPr>
            <a:r>
              <a:rPr lang="ru-RU" sz="3200" b="1"/>
              <a:t>с позиций формирования УУД</a:t>
            </a:r>
          </a:p>
        </p:txBody>
      </p:sp>
      <p:sp>
        <p:nvSpPr>
          <p:cNvPr id="37894" name="Горизонтальный свиток 26"/>
          <p:cNvSpPr>
            <a:spLocks noChangeArrowheads="1"/>
          </p:cNvSpPr>
          <p:nvPr/>
        </p:nvSpPr>
        <p:spPr bwMode="auto">
          <a:xfrm>
            <a:off x="2673350" y="3648075"/>
            <a:ext cx="3870325" cy="23368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sz="2400">
                <a:solidFill>
                  <a:schemeClr val="bg2"/>
                </a:solidFill>
              </a:rPr>
              <a:t>Выявление дефицитов</a:t>
            </a:r>
            <a:endParaRPr lang="ru-RU"/>
          </a:p>
        </p:txBody>
      </p:sp>
      <p:sp>
        <p:nvSpPr>
          <p:cNvPr id="975875" name="AutoShape 3"/>
          <p:cNvSpPr>
            <a:spLocks noChangeArrowheads="1"/>
          </p:cNvSpPr>
          <p:nvPr/>
        </p:nvSpPr>
        <p:spPr bwMode="gray">
          <a:xfrm>
            <a:off x="287338" y="296863"/>
            <a:ext cx="8388350" cy="1189037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Рекомендации по проектированию</a:t>
            </a:r>
          </a:p>
          <a:p>
            <a:pPr algn="ctr" eaLnBrk="1" hangingPunct="1">
              <a:defRPr/>
            </a:pPr>
            <a:r>
              <a:rPr lang="ru-RU"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учебного процесса: шаг 3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3FC813-F73F-4450-8BDF-47DF3FB997FC}" type="slidenum">
              <a:rPr lang="ru-RU"/>
              <a:pPr>
                <a:defRPr/>
              </a:pPr>
              <a:t>14</a:t>
            </a:fld>
            <a:endParaRPr lang="ru-RU"/>
          </a:p>
        </p:txBody>
      </p:sp>
      <p:sp>
        <p:nvSpPr>
          <p:cNvPr id="940034" name="AutoShape 2"/>
          <p:cNvSpPr>
            <a:spLocks noChangeArrowheads="1"/>
          </p:cNvSpPr>
          <p:nvPr/>
        </p:nvSpPr>
        <p:spPr bwMode="gray">
          <a:xfrm>
            <a:off x="0" y="188913"/>
            <a:ext cx="8928100" cy="1079500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Итоговая оценка как основа оценки</a:t>
            </a:r>
          </a:p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качества образования: начальная школа</a:t>
            </a:r>
          </a:p>
        </p:txBody>
      </p:sp>
      <p:sp>
        <p:nvSpPr>
          <p:cNvPr id="15364" name="AutoShape 3"/>
          <p:cNvSpPr>
            <a:spLocks noChangeArrowheads="1"/>
          </p:cNvSpPr>
          <p:nvPr/>
        </p:nvSpPr>
        <p:spPr bwMode="auto">
          <a:xfrm>
            <a:off x="209550" y="5516563"/>
            <a:ext cx="3276600" cy="1152525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4351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bg2"/>
                </a:solidFill>
                <a:latin typeface="Tahoma" pitchFamily="34" charset="0"/>
              </a:rPr>
              <a:t>Внутренняя оценка</a:t>
            </a:r>
            <a:r>
              <a:rPr lang="ru-RU" sz="2000">
                <a:solidFill>
                  <a:schemeClr val="bg2"/>
                </a:solidFill>
                <a:latin typeface="Tahoma" pitchFamily="34" charset="0"/>
              </a:rPr>
              <a:t>:</a:t>
            </a:r>
          </a:p>
          <a:p>
            <a:pPr algn="ctr"/>
            <a:r>
              <a:rPr lang="ru-RU" sz="2000" b="1">
                <a:solidFill>
                  <a:schemeClr val="bg2"/>
                </a:solidFill>
                <a:latin typeface="Tahoma" pitchFamily="34" charset="0"/>
              </a:rPr>
              <a:t>учитель</a:t>
            </a:r>
            <a:r>
              <a:rPr lang="ru-RU" sz="2000">
                <a:solidFill>
                  <a:schemeClr val="bg2"/>
                </a:solidFill>
                <a:latin typeface="Tahoma" pitchFamily="34" charset="0"/>
              </a:rPr>
              <a:t>, </a:t>
            </a:r>
            <a:r>
              <a:rPr lang="ru-RU" sz="2000" b="1">
                <a:solidFill>
                  <a:schemeClr val="bg2"/>
                </a:solidFill>
                <a:latin typeface="Tahoma" pitchFamily="34" charset="0"/>
              </a:rPr>
              <a:t>ученик</a:t>
            </a:r>
            <a:r>
              <a:rPr lang="ru-RU" sz="2000">
                <a:solidFill>
                  <a:schemeClr val="bg2"/>
                </a:solidFill>
                <a:latin typeface="Tahoma" pitchFamily="34" charset="0"/>
              </a:rPr>
              <a:t>,</a:t>
            </a:r>
          </a:p>
          <a:p>
            <a:pPr algn="ctr"/>
            <a:r>
              <a:rPr lang="ru-RU" sz="2000">
                <a:solidFill>
                  <a:schemeClr val="bg2"/>
                </a:solidFill>
                <a:latin typeface="Tahoma" pitchFamily="34" charset="0"/>
              </a:rPr>
              <a:t>ОУ и родители</a:t>
            </a:r>
          </a:p>
        </p:txBody>
      </p:sp>
      <p:sp>
        <p:nvSpPr>
          <p:cNvPr id="15365" name="AutoShape 4"/>
          <p:cNvSpPr>
            <a:spLocks noChangeArrowheads="1"/>
          </p:cNvSpPr>
          <p:nvPr/>
        </p:nvSpPr>
        <p:spPr bwMode="auto">
          <a:xfrm>
            <a:off x="5076825" y="1376363"/>
            <a:ext cx="3670300" cy="684212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14351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solidFill>
                  <a:schemeClr val="bg2"/>
                </a:solidFill>
                <a:latin typeface="Tahoma" pitchFamily="34" charset="0"/>
              </a:rPr>
              <a:t>Внешняя оценка</a:t>
            </a:r>
            <a:r>
              <a:rPr lang="ru-RU" sz="2000">
                <a:solidFill>
                  <a:schemeClr val="bg2"/>
                </a:solidFill>
                <a:latin typeface="Tahoma" pitchFamily="34" charset="0"/>
              </a:rPr>
              <a:t>:</a:t>
            </a:r>
          </a:p>
          <a:p>
            <a:pPr algn="ctr"/>
            <a:r>
              <a:rPr lang="ru-RU" sz="2000">
                <a:solidFill>
                  <a:schemeClr val="bg2"/>
                </a:solidFill>
                <a:latin typeface="Tahoma" pitchFamily="34" charset="0"/>
              </a:rPr>
              <a:t>государственные службы</a:t>
            </a:r>
          </a:p>
        </p:txBody>
      </p:sp>
      <p:sp>
        <p:nvSpPr>
          <p:cNvPr id="15366" name="AutoShape 5"/>
          <p:cNvSpPr>
            <a:spLocks noChangeArrowheads="1"/>
          </p:cNvSpPr>
          <p:nvPr/>
        </p:nvSpPr>
        <p:spPr bwMode="auto">
          <a:xfrm>
            <a:off x="4281488" y="2446338"/>
            <a:ext cx="2159000" cy="611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>
                  <a:alpha val="95000"/>
                </a:srgbClr>
              </a:gs>
              <a:gs pos="100000">
                <a:srgbClr val="CCFF99">
                  <a:alpha val="98000"/>
                </a:srgbClr>
              </a:gs>
            </a:gsLst>
            <a:lin ang="2700000" scaled="1"/>
          </a:gradFill>
          <a:ln w="14351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2"/>
                </a:solidFill>
                <a:latin typeface="Arial Narrow" pitchFamily="34" charset="0"/>
              </a:rPr>
              <a:t>аккредитация ОУ</a:t>
            </a:r>
          </a:p>
          <a:p>
            <a:pPr algn="ctr"/>
            <a:r>
              <a:rPr lang="ru-RU" b="1">
                <a:solidFill>
                  <a:schemeClr val="bg2"/>
                </a:solidFill>
                <a:latin typeface="Arial Narrow" pitchFamily="34" charset="0"/>
              </a:rPr>
              <a:t>аттестация кадров</a:t>
            </a:r>
          </a:p>
        </p:txBody>
      </p:sp>
      <p:sp>
        <p:nvSpPr>
          <p:cNvPr id="15367" name="AutoShape 6"/>
          <p:cNvSpPr>
            <a:spLocks noChangeArrowheads="1"/>
          </p:cNvSpPr>
          <p:nvPr/>
        </p:nvSpPr>
        <p:spPr bwMode="auto">
          <a:xfrm>
            <a:off x="6800850" y="2446338"/>
            <a:ext cx="2159000" cy="611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99"/>
              </a:gs>
              <a:gs pos="100000">
                <a:srgbClr val="FFFFFF"/>
              </a:gs>
            </a:gsLst>
            <a:lin ang="0" scaled="1"/>
          </a:gradFill>
          <a:ln w="14351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ru-RU" b="1">
                <a:solidFill>
                  <a:schemeClr val="bg2"/>
                </a:solidFill>
                <a:latin typeface="Arial Narrow" pitchFamily="34" charset="0"/>
              </a:rPr>
              <a:t>мониторинг системы</a:t>
            </a:r>
          </a:p>
          <a:p>
            <a:pPr algn="ctr">
              <a:lnSpc>
                <a:spcPct val="70000"/>
              </a:lnSpc>
            </a:pPr>
            <a:r>
              <a:rPr lang="ru-RU" b="1">
                <a:solidFill>
                  <a:schemeClr val="bg2"/>
                </a:solidFill>
                <a:latin typeface="Arial Narrow" pitchFamily="34" charset="0"/>
              </a:rPr>
              <a:t>образования</a:t>
            </a:r>
            <a:r>
              <a:rPr lang="ru-RU" sz="2400" b="1">
                <a:latin typeface="Tahoma" pitchFamily="34" charset="0"/>
              </a:rPr>
              <a:t> </a:t>
            </a:r>
          </a:p>
        </p:txBody>
      </p:sp>
      <p:sp>
        <p:nvSpPr>
          <p:cNvPr id="15368" name="Line 7"/>
          <p:cNvSpPr>
            <a:spLocks noChangeShapeType="1"/>
          </p:cNvSpPr>
          <p:nvPr/>
        </p:nvSpPr>
        <p:spPr bwMode="auto">
          <a:xfrm>
            <a:off x="5435600" y="2276475"/>
            <a:ext cx="2663825" cy="0"/>
          </a:xfrm>
          <a:prstGeom prst="line">
            <a:avLst/>
          </a:prstGeom>
          <a:noFill/>
          <a:ln w="30226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9" name="Line 8"/>
          <p:cNvSpPr>
            <a:spLocks noChangeShapeType="1"/>
          </p:cNvSpPr>
          <p:nvPr/>
        </p:nvSpPr>
        <p:spPr bwMode="auto">
          <a:xfrm>
            <a:off x="6767513" y="2024063"/>
            <a:ext cx="0" cy="252412"/>
          </a:xfrm>
          <a:prstGeom prst="line">
            <a:avLst/>
          </a:prstGeom>
          <a:noFill/>
          <a:ln w="30226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0" name="Line 9"/>
          <p:cNvSpPr>
            <a:spLocks noChangeShapeType="1"/>
          </p:cNvSpPr>
          <p:nvPr/>
        </p:nvSpPr>
        <p:spPr bwMode="auto">
          <a:xfrm>
            <a:off x="5435600" y="2276475"/>
            <a:ext cx="0" cy="180975"/>
          </a:xfrm>
          <a:prstGeom prst="line">
            <a:avLst/>
          </a:prstGeom>
          <a:noFill/>
          <a:ln w="30226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1" name="Line 10"/>
          <p:cNvSpPr>
            <a:spLocks noChangeShapeType="1"/>
          </p:cNvSpPr>
          <p:nvPr/>
        </p:nvSpPr>
        <p:spPr bwMode="auto">
          <a:xfrm>
            <a:off x="8101013" y="2276475"/>
            <a:ext cx="0" cy="180975"/>
          </a:xfrm>
          <a:prstGeom prst="line">
            <a:avLst/>
          </a:prstGeom>
          <a:noFill/>
          <a:ln w="30226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72" name="AutoShape 11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6767512" y="4868863"/>
            <a:ext cx="1476375" cy="10795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endParaRPr lang="ru-RU">
              <a:solidFill>
                <a:schemeClr val="bg2"/>
              </a:solidFill>
            </a:endParaRPr>
          </a:p>
        </p:txBody>
      </p:sp>
      <p:sp>
        <p:nvSpPr>
          <p:cNvPr id="15373" name="Rectangle 12"/>
          <p:cNvSpPr>
            <a:spLocks noChangeArrowheads="1"/>
          </p:cNvSpPr>
          <p:nvPr/>
        </p:nvSpPr>
        <p:spPr bwMode="auto">
          <a:xfrm>
            <a:off x="6372225" y="4473575"/>
            <a:ext cx="2339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2400" b="1"/>
              <a:t>чтение, УУД</a:t>
            </a:r>
          </a:p>
        </p:txBody>
      </p:sp>
      <p:sp>
        <p:nvSpPr>
          <p:cNvPr id="15374" name="Rectangle 13"/>
          <p:cNvSpPr>
            <a:spLocks noChangeArrowheads="1"/>
          </p:cNvSpPr>
          <p:nvPr/>
        </p:nvSpPr>
        <p:spPr bwMode="auto">
          <a:xfrm>
            <a:off x="5884862" y="5829300"/>
            <a:ext cx="1459446" cy="463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eaLnBrk="0" hangingPunct="0"/>
            <a:r>
              <a:rPr lang="ru-RU" sz="2400" b="1" dirty="0"/>
              <a:t>русский</a:t>
            </a:r>
          </a:p>
        </p:txBody>
      </p:sp>
      <p:sp>
        <p:nvSpPr>
          <p:cNvPr id="15375" name="Rectangle 14"/>
          <p:cNvSpPr>
            <a:spLocks noChangeArrowheads="1"/>
          </p:cNvSpPr>
          <p:nvPr/>
        </p:nvSpPr>
        <p:spPr bwMode="auto">
          <a:xfrm>
            <a:off x="7248723" y="5829300"/>
            <a:ext cx="2052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eaLnBrk="0" hangingPunct="0"/>
            <a:r>
              <a:rPr lang="ru-RU" sz="2400" b="1" dirty="0"/>
              <a:t>математика</a:t>
            </a:r>
          </a:p>
        </p:txBody>
      </p:sp>
      <p:sp>
        <p:nvSpPr>
          <p:cNvPr id="15376" name="Rectangle 15"/>
          <p:cNvSpPr>
            <a:spLocks noChangeArrowheads="1"/>
          </p:cNvSpPr>
          <p:nvPr/>
        </p:nvSpPr>
        <p:spPr bwMode="auto">
          <a:xfrm>
            <a:off x="3348038" y="4473575"/>
            <a:ext cx="2447925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2400" b="1">
                <a:latin typeface="Tahoma" pitchFamily="34" charset="0"/>
              </a:rPr>
              <a:t>три итоговые работы</a:t>
            </a:r>
            <a:endParaRPr lang="ru-RU" sz="2400" b="1"/>
          </a:p>
        </p:txBody>
      </p:sp>
      <p:sp>
        <p:nvSpPr>
          <p:cNvPr id="15377" name="AutoShape 16"/>
          <p:cNvSpPr>
            <a:spLocks noChangeArrowheads="1"/>
          </p:cNvSpPr>
          <p:nvPr/>
        </p:nvSpPr>
        <p:spPr bwMode="auto">
          <a:xfrm>
            <a:off x="1476375" y="3321050"/>
            <a:ext cx="1871663" cy="20875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99">
                  <a:alpha val="26999"/>
                </a:srgbClr>
              </a:gs>
              <a:gs pos="100000">
                <a:srgbClr val="FFFFFF">
                  <a:alpha val="67000"/>
                </a:srgbClr>
              </a:gs>
            </a:gsLst>
            <a:lin ang="2700000" scaled="1"/>
          </a:gradFill>
          <a:ln w="14351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chemeClr val="bg2"/>
                </a:solidFill>
                <a:latin typeface="Tahoma" pitchFamily="34" charset="0"/>
              </a:rPr>
              <a:t>итоговая</a:t>
            </a:r>
          </a:p>
          <a:p>
            <a:pPr algn="ctr"/>
            <a:r>
              <a:rPr lang="ru-RU" sz="2000" b="1">
                <a:solidFill>
                  <a:schemeClr val="bg2"/>
                </a:solidFill>
                <a:latin typeface="Tahoma" pitchFamily="34" charset="0"/>
              </a:rPr>
              <a:t>оценка</a:t>
            </a:r>
          </a:p>
        </p:txBody>
      </p:sp>
      <p:sp>
        <p:nvSpPr>
          <p:cNvPr id="15378" name="Rectangle 17"/>
          <p:cNvSpPr>
            <a:spLocks noChangeArrowheads="1"/>
          </p:cNvSpPr>
          <p:nvPr/>
        </p:nvSpPr>
        <p:spPr bwMode="auto">
          <a:xfrm>
            <a:off x="4103688" y="4100513"/>
            <a:ext cx="865187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2800" b="1"/>
              <a:t>+</a:t>
            </a:r>
          </a:p>
        </p:txBody>
      </p:sp>
      <p:sp>
        <p:nvSpPr>
          <p:cNvPr id="15379" name="Rectangle 18"/>
          <p:cNvSpPr>
            <a:spLocks noChangeArrowheads="1"/>
          </p:cNvSpPr>
          <p:nvPr/>
        </p:nvSpPr>
        <p:spPr bwMode="auto">
          <a:xfrm>
            <a:off x="3324225" y="3425825"/>
            <a:ext cx="2447925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2400" b="1">
                <a:latin typeface="Tahoma" pitchFamily="34" charset="0"/>
              </a:rPr>
              <a:t>накопленная оценка</a:t>
            </a:r>
            <a:endParaRPr lang="ru-RU" sz="2400" b="1"/>
          </a:p>
        </p:txBody>
      </p:sp>
      <p:sp>
        <p:nvSpPr>
          <p:cNvPr id="15380" name="AutoShape 19"/>
          <p:cNvSpPr>
            <a:spLocks noChangeArrowheads="1"/>
          </p:cNvSpPr>
          <p:nvPr/>
        </p:nvSpPr>
        <p:spPr bwMode="auto">
          <a:xfrm rot="-5400000">
            <a:off x="6767513" y="3573462"/>
            <a:ext cx="1404938" cy="46831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FFFFCC"/>
              </a:gs>
              <a:gs pos="50000">
                <a:srgbClr val="DDDDDD"/>
              </a:gs>
              <a:gs pos="100000">
                <a:srgbClr val="FFFF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81" name="AutoShape 20"/>
          <p:cNvSpPr>
            <a:spLocks noChangeArrowheads="1"/>
          </p:cNvSpPr>
          <p:nvPr/>
        </p:nvSpPr>
        <p:spPr bwMode="auto">
          <a:xfrm>
            <a:off x="7812088" y="3500438"/>
            <a:ext cx="1189037" cy="684212"/>
          </a:xfrm>
          <a:prstGeom prst="wedgeRectCallout">
            <a:avLst>
              <a:gd name="adj1" fmla="val -67356"/>
              <a:gd name="adj2" fmla="val 25407"/>
            </a:avLst>
          </a:prstGeom>
          <a:gradFill rotWithShape="1">
            <a:gsLst>
              <a:gs pos="0">
                <a:srgbClr val="DDDDDD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>
              <a:latin typeface="Tahoma" pitchFamily="34" charset="0"/>
            </a:endParaRPr>
          </a:p>
        </p:txBody>
      </p:sp>
      <p:sp>
        <p:nvSpPr>
          <p:cNvPr id="15382" name="Text Box 21"/>
          <p:cNvSpPr txBox="1">
            <a:spLocks noChangeArrowheads="1"/>
          </p:cNvSpPr>
          <p:nvPr/>
        </p:nvSpPr>
        <p:spPr bwMode="auto">
          <a:xfrm>
            <a:off x="7775575" y="3500438"/>
            <a:ext cx="12239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1000" b="1" i="1">
                <a:solidFill>
                  <a:schemeClr val="bg2"/>
                </a:solidFill>
                <a:latin typeface="Tahoma" pitchFamily="34" charset="0"/>
              </a:rPr>
              <a:t>Выбоорочное</a:t>
            </a:r>
          </a:p>
          <a:p>
            <a:pPr algn="ctr" eaLnBrk="1" hangingPunct="1"/>
            <a:r>
              <a:rPr lang="ru-RU" sz="1000" b="1" i="1">
                <a:solidFill>
                  <a:schemeClr val="bg2"/>
                </a:solidFill>
                <a:latin typeface="Tahoma" pitchFamily="34" charset="0"/>
              </a:rPr>
              <a:t>обследование</a:t>
            </a:r>
          </a:p>
          <a:p>
            <a:pPr algn="ctr" eaLnBrk="1" hangingPunct="1"/>
            <a:r>
              <a:rPr lang="ru-RU" sz="1000" b="1" i="1">
                <a:solidFill>
                  <a:schemeClr val="bg2"/>
                </a:solidFill>
                <a:latin typeface="Tahoma" pitchFamily="34" charset="0"/>
              </a:rPr>
              <a:t>работ уч-хся</a:t>
            </a:r>
          </a:p>
        </p:txBody>
      </p:sp>
      <p:sp>
        <p:nvSpPr>
          <p:cNvPr id="15383" name="AutoShape 22"/>
          <p:cNvSpPr>
            <a:spLocks noChangeArrowheads="1"/>
          </p:cNvSpPr>
          <p:nvPr/>
        </p:nvSpPr>
        <p:spPr bwMode="auto">
          <a:xfrm rot="10800000">
            <a:off x="6480175" y="2528888"/>
            <a:ext cx="396875" cy="46831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FFFFCC"/>
              </a:gs>
              <a:gs pos="50000">
                <a:srgbClr val="DDDDDD"/>
              </a:gs>
              <a:gs pos="100000">
                <a:srgbClr val="FFFF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84" name="AutoShape 23"/>
          <p:cNvSpPr>
            <a:spLocks noChangeArrowheads="1"/>
          </p:cNvSpPr>
          <p:nvPr/>
        </p:nvSpPr>
        <p:spPr bwMode="auto">
          <a:xfrm rot="-5400000">
            <a:off x="4662488" y="2979738"/>
            <a:ext cx="360362" cy="46831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FFFFCC"/>
              </a:gs>
              <a:gs pos="50000">
                <a:srgbClr val="DDDDDD"/>
              </a:gs>
              <a:gs pos="100000">
                <a:srgbClr val="FFFF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85" name="AutoShape 24"/>
          <p:cNvSpPr>
            <a:spLocks noChangeArrowheads="1"/>
          </p:cNvSpPr>
          <p:nvPr/>
        </p:nvSpPr>
        <p:spPr bwMode="auto">
          <a:xfrm>
            <a:off x="2627313" y="2420938"/>
            <a:ext cx="1368425" cy="46831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gradFill rotWithShape="1">
            <a:gsLst>
              <a:gs pos="0">
                <a:srgbClr val="FFFFCC"/>
              </a:gs>
              <a:gs pos="50000">
                <a:srgbClr val="DDDDDD"/>
              </a:gs>
              <a:gs pos="100000">
                <a:srgbClr val="FFFF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86" name="AutoShape 25"/>
          <p:cNvSpPr>
            <a:spLocks noChangeArrowheads="1"/>
          </p:cNvSpPr>
          <p:nvPr/>
        </p:nvSpPr>
        <p:spPr bwMode="auto">
          <a:xfrm>
            <a:off x="395288" y="1952625"/>
            <a:ext cx="2087562" cy="11160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99">
                  <a:alpha val="26999"/>
                </a:srgbClr>
              </a:gs>
              <a:gs pos="100000">
                <a:srgbClr val="FFFFFF">
                  <a:alpha val="67000"/>
                </a:srgbClr>
              </a:gs>
            </a:gsLst>
            <a:lin ang="2700000" scaled="1"/>
          </a:gradFill>
          <a:ln w="14351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2"/>
                </a:solidFill>
              </a:rPr>
              <a:t>Необходимые</a:t>
            </a:r>
          </a:p>
          <a:p>
            <a:pPr algn="ctr"/>
            <a:r>
              <a:rPr lang="ru-RU" b="1">
                <a:solidFill>
                  <a:schemeClr val="bg2"/>
                </a:solidFill>
              </a:rPr>
              <a:t>дополнительные</a:t>
            </a:r>
          </a:p>
          <a:p>
            <a:pPr algn="ctr"/>
            <a:r>
              <a:rPr lang="ru-RU" b="1">
                <a:solidFill>
                  <a:schemeClr val="bg2"/>
                </a:solidFill>
              </a:rPr>
              <a:t>данные/исслед.</a:t>
            </a:r>
          </a:p>
        </p:txBody>
      </p:sp>
      <p:pic>
        <p:nvPicPr>
          <p:cNvPr id="15387" name="Picture 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376363"/>
            <a:ext cx="1370013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64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110348-4969-43E8-B53E-646CEB8ACEAF}" type="slidenum">
              <a:rPr lang="ru-RU"/>
              <a:pPr>
                <a:defRPr/>
              </a:pPr>
              <a:t>140</a:t>
            </a:fld>
            <a:endParaRPr lang="ru-RU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9813925" y="6253163"/>
            <a:ext cx="184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38916" name="Text Box 3"/>
          <p:cNvSpPr txBox="1">
            <a:spLocks noChangeArrowheads="1"/>
          </p:cNvSpPr>
          <p:nvPr/>
        </p:nvSpPr>
        <p:spPr bwMode="auto">
          <a:xfrm>
            <a:off x="0" y="808038"/>
            <a:ext cx="9036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>
              <a:lnSpc>
                <a:spcPct val="80000"/>
              </a:lnSpc>
              <a:spcAft>
                <a:spcPct val="20000"/>
              </a:spcAft>
            </a:pPr>
            <a:r>
              <a:rPr lang="ru-RU" sz="3200" b="1"/>
              <a:t>   </a:t>
            </a:r>
            <a:endParaRPr lang="ru-RU" sz="2600" b="1"/>
          </a:p>
        </p:txBody>
      </p:sp>
      <p:sp>
        <p:nvSpPr>
          <p:cNvPr id="38917" name="Text Box 3"/>
          <p:cNvSpPr txBox="1">
            <a:spLocks noChangeArrowheads="1"/>
          </p:cNvSpPr>
          <p:nvPr/>
        </p:nvSpPr>
        <p:spPr bwMode="auto">
          <a:xfrm>
            <a:off x="539750" y="1628775"/>
            <a:ext cx="7375525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>
              <a:lnSpc>
                <a:spcPct val="80000"/>
              </a:lnSpc>
              <a:spcAft>
                <a:spcPct val="20000"/>
              </a:spcAft>
            </a:pPr>
            <a:r>
              <a:rPr lang="ru-RU" sz="3200" b="1"/>
              <a:t>   Доработка и</a:t>
            </a:r>
            <a:r>
              <a:rPr lang="en-US" sz="3200" b="1"/>
              <a:t>/</a:t>
            </a:r>
            <a:r>
              <a:rPr lang="ru-RU" sz="3200" b="1"/>
              <a:t>или пополнение системы обучающих заданий</a:t>
            </a:r>
          </a:p>
        </p:txBody>
      </p:sp>
      <p:sp>
        <p:nvSpPr>
          <p:cNvPr id="8" name="Горизонтальный свиток 7"/>
          <p:cNvSpPr/>
          <p:nvPr/>
        </p:nvSpPr>
        <p:spPr bwMode="auto">
          <a:xfrm>
            <a:off x="827088" y="2565400"/>
            <a:ext cx="5294312" cy="985838"/>
          </a:xfrm>
          <a:prstGeom prst="horizontalScroll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000" b="1" cap="small" dirty="0">
                <a:solidFill>
                  <a:schemeClr val="bg2"/>
                </a:solidFill>
                <a:latin typeface="Arial" charset="0"/>
              </a:rPr>
              <a:t>Ценностно-смысловые установки </a:t>
            </a:r>
            <a:r>
              <a:rPr lang="ru-RU" sz="2000" dirty="0">
                <a:solidFill>
                  <a:schemeClr val="bg2"/>
                </a:solidFill>
                <a:latin typeface="Arial" charset="0"/>
              </a:rPr>
              <a:t>–</a:t>
            </a:r>
          </a:p>
          <a:p>
            <a:pPr algn="ctr">
              <a:defRPr/>
            </a:pPr>
            <a:r>
              <a:rPr lang="ru-RU" sz="2000" dirty="0">
                <a:solidFill>
                  <a:schemeClr val="bg2"/>
                </a:solidFill>
                <a:latin typeface="Arial" charset="0"/>
              </a:rPr>
              <a:t>- </a:t>
            </a:r>
            <a:r>
              <a:rPr lang="ru-RU" sz="2000" b="1" i="1" dirty="0">
                <a:solidFill>
                  <a:schemeClr val="bg2"/>
                </a:solidFill>
                <a:latin typeface="Arial" charset="0"/>
              </a:rPr>
              <a:t>не обязательно для каждой темы</a:t>
            </a:r>
          </a:p>
        </p:txBody>
      </p:sp>
      <p:sp>
        <p:nvSpPr>
          <p:cNvPr id="9" name="Горизонтальный свиток 8"/>
          <p:cNvSpPr/>
          <p:nvPr/>
        </p:nvSpPr>
        <p:spPr bwMode="auto">
          <a:xfrm>
            <a:off x="2136833" y="5028471"/>
            <a:ext cx="6856279" cy="1652223"/>
          </a:xfrm>
          <a:prstGeom prst="horizontalScroll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000" b="1">
                <a:solidFill>
                  <a:schemeClr val="bg2"/>
                </a:solidFill>
              </a:rPr>
              <a:t>РЕФЛЕКСИЯ, КОММУНИКАЦИЯ, ИКТ,</a:t>
            </a:r>
          </a:p>
          <a:p>
            <a:pPr algn="ctr">
              <a:defRPr/>
            </a:pPr>
            <a:r>
              <a:rPr lang="ru-RU" sz="2000" b="1">
                <a:solidFill>
                  <a:schemeClr val="bg2"/>
                </a:solidFill>
              </a:rPr>
              <a:t>САМОСТОЯТЕЛЬНОЕ ПОПОЛНЕНИЕ</a:t>
            </a:r>
          </a:p>
          <a:p>
            <a:pPr algn="ctr">
              <a:defRPr/>
            </a:pPr>
            <a:r>
              <a:rPr lang="ru-RU" sz="2000" b="1">
                <a:solidFill>
                  <a:schemeClr val="bg2"/>
                </a:solidFill>
              </a:rPr>
              <a:t>И ИНТЕГРАЦИЯ ЗНАНИЙ </a:t>
            </a:r>
            <a:r>
              <a:rPr lang="ru-RU" sz="2000">
                <a:solidFill>
                  <a:schemeClr val="bg2"/>
                </a:solidFill>
              </a:rPr>
              <a:t>–</a:t>
            </a:r>
          </a:p>
          <a:p>
            <a:pPr algn="ctr">
              <a:defRPr/>
            </a:pPr>
            <a:r>
              <a:rPr lang="ru-RU" sz="2000" b="1" i="1">
                <a:solidFill>
                  <a:schemeClr val="bg2"/>
                </a:solidFill>
              </a:rPr>
              <a:t>до 30% - 40% учебных заданий для каждой теме</a:t>
            </a:r>
          </a:p>
        </p:txBody>
      </p:sp>
      <p:sp>
        <p:nvSpPr>
          <p:cNvPr id="10" name="Горизонтальный свиток 9"/>
          <p:cNvSpPr/>
          <p:nvPr/>
        </p:nvSpPr>
        <p:spPr bwMode="auto">
          <a:xfrm>
            <a:off x="1511300" y="3644900"/>
            <a:ext cx="6426200" cy="1387475"/>
          </a:xfrm>
          <a:prstGeom prst="horizontalScroll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2000" b="1" cap="small" dirty="0">
                <a:solidFill>
                  <a:schemeClr val="bg2"/>
                </a:solidFill>
                <a:latin typeface="Arial" charset="0"/>
              </a:rPr>
              <a:t>Сотрудничество, Разрешение проблем,</a:t>
            </a:r>
          </a:p>
          <a:p>
            <a:pPr algn="ctr">
              <a:defRPr/>
            </a:pPr>
            <a:r>
              <a:rPr lang="ru-RU" sz="2000" b="1" cap="small" dirty="0" err="1">
                <a:solidFill>
                  <a:schemeClr val="bg2"/>
                </a:solidFill>
                <a:latin typeface="Arial" charset="0"/>
              </a:rPr>
              <a:t>Саморегуляция</a:t>
            </a:r>
            <a:r>
              <a:rPr lang="ru-RU" sz="2000" b="1" cap="small" dirty="0">
                <a:solidFill>
                  <a:schemeClr val="bg2"/>
                </a:solidFill>
                <a:latin typeface="Arial" charset="0"/>
              </a:rPr>
              <a:t> </a:t>
            </a:r>
            <a:r>
              <a:rPr lang="ru-RU" sz="2000" dirty="0">
                <a:solidFill>
                  <a:schemeClr val="bg2"/>
                </a:solidFill>
                <a:latin typeface="Arial" charset="0"/>
              </a:rPr>
              <a:t>– </a:t>
            </a:r>
            <a:r>
              <a:rPr lang="ru-RU" sz="2000" b="1" i="1" dirty="0">
                <a:solidFill>
                  <a:schemeClr val="bg2"/>
                </a:solidFill>
                <a:latin typeface="Arial" charset="0"/>
              </a:rPr>
              <a:t>хотя бы одно задание</a:t>
            </a:r>
          </a:p>
          <a:p>
            <a:pPr algn="ctr">
              <a:defRPr/>
            </a:pPr>
            <a:r>
              <a:rPr lang="ru-RU" sz="2000" b="1" i="1" dirty="0">
                <a:solidFill>
                  <a:schemeClr val="bg2"/>
                </a:solidFill>
                <a:latin typeface="Arial" charset="0"/>
              </a:rPr>
              <a:t>(например, проектного типа) для каждой темы</a:t>
            </a:r>
          </a:p>
        </p:txBody>
      </p:sp>
      <p:sp>
        <p:nvSpPr>
          <p:cNvPr id="975875" name="AutoShape 3"/>
          <p:cNvSpPr>
            <a:spLocks noChangeArrowheads="1"/>
          </p:cNvSpPr>
          <p:nvPr/>
        </p:nvSpPr>
        <p:spPr bwMode="gray">
          <a:xfrm>
            <a:off x="287338" y="152400"/>
            <a:ext cx="8388350" cy="1189038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Рекомендации по проектированию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учебного процесса: шаг 4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5285FE-AA2D-4968-86B2-F0089E1C7212}" type="slidenum">
              <a:rPr lang="ru-RU"/>
              <a:pPr>
                <a:defRPr/>
              </a:pPr>
              <a:t>141</a:t>
            </a:fld>
            <a:endParaRPr lang="ru-RU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9813925" y="6253163"/>
            <a:ext cx="184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0" y="808038"/>
            <a:ext cx="90360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>
              <a:lnSpc>
                <a:spcPct val="80000"/>
              </a:lnSpc>
              <a:spcAft>
                <a:spcPct val="20000"/>
              </a:spcAft>
            </a:pPr>
            <a:r>
              <a:rPr lang="ru-RU" sz="3200" b="1"/>
              <a:t>   </a:t>
            </a:r>
            <a:endParaRPr lang="ru-RU" sz="2600" b="1"/>
          </a:p>
        </p:txBody>
      </p:sp>
      <p:sp>
        <p:nvSpPr>
          <p:cNvPr id="39941" name="Text Box 3"/>
          <p:cNvSpPr txBox="1">
            <a:spLocks noChangeArrowheads="1"/>
          </p:cNvSpPr>
          <p:nvPr/>
        </p:nvSpPr>
        <p:spPr bwMode="auto">
          <a:xfrm>
            <a:off x="701675" y="1712913"/>
            <a:ext cx="73755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>
              <a:lnSpc>
                <a:spcPct val="80000"/>
              </a:lnSpc>
              <a:spcAft>
                <a:spcPct val="20000"/>
              </a:spcAft>
            </a:pPr>
            <a:r>
              <a:rPr lang="ru-RU" sz="3200" b="1"/>
              <a:t>   </a:t>
            </a:r>
            <a:r>
              <a:rPr lang="ru-RU" sz="3200" b="1" i="1"/>
              <a:t>Разработка учебных ситуаций</a:t>
            </a:r>
          </a:p>
        </p:txBody>
      </p:sp>
      <p:sp>
        <p:nvSpPr>
          <p:cNvPr id="39942" name="Text Box 3"/>
          <p:cNvSpPr txBox="1">
            <a:spLocks noChangeArrowheads="1"/>
          </p:cNvSpPr>
          <p:nvPr/>
        </p:nvSpPr>
        <p:spPr bwMode="auto">
          <a:xfrm>
            <a:off x="300038" y="2516188"/>
            <a:ext cx="8653462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ru-RU" sz="3200"/>
              <a:t>учет особенностей учебного материала</a:t>
            </a:r>
          </a:p>
          <a:p>
            <a:pPr marL="342900" indent="-342900">
              <a:spcAft>
                <a:spcPct val="20000"/>
              </a:spcAft>
              <a:buFont typeface="Arial" pitchFamily="34" charset="0"/>
              <a:buChar char="•"/>
            </a:pPr>
            <a:r>
              <a:rPr lang="ru-RU" sz="3200"/>
              <a:t>учет результатов диагностики, срезовых работ</a:t>
            </a:r>
          </a:p>
          <a:p>
            <a:pPr marL="342900" indent="-342900">
              <a:lnSpc>
                <a:spcPct val="15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ru-RU" sz="3200"/>
              <a:t>учет возрастных особенностей</a:t>
            </a:r>
          </a:p>
        </p:txBody>
      </p:sp>
      <p:sp>
        <p:nvSpPr>
          <p:cNvPr id="975875" name="AutoShape 3"/>
          <p:cNvSpPr>
            <a:spLocks noChangeArrowheads="1"/>
          </p:cNvSpPr>
          <p:nvPr/>
        </p:nvSpPr>
        <p:spPr bwMode="gray">
          <a:xfrm>
            <a:off x="287338" y="152400"/>
            <a:ext cx="8388350" cy="1189038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34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Рекомендации по проектированию</a:t>
            </a:r>
          </a:p>
          <a:p>
            <a:pPr algn="ctr" eaLnBrk="1" hangingPunct="1">
              <a:defRPr/>
            </a:pPr>
            <a:r>
              <a:rPr lang="ru-RU" sz="34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учебного процесса: шаг 5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49E23E-71D2-43CD-9C73-D28E6063BB76}" type="slidenum">
              <a:rPr lang="ru-RU"/>
              <a:pPr>
                <a:defRPr/>
              </a:pPr>
              <a:t>142</a:t>
            </a:fld>
            <a:endParaRPr lang="ru-RU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11300" y="3321050"/>
            <a:ext cx="6840538" cy="630238"/>
          </a:xfrm>
        </p:spPr>
        <p:txBody>
          <a:bodyPr/>
          <a:lstStyle/>
          <a:p>
            <a:r>
              <a:rPr lang="ru-RU" sz="3600" b="1" smtClean="0">
                <a:latin typeface="Arial" pitchFamily="34" charset="0"/>
              </a:rPr>
              <a:t>Спасибо за внимание!</a:t>
            </a:r>
            <a:endParaRPr lang="ru-RU" sz="3600" b="1" smtClean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25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4545013"/>
            <a:ext cx="7237413" cy="2101850"/>
          </a:xfrm>
        </p:spPr>
        <p:txBody>
          <a:bodyPr/>
          <a:lstStyle/>
          <a:p>
            <a:pPr lvl="1"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ru-RU" sz="3600" b="1" smtClean="0">
                <a:latin typeface="Arial" pitchFamily="34" charset="0"/>
              </a:rPr>
              <a:t>Ольга Борисовна Логинова</a:t>
            </a:r>
          </a:p>
          <a:p>
            <a:pPr lvl="1"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en-US" sz="3600" b="1" smtClean="0">
                <a:solidFill>
                  <a:schemeClr val="tx2"/>
                </a:solidFill>
                <a:latin typeface="Arial" pitchFamily="34" charset="0"/>
                <a:hlinkClick r:id="rId3"/>
              </a:rPr>
              <a:t>olg</a:t>
            </a:r>
            <a:r>
              <a:rPr lang="ru-RU" sz="3600" b="1" smtClean="0">
                <a:solidFill>
                  <a:schemeClr val="tx2"/>
                </a:solidFill>
                <a:latin typeface="Arial" pitchFamily="34" charset="0"/>
                <a:hlinkClick r:id="rId3"/>
              </a:rPr>
              <a:t>9527</a:t>
            </a:r>
            <a:r>
              <a:rPr lang="en-US" sz="3600" b="1" smtClean="0">
                <a:solidFill>
                  <a:schemeClr val="tx2"/>
                </a:solidFill>
                <a:latin typeface="Arial" pitchFamily="34" charset="0"/>
                <a:hlinkClick r:id="rId3"/>
              </a:rPr>
              <a:t>@yandex.ru</a:t>
            </a:r>
            <a:endParaRPr lang="ru-RU" sz="3600" b="1" smtClean="0">
              <a:latin typeface="Arial" pitchFamily="34" charset="0"/>
            </a:endParaRPr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971550" y="836613"/>
            <a:ext cx="72009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600" b="1">
                <a:solidFill>
                  <a:schemeClr val="tx2"/>
                </a:solidFill>
              </a:rPr>
              <a:t>ОБСУЖДЕНИЕ:</a:t>
            </a:r>
            <a:br>
              <a:rPr lang="ru-RU" sz="3600" b="1">
                <a:solidFill>
                  <a:schemeClr val="tx2"/>
                </a:solidFill>
              </a:rPr>
            </a:br>
            <a:r>
              <a:rPr lang="ru-RU" sz="1200" b="1">
                <a:solidFill>
                  <a:schemeClr val="tx2"/>
                </a:solidFill>
              </a:rPr>
              <a:t/>
            </a:r>
            <a:br>
              <a:rPr lang="ru-RU" sz="1200" b="1">
                <a:solidFill>
                  <a:schemeClr val="tx2"/>
                </a:solidFill>
              </a:rPr>
            </a:br>
            <a:r>
              <a:rPr lang="en-US" sz="3600" b="1">
                <a:solidFill>
                  <a:schemeClr val="tx2"/>
                </a:solidFill>
              </a:rPr>
              <a:t>WWW.STANDART.EDU.RU</a:t>
            </a:r>
            <a:endParaRPr lang="ru-RU" sz="36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699" grpId="0" build="p" bldLvl="4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EBBA65-A7F0-4841-BF40-FE852CE08B9B}" type="slidenum">
              <a:rPr lang="ru-RU"/>
              <a:pPr>
                <a:defRPr/>
              </a:pPr>
              <a:t>15</a:t>
            </a:fld>
            <a:endParaRPr lang="ru-RU"/>
          </a:p>
        </p:txBody>
      </p:sp>
      <p:sp>
        <p:nvSpPr>
          <p:cNvPr id="88067" name="AutoShape 4"/>
          <p:cNvSpPr>
            <a:spLocks noChangeArrowheads="1"/>
          </p:cNvSpPr>
          <p:nvPr/>
        </p:nvSpPr>
        <p:spPr bwMode="auto">
          <a:xfrm>
            <a:off x="5076825" y="1376363"/>
            <a:ext cx="3670300" cy="684212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14351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000" b="1">
                <a:solidFill>
                  <a:schemeClr val="bg2"/>
                </a:solidFill>
                <a:latin typeface="Tahoma" pitchFamily="34" charset="0"/>
              </a:rPr>
              <a:t>Внешняя оценка</a:t>
            </a:r>
            <a:r>
              <a:rPr lang="ru-RU" sz="2000">
                <a:solidFill>
                  <a:schemeClr val="bg2"/>
                </a:solidFill>
                <a:latin typeface="Tahoma" pitchFamily="34" charset="0"/>
              </a:rPr>
              <a:t>:</a:t>
            </a:r>
          </a:p>
          <a:p>
            <a:pPr algn="ctr" eaLnBrk="1" hangingPunct="1"/>
            <a:r>
              <a:rPr lang="ru-RU" sz="2000">
                <a:solidFill>
                  <a:schemeClr val="bg2"/>
                </a:solidFill>
                <a:latin typeface="Tahoma" pitchFamily="34" charset="0"/>
              </a:rPr>
              <a:t>государственные службы</a:t>
            </a:r>
          </a:p>
        </p:txBody>
      </p:sp>
      <p:sp>
        <p:nvSpPr>
          <p:cNvPr id="88068" name="AutoShape 5"/>
          <p:cNvSpPr>
            <a:spLocks noChangeArrowheads="1"/>
          </p:cNvSpPr>
          <p:nvPr/>
        </p:nvSpPr>
        <p:spPr bwMode="auto">
          <a:xfrm>
            <a:off x="4281488" y="2446338"/>
            <a:ext cx="2159000" cy="611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>
                  <a:alpha val="95000"/>
                </a:srgbClr>
              </a:gs>
              <a:gs pos="100000">
                <a:srgbClr val="CCFF99">
                  <a:alpha val="98000"/>
                </a:srgbClr>
              </a:gs>
            </a:gsLst>
            <a:lin ang="2700000" scaled="1"/>
          </a:gradFill>
          <a:ln w="14351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>
                <a:solidFill>
                  <a:schemeClr val="bg2"/>
                </a:solidFill>
                <a:latin typeface="Arial Narrow" pitchFamily="34" charset="0"/>
              </a:rPr>
              <a:t>аккредитация ОУ</a:t>
            </a:r>
          </a:p>
          <a:p>
            <a:pPr algn="ctr" eaLnBrk="1" hangingPunct="1"/>
            <a:r>
              <a:rPr lang="ru-RU" b="1">
                <a:solidFill>
                  <a:schemeClr val="bg2"/>
                </a:solidFill>
                <a:latin typeface="Arial Narrow" pitchFamily="34" charset="0"/>
              </a:rPr>
              <a:t>аттестация кадров</a:t>
            </a:r>
          </a:p>
        </p:txBody>
      </p:sp>
      <p:sp>
        <p:nvSpPr>
          <p:cNvPr id="88069" name="AutoShape 6"/>
          <p:cNvSpPr>
            <a:spLocks noChangeArrowheads="1"/>
          </p:cNvSpPr>
          <p:nvPr/>
        </p:nvSpPr>
        <p:spPr bwMode="auto">
          <a:xfrm>
            <a:off x="6800850" y="2446338"/>
            <a:ext cx="2159000" cy="611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99"/>
              </a:gs>
              <a:gs pos="100000">
                <a:srgbClr val="FFFFFF"/>
              </a:gs>
            </a:gsLst>
            <a:lin ang="0" scaled="1"/>
          </a:gradFill>
          <a:ln w="14351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70000"/>
              </a:lnSpc>
            </a:pPr>
            <a:r>
              <a:rPr lang="ru-RU" b="1">
                <a:solidFill>
                  <a:schemeClr val="bg2"/>
                </a:solidFill>
                <a:latin typeface="Arial Narrow" pitchFamily="34" charset="0"/>
              </a:rPr>
              <a:t>мониторинг системы</a:t>
            </a:r>
          </a:p>
          <a:p>
            <a:pPr algn="ctr" eaLnBrk="1" hangingPunct="1">
              <a:lnSpc>
                <a:spcPct val="70000"/>
              </a:lnSpc>
            </a:pPr>
            <a:r>
              <a:rPr lang="ru-RU" b="1">
                <a:solidFill>
                  <a:schemeClr val="bg2"/>
                </a:solidFill>
                <a:latin typeface="Arial Narrow" pitchFamily="34" charset="0"/>
              </a:rPr>
              <a:t>образования</a:t>
            </a:r>
            <a:r>
              <a:rPr lang="ru-RU" sz="2400" b="1">
                <a:latin typeface="Tahoma" pitchFamily="34" charset="0"/>
              </a:rPr>
              <a:t> </a:t>
            </a:r>
          </a:p>
        </p:txBody>
      </p:sp>
      <p:sp>
        <p:nvSpPr>
          <p:cNvPr id="88070" name="Line 7"/>
          <p:cNvSpPr>
            <a:spLocks noChangeShapeType="1"/>
          </p:cNvSpPr>
          <p:nvPr/>
        </p:nvSpPr>
        <p:spPr bwMode="auto">
          <a:xfrm>
            <a:off x="5435600" y="2276475"/>
            <a:ext cx="2663825" cy="0"/>
          </a:xfrm>
          <a:prstGeom prst="line">
            <a:avLst/>
          </a:prstGeom>
          <a:noFill/>
          <a:ln w="30226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1" name="Line 8"/>
          <p:cNvSpPr>
            <a:spLocks noChangeShapeType="1"/>
          </p:cNvSpPr>
          <p:nvPr/>
        </p:nvSpPr>
        <p:spPr bwMode="auto">
          <a:xfrm>
            <a:off x="6767513" y="2024063"/>
            <a:ext cx="0" cy="252412"/>
          </a:xfrm>
          <a:prstGeom prst="line">
            <a:avLst/>
          </a:prstGeom>
          <a:noFill/>
          <a:ln w="30226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2" name="Line 9"/>
          <p:cNvSpPr>
            <a:spLocks noChangeShapeType="1"/>
          </p:cNvSpPr>
          <p:nvPr/>
        </p:nvSpPr>
        <p:spPr bwMode="auto">
          <a:xfrm>
            <a:off x="5435600" y="2276475"/>
            <a:ext cx="0" cy="180975"/>
          </a:xfrm>
          <a:prstGeom prst="line">
            <a:avLst/>
          </a:prstGeom>
          <a:noFill/>
          <a:ln w="30226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3" name="Line 10"/>
          <p:cNvSpPr>
            <a:spLocks noChangeShapeType="1"/>
          </p:cNvSpPr>
          <p:nvPr/>
        </p:nvSpPr>
        <p:spPr bwMode="auto">
          <a:xfrm>
            <a:off x="8101013" y="2276475"/>
            <a:ext cx="0" cy="180975"/>
          </a:xfrm>
          <a:prstGeom prst="line">
            <a:avLst/>
          </a:prstGeom>
          <a:noFill/>
          <a:ln w="30226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8074" name="Rectangle 15"/>
          <p:cNvSpPr>
            <a:spLocks noChangeArrowheads="1"/>
          </p:cNvSpPr>
          <p:nvPr/>
        </p:nvSpPr>
        <p:spPr bwMode="auto">
          <a:xfrm>
            <a:off x="3276600" y="4930775"/>
            <a:ext cx="2447925" cy="1744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>
                <a:latin typeface="Tahoma" pitchFamily="34" charset="0"/>
              </a:rPr>
              <a:t>итоговые работы</a:t>
            </a:r>
          </a:p>
          <a:p>
            <a:pPr algn="ctr">
              <a:lnSpc>
                <a:spcPct val="90000"/>
              </a:lnSpc>
            </a:pPr>
            <a:r>
              <a:rPr lang="ru-RU" sz="2400" b="1">
                <a:latin typeface="Tahoma" pitchFamily="34" charset="0"/>
              </a:rPr>
              <a:t>+</a:t>
            </a:r>
          </a:p>
          <a:p>
            <a:pPr algn="ctr">
              <a:lnSpc>
                <a:spcPct val="90000"/>
              </a:lnSpc>
            </a:pPr>
            <a:r>
              <a:rPr lang="ru-RU" sz="2400" b="1">
                <a:latin typeface="Tahoma" pitchFamily="34" charset="0"/>
              </a:rPr>
              <a:t>защита проекта</a:t>
            </a:r>
            <a:endParaRPr lang="ru-RU" sz="2400" b="1"/>
          </a:p>
        </p:txBody>
      </p:sp>
      <p:sp>
        <p:nvSpPr>
          <p:cNvPr id="88075" name="AutoShape 16"/>
          <p:cNvSpPr>
            <a:spLocks noChangeArrowheads="1"/>
          </p:cNvSpPr>
          <p:nvPr/>
        </p:nvSpPr>
        <p:spPr bwMode="auto">
          <a:xfrm>
            <a:off x="1223963" y="3321050"/>
            <a:ext cx="1871662" cy="2628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99">
                  <a:alpha val="26999"/>
                </a:srgbClr>
              </a:gs>
              <a:gs pos="100000">
                <a:srgbClr val="FFFFFF">
                  <a:alpha val="67000"/>
                </a:srgbClr>
              </a:gs>
            </a:gsLst>
            <a:lin ang="2700000" scaled="1"/>
          </a:gradFill>
          <a:ln w="14351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>
                <a:solidFill>
                  <a:schemeClr val="bg2"/>
                </a:solidFill>
                <a:latin typeface="Tahoma" pitchFamily="34" charset="0"/>
              </a:rPr>
              <a:t>итоговая</a:t>
            </a:r>
          </a:p>
          <a:p>
            <a:pPr algn="ctr" eaLnBrk="1" hangingPunct="1"/>
            <a:r>
              <a:rPr lang="ru-RU" sz="2000" b="1">
                <a:solidFill>
                  <a:schemeClr val="bg2"/>
                </a:solidFill>
                <a:latin typeface="Tahoma" pitchFamily="34" charset="0"/>
              </a:rPr>
              <a:t>оценка</a:t>
            </a:r>
          </a:p>
        </p:txBody>
      </p:sp>
      <p:sp>
        <p:nvSpPr>
          <p:cNvPr id="88076" name="Rectangle 17"/>
          <p:cNvSpPr>
            <a:spLocks noChangeArrowheads="1"/>
          </p:cNvSpPr>
          <p:nvPr/>
        </p:nvSpPr>
        <p:spPr bwMode="auto">
          <a:xfrm>
            <a:off x="4103688" y="4257675"/>
            <a:ext cx="865187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2800" b="1"/>
              <a:t>+</a:t>
            </a:r>
          </a:p>
        </p:txBody>
      </p:sp>
      <p:sp>
        <p:nvSpPr>
          <p:cNvPr id="88077" name="Rectangle 18"/>
          <p:cNvSpPr>
            <a:spLocks noChangeArrowheads="1"/>
          </p:cNvSpPr>
          <p:nvPr/>
        </p:nvSpPr>
        <p:spPr bwMode="auto">
          <a:xfrm>
            <a:off x="3311525" y="3284538"/>
            <a:ext cx="2447925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2400" b="1">
                <a:latin typeface="Tahoma" pitchFamily="34" charset="0"/>
              </a:rPr>
              <a:t>накопленная оценка</a:t>
            </a:r>
            <a:endParaRPr lang="ru-RU" sz="2400" b="1"/>
          </a:p>
        </p:txBody>
      </p:sp>
      <p:sp>
        <p:nvSpPr>
          <p:cNvPr id="88078" name="AutoShape 19"/>
          <p:cNvSpPr>
            <a:spLocks noChangeArrowheads="1"/>
          </p:cNvSpPr>
          <p:nvPr/>
        </p:nvSpPr>
        <p:spPr bwMode="auto">
          <a:xfrm rot="-5400000">
            <a:off x="6911975" y="4113213"/>
            <a:ext cx="1836738" cy="46831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FFCC"/>
              </a:gs>
              <a:gs pos="50000">
                <a:srgbClr val="DDDDDD"/>
              </a:gs>
              <a:gs pos="100000">
                <a:srgbClr val="FFFF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88079" name="AutoShape 22"/>
          <p:cNvSpPr>
            <a:spLocks noChangeArrowheads="1"/>
          </p:cNvSpPr>
          <p:nvPr/>
        </p:nvSpPr>
        <p:spPr bwMode="auto">
          <a:xfrm rot="10800000">
            <a:off x="6480175" y="2528888"/>
            <a:ext cx="396875" cy="468312"/>
          </a:xfrm>
          <a:custGeom>
            <a:avLst/>
            <a:gdLst>
              <a:gd name="T0" fmla="*/ 1846351791 w 21600"/>
              <a:gd name="T1" fmla="*/ 0 h 21600"/>
              <a:gd name="T2" fmla="*/ 0 w 21600"/>
              <a:gd name="T3" fmla="*/ 2147483647 h 21600"/>
              <a:gd name="T4" fmla="*/ 1846351791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FFCC"/>
              </a:gs>
              <a:gs pos="50000">
                <a:srgbClr val="DDDDDD"/>
              </a:gs>
              <a:gs pos="100000">
                <a:srgbClr val="FFFF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8080" name="AutoShape 23"/>
          <p:cNvSpPr>
            <a:spLocks noChangeArrowheads="1"/>
          </p:cNvSpPr>
          <p:nvPr/>
        </p:nvSpPr>
        <p:spPr bwMode="auto">
          <a:xfrm rot="-5400000">
            <a:off x="4662488" y="2979738"/>
            <a:ext cx="360362" cy="468312"/>
          </a:xfrm>
          <a:custGeom>
            <a:avLst/>
            <a:gdLst>
              <a:gd name="T0" fmla="*/ 1255032550 w 21600"/>
              <a:gd name="T1" fmla="*/ 0 h 21600"/>
              <a:gd name="T2" fmla="*/ 0 w 21600"/>
              <a:gd name="T3" fmla="*/ 2147483647 h 21600"/>
              <a:gd name="T4" fmla="*/ 1255032550 w 21600"/>
              <a:gd name="T5" fmla="*/ 2147483647 h 21600"/>
              <a:gd name="T6" fmla="*/ 1673380115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FFCC"/>
              </a:gs>
              <a:gs pos="50000">
                <a:srgbClr val="DDDDDD"/>
              </a:gs>
              <a:gs pos="100000">
                <a:srgbClr val="FFFF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8081" name="AutoShape 24"/>
          <p:cNvSpPr>
            <a:spLocks noChangeArrowheads="1"/>
          </p:cNvSpPr>
          <p:nvPr/>
        </p:nvSpPr>
        <p:spPr bwMode="auto">
          <a:xfrm>
            <a:off x="2627313" y="2420938"/>
            <a:ext cx="1368425" cy="46831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FFCC"/>
              </a:gs>
              <a:gs pos="50000">
                <a:srgbClr val="DDDDDD"/>
              </a:gs>
              <a:gs pos="100000">
                <a:srgbClr val="FFFF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8082" name="AutoShape 25"/>
          <p:cNvSpPr>
            <a:spLocks noChangeArrowheads="1"/>
          </p:cNvSpPr>
          <p:nvPr/>
        </p:nvSpPr>
        <p:spPr bwMode="auto">
          <a:xfrm>
            <a:off x="395288" y="1952625"/>
            <a:ext cx="2087562" cy="11160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99">
                  <a:alpha val="26999"/>
                </a:srgbClr>
              </a:gs>
              <a:gs pos="100000">
                <a:srgbClr val="FFFFFF">
                  <a:alpha val="67000"/>
                </a:srgbClr>
              </a:gs>
            </a:gsLst>
            <a:lin ang="2700000" scaled="1"/>
          </a:gradFill>
          <a:ln w="14351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>
                <a:solidFill>
                  <a:schemeClr val="bg2"/>
                </a:solidFill>
              </a:rPr>
              <a:t>Необходимые</a:t>
            </a:r>
          </a:p>
          <a:p>
            <a:pPr algn="ctr" eaLnBrk="1" hangingPunct="1"/>
            <a:r>
              <a:rPr lang="ru-RU" b="1">
                <a:solidFill>
                  <a:schemeClr val="bg2"/>
                </a:solidFill>
              </a:rPr>
              <a:t>дополнительные</a:t>
            </a:r>
          </a:p>
          <a:p>
            <a:pPr algn="ctr" eaLnBrk="1" hangingPunct="1"/>
            <a:r>
              <a:rPr lang="ru-RU" b="1">
                <a:solidFill>
                  <a:schemeClr val="bg2"/>
                </a:solidFill>
              </a:rPr>
              <a:t>данные/исслед.</a:t>
            </a:r>
          </a:p>
        </p:txBody>
      </p:sp>
      <p:sp>
        <p:nvSpPr>
          <p:cNvPr id="940034" name="AutoShape 2"/>
          <p:cNvSpPr>
            <a:spLocks noChangeArrowheads="1"/>
          </p:cNvSpPr>
          <p:nvPr/>
        </p:nvSpPr>
        <p:spPr bwMode="gray">
          <a:xfrm>
            <a:off x="0" y="225425"/>
            <a:ext cx="9144000" cy="971550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Итоговая оценка как основа оценки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качества образования: основная школа</a:t>
            </a:r>
          </a:p>
        </p:txBody>
      </p:sp>
      <p:sp>
        <p:nvSpPr>
          <p:cNvPr id="88084" name="Rectangle 15"/>
          <p:cNvSpPr>
            <a:spLocks noChangeArrowheads="1"/>
          </p:cNvSpPr>
          <p:nvPr/>
        </p:nvSpPr>
        <p:spPr bwMode="auto">
          <a:xfrm>
            <a:off x="7019925" y="5624513"/>
            <a:ext cx="1871663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2400" b="1">
                <a:latin typeface="Tahoma" pitchFamily="34" charset="0"/>
              </a:rPr>
              <a:t>ГИА</a:t>
            </a:r>
            <a:endParaRPr lang="ru-RU" sz="2400" b="1"/>
          </a:p>
        </p:txBody>
      </p:sp>
      <p:sp>
        <p:nvSpPr>
          <p:cNvPr id="88085" name="Rectangle 17"/>
          <p:cNvSpPr>
            <a:spLocks noChangeArrowheads="1"/>
          </p:cNvSpPr>
          <p:nvPr/>
        </p:nvSpPr>
        <p:spPr bwMode="auto">
          <a:xfrm>
            <a:off x="5903913" y="5589588"/>
            <a:ext cx="865187" cy="528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2800" b="1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65432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6D6210-740E-4B6E-AFD4-E6E5A443D7F5}" type="slidenum">
              <a:rPr lang="ru-RU"/>
              <a:pPr>
                <a:defRPr/>
              </a:pPr>
              <a:t>16</a:t>
            </a:fld>
            <a:endParaRPr lang="ru-RU"/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1476375" y="1341438"/>
            <a:ext cx="7272338" cy="492125"/>
          </a:xfrm>
          <a:prstGeom prst="rect">
            <a:avLst/>
          </a:prstGeom>
          <a:gradFill rotWithShape="1">
            <a:gsLst>
              <a:gs pos="0">
                <a:srgbClr val="F3F9FA"/>
              </a:gs>
              <a:gs pos="100000">
                <a:srgbClr val="EEF7F8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3200" b="1">
                <a:solidFill>
                  <a:schemeClr val="bg2"/>
                </a:solidFill>
              </a:rPr>
              <a:t>МЕТАПРЕДМЕТНЫЕ ДЕЙСТВИЯ</a:t>
            </a:r>
          </a:p>
        </p:txBody>
      </p:sp>
      <p:sp>
        <p:nvSpPr>
          <p:cNvPr id="30724" name="AutoShape 2"/>
          <p:cNvSpPr>
            <a:spLocks noChangeArrowheads="1"/>
          </p:cNvSpPr>
          <p:nvPr/>
        </p:nvSpPr>
        <p:spPr bwMode="auto">
          <a:xfrm>
            <a:off x="107950" y="1989138"/>
            <a:ext cx="2195513" cy="5032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70000"/>
              </a:lnSpc>
            </a:pPr>
            <a:r>
              <a:rPr lang="ru-RU" sz="24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регулятивные</a:t>
            </a:r>
          </a:p>
        </p:txBody>
      </p:sp>
      <p:sp>
        <p:nvSpPr>
          <p:cNvPr id="30725" name="AutoShape 2"/>
          <p:cNvSpPr>
            <a:spLocks noChangeArrowheads="1"/>
          </p:cNvSpPr>
          <p:nvPr/>
        </p:nvSpPr>
        <p:spPr bwMode="auto">
          <a:xfrm>
            <a:off x="2339975" y="1989138"/>
            <a:ext cx="2879725" cy="50323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70000"/>
              </a:lnSpc>
            </a:pPr>
            <a:r>
              <a:rPr lang="ru-RU" sz="24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коммуникативные</a:t>
            </a:r>
            <a:endParaRPr lang="ru-RU" sz="2000" b="1">
              <a:solidFill>
                <a:schemeClr val="bg2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26" name="AutoShape 2"/>
          <p:cNvSpPr>
            <a:spLocks noChangeArrowheads="1"/>
          </p:cNvSpPr>
          <p:nvPr/>
        </p:nvSpPr>
        <p:spPr bwMode="auto">
          <a:xfrm>
            <a:off x="6443663" y="1989138"/>
            <a:ext cx="2590800" cy="50323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70000"/>
              </a:lnSpc>
            </a:pPr>
            <a:r>
              <a:rPr lang="ru-RU" sz="24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познавательные</a:t>
            </a:r>
            <a:endParaRPr lang="ru-RU" sz="2000" b="1">
              <a:solidFill>
                <a:schemeClr val="bg2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27" name="AutoShape 2"/>
          <p:cNvSpPr>
            <a:spLocks noChangeArrowheads="1"/>
          </p:cNvSpPr>
          <p:nvPr/>
        </p:nvSpPr>
        <p:spPr bwMode="auto">
          <a:xfrm>
            <a:off x="107950" y="2492375"/>
            <a:ext cx="2195513" cy="2873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75000"/>
              </a:lnSpc>
              <a:buFontTx/>
              <a:buChar char="•"/>
            </a:pPr>
            <a:r>
              <a:rPr lang="ru-RU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целеполагание</a:t>
            </a:r>
            <a:endParaRPr lang="ru-RU" sz="1400">
              <a:solidFill>
                <a:schemeClr val="bg2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28" name="AutoShape 2"/>
          <p:cNvSpPr>
            <a:spLocks noChangeArrowheads="1"/>
          </p:cNvSpPr>
          <p:nvPr/>
        </p:nvSpPr>
        <p:spPr bwMode="auto">
          <a:xfrm>
            <a:off x="2339975" y="2565400"/>
            <a:ext cx="2879725" cy="6477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75000"/>
              </a:lnSpc>
              <a:buFontTx/>
              <a:buChar char="•"/>
            </a:pPr>
            <a:r>
              <a:rPr lang="ru-RU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речевые средства, в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    т.ч. с опорой на ИКТ</a:t>
            </a:r>
            <a:endParaRPr lang="ru-RU" sz="1400">
              <a:solidFill>
                <a:schemeClr val="bg2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29" name="AutoShape 2"/>
          <p:cNvSpPr>
            <a:spLocks noChangeArrowheads="1"/>
          </p:cNvSpPr>
          <p:nvPr/>
        </p:nvSpPr>
        <p:spPr bwMode="auto">
          <a:xfrm>
            <a:off x="6443663" y="2492375"/>
            <a:ext cx="2590800" cy="11525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75000"/>
              </a:lnSpc>
              <a:buFontTx/>
              <a:buChar char="•"/>
            </a:pPr>
            <a:r>
              <a:rPr lang="ru-RU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работа с инфор-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    мацией: </a:t>
            </a:r>
            <a:r>
              <a:rPr lang="ru-RU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поиск,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    запись, восприятие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    в т.ч. средствами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    ИКТ</a:t>
            </a:r>
          </a:p>
        </p:txBody>
      </p:sp>
      <p:sp>
        <p:nvSpPr>
          <p:cNvPr id="30730" name="AutoShape 2"/>
          <p:cNvSpPr>
            <a:spLocks noChangeArrowheads="1"/>
          </p:cNvSpPr>
          <p:nvPr/>
        </p:nvSpPr>
        <p:spPr bwMode="auto">
          <a:xfrm>
            <a:off x="107950" y="2781300"/>
            <a:ext cx="2195513" cy="2873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75000"/>
              </a:lnSpc>
              <a:buFontTx/>
              <a:buChar char="•"/>
            </a:pPr>
            <a:r>
              <a:rPr lang="ru-RU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планирование</a:t>
            </a:r>
            <a:endParaRPr lang="ru-RU" sz="1400">
              <a:solidFill>
                <a:schemeClr val="bg2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31" name="AutoShape 2"/>
          <p:cNvSpPr>
            <a:spLocks noChangeArrowheads="1"/>
          </p:cNvSpPr>
          <p:nvPr/>
        </p:nvSpPr>
        <p:spPr bwMode="auto">
          <a:xfrm>
            <a:off x="107950" y="3068638"/>
            <a:ext cx="2195513" cy="4318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75000"/>
              </a:lnSpc>
              <a:buFontTx/>
              <a:buChar char="•"/>
            </a:pPr>
            <a:r>
              <a:rPr lang="ru-RU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способ</a:t>
            </a:r>
          </a:p>
          <a:p>
            <a:pPr marL="342900" indent="-342900" eaLnBrk="1" hangingPunct="1">
              <a:lnSpc>
                <a:spcPct val="75000"/>
              </a:lnSpc>
              <a:buFontTx/>
              <a:buChar char="•"/>
            </a:pPr>
            <a:r>
              <a:rPr lang="ru-RU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действия</a:t>
            </a:r>
            <a:endParaRPr lang="ru-RU" sz="1400">
              <a:solidFill>
                <a:schemeClr val="bg2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32" name="AutoShape 2"/>
          <p:cNvSpPr>
            <a:spLocks noChangeArrowheads="1"/>
          </p:cNvSpPr>
          <p:nvPr/>
        </p:nvSpPr>
        <p:spPr bwMode="auto">
          <a:xfrm>
            <a:off x="107950" y="3500438"/>
            <a:ext cx="2195513" cy="2873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75000"/>
              </a:lnSpc>
              <a:buFontTx/>
              <a:buChar char="•"/>
            </a:pPr>
            <a:r>
              <a:rPr lang="ru-RU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контроль</a:t>
            </a:r>
            <a:endParaRPr lang="ru-RU" sz="1400">
              <a:solidFill>
                <a:schemeClr val="bg2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33" name="AutoShape 2"/>
          <p:cNvSpPr>
            <a:spLocks noChangeArrowheads="1"/>
          </p:cNvSpPr>
          <p:nvPr/>
        </p:nvSpPr>
        <p:spPr bwMode="auto">
          <a:xfrm>
            <a:off x="107950" y="3789363"/>
            <a:ext cx="2195513" cy="2873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75000"/>
              </a:lnSpc>
              <a:buFontTx/>
              <a:buChar char="•"/>
            </a:pPr>
            <a:r>
              <a:rPr lang="ru-RU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коррекция</a:t>
            </a:r>
            <a:endParaRPr lang="ru-RU" sz="1400">
              <a:solidFill>
                <a:schemeClr val="bg2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34" name="AutoShape 2"/>
          <p:cNvSpPr>
            <a:spLocks noChangeArrowheads="1"/>
          </p:cNvSpPr>
          <p:nvPr/>
        </p:nvSpPr>
        <p:spPr bwMode="auto">
          <a:xfrm>
            <a:off x="2339975" y="3284538"/>
            <a:ext cx="2879725" cy="5762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75000"/>
              </a:lnSpc>
              <a:buFontTx/>
              <a:buChar char="•"/>
            </a:pPr>
            <a:r>
              <a:rPr lang="ru-RU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коммуникация при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    взаимодействии</a:t>
            </a:r>
            <a:endParaRPr lang="ru-RU" sz="1400">
              <a:solidFill>
                <a:schemeClr val="bg2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35" name="AutoShape 2"/>
          <p:cNvSpPr>
            <a:spLocks noChangeArrowheads="1"/>
          </p:cNvSpPr>
          <p:nvPr/>
        </p:nvSpPr>
        <p:spPr bwMode="auto">
          <a:xfrm>
            <a:off x="6443663" y="3644900"/>
            <a:ext cx="259080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75000"/>
              </a:lnSpc>
              <a:buFontTx/>
              <a:buChar char="•"/>
            </a:pPr>
            <a:r>
              <a:rPr lang="ru-RU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использование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    моделей, знаков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    и символов,схем</a:t>
            </a:r>
            <a:endParaRPr lang="ru-RU">
              <a:solidFill>
                <a:schemeClr val="bg2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36" name="AutoShape 2"/>
          <p:cNvSpPr>
            <a:spLocks noChangeArrowheads="1"/>
          </p:cNvSpPr>
          <p:nvPr/>
        </p:nvSpPr>
        <p:spPr bwMode="auto">
          <a:xfrm>
            <a:off x="6443663" y="4365625"/>
            <a:ext cx="2590800" cy="18732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75000"/>
              </a:lnSpc>
              <a:buFontTx/>
              <a:buChar char="•"/>
            </a:pPr>
            <a:r>
              <a:rPr lang="ru-RU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логические опе-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    рации: </a:t>
            </a:r>
            <a:r>
              <a:rPr lang="ru-RU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анализ,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    </a:t>
            </a:r>
            <a:r>
              <a:rPr lang="ru-RU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синтез, сравнение,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    сериация, класси-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    фикация, обобще-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    ние, подведение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    под понятие, ана-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    логия, суждение</a:t>
            </a:r>
          </a:p>
        </p:txBody>
      </p:sp>
      <p:sp>
        <p:nvSpPr>
          <p:cNvPr id="30737" name="AutoShape 2"/>
          <p:cNvSpPr>
            <a:spLocks noChangeArrowheads="1"/>
          </p:cNvSpPr>
          <p:nvPr/>
        </p:nvSpPr>
        <p:spPr bwMode="auto">
          <a:xfrm>
            <a:off x="5219700" y="1989138"/>
            <a:ext cx="1187450" cy="5762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70000"/>
              </a:lnSpc>
            </a:pPr>
            <a:r>
              <a:rPr lang="ru-RU" sz="24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чтение</a:t>
            </a:r>
            <a:endParaRPr lang="ru-RU" sz="2000" b="1">
              <a:solidFill>
                <a:schemeClr val="bg2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38" name="AutoShape 2"/>
          <p:cNvSpPr>
            <a:spLocks noChangeArrowheads="1"/>
          </p:cNvSpPr>
          <p:nvPr/>
        </p:nvSpPr>
        <p:spPr bwMode="auto">
          <a:xfrm>
            <a:off x="5219700" y="2565400"/>
            <a:ext cx="1187450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70000"/>
              </a:lnSpc>
            </a:pPr>
            <a:r>
              <a:rPr lang="ru-RU" b="1" dirty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ИКТ</a:t>
            </a:r>
          </a:p>
        </p:txBody>
      </p:sp>
      <p:sp>
        <p:nvSpPr>
          <p:cNvPr id="117782" name="AutoShape 22"/>
          <p:cNvSpPr>
            <a:spLocks noChangeArrowheads="1"/>
          </p:cNvSpPr>
          <p:nvPr/>
        </p:nvSpPr>
        <p:spPr bwMode="auto">
          <a:xfrm>
            <a:off x="2771775" y="4508500"/>
            <a:ext cx="2520950" cy="2233613"/>
          </a:xfrm>
          <a:prstGeom prst="irregularSeal1">
            <a:avLst/>
          </a:prstGeom>
          <a:solidFill>
            <a:srgbClr val="EEF7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 i="1">
                <a:solidFill>
                  <a:srgbClr val="0000FF"/>
                </a:solidFill>
              </a:rPr>
              <a:t>Оценка по</a:t>
            </a:r>
          </a:p>
          <a:p>
            <a:pPr algn="ctr" eaLnBrk="1" hangingPunct="1"/>
            <a:r>
              <a:rPr lang="ru-RU" b="1" i="1" u="sng">
                <a:solidFill>
                  <a:srgbClr val="0000FF"/>
                </a:solidFill>
              </a:rPr>
              <a:t>результатам</a:t>
            </a:r>
          </a:p>
          <a:p>
            <a:pPr algn="ctr" eaLnBrk="1" hangingPunct="1"/>
            <a:r>
              <a:rPr lang="ru-RU" b="1" i="1">
                <a:solidFill>
                  <a:srgbClr val="0000FF"/>
                </a:solidFill>
              </a:rPr>
              <a:t>выполнения</a:t>
            </a:r>
          </a:p>
        </p:txBody>
      </p:sp>
      <p:sp>
        <p:nvSpPr>
          <p:cNvPr id="117783" name="AutoShape 23"/>
          <p:cNvSpPr>
            <a:spLocks noChangeArrowheads="1"/>
          </p:cNvSpPr>
          <p:nvPr/>
        </p:nvSpPr>
        <p:spPr bwMode="auto">
          <a:xfrm>
            <a:off x="179388" y="4581525"/>
            <a:ext cx="2376487" cy="2087563"/>
          </a:xfrm>
          <a:prstGeom prst="irregularSeal1">
            <a:avLst/>
          </a:prstGeom>
          <a:solidFill>
            <a:srgbClr val="EEF7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 i="1">
                <a:solidFill>
                  <a:srgbClr val="FF0000"/>
                </a:solidFill>
              </a:rPr>
              <a:t>Оценка в</a:t>
            </a:r>
          </a:p>
          <a:p>
            <a:pPr algn="ctr" eaLnBrk="1" hangingPunct="1"/>
            <a:r>
              <a:rPr lang="ru-RU" b="1" i="1" u="sng">
                <a:solidFill>
                  <a:srgbClr val="FF0000"/>
                </a:solidFill>
              </a:rPr>
              <a:t>процессе</a:t>
            </a:r>
          </a:p>
          <a:p>
            <a:pPr algn="ctr" eaLnBrk="1" hangingPunct="1"/>
            <a:r>
              <a:rPr lang="ru-RU" b="1" i="1">
                <a:solidFill>
                  <a:srgbClr val="FF0000"/>
                </a:solidFill>
              </a:rPr>
              <a:t>выполнения</a:t>
            </a:r>
          </a:p>
        </p:txBody>
      </p:sp>
      <p:sp>
        <p:nvSpPr>
          <p:cNvPr id="117784" name="Line 24"/>
          <p:cNvSpPr>
            <a:spLocks noChangeShapeType="1"/>
          </p:cNvSpPr>
          <p:nvPr/>
        </p:nvSpPr>
        <p:spPr bwMode="auto">
          <a:xfrm flipV="1">
            <a:off x="1763713" y="3357563"/>
            <a:ext cx="1008062" cy="12239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7785" name="Line 25"/>
          <p:cNvSpPr>
            <a:spLocks noChangeShapeType="1"/>
          </p:cNvSpPr>
          <p:nvPr/>
        </p:nvSpPr>
        <p:spPr bwMode="auto">
          <a:xfrm flipV="1">
            <a:off x="3779838" y="2852738"/>
            <a:ext cx="0" cy="19446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7786" name="Line 26"/>
          <p:cNvSpPr>
            <a:spLocks noChangeShapeType="1"/>
          </p:cNvSpPr>
          <p:nvPr/>
        </p:nvSpPr>
        <p:spPr bwMode="auto">
          <a:xfrm flipV="1">
            <a:off x="4427538" y="2420938"/>
            <a:ext cx="1296987" cy="2160587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7787" name="Line 27"/>
          <p:cNvSpPr>
            <a:spLocks noChangeShapeType="1"/>
          </p:cNvSpPr>
          <p:nvPr/>
        </p:nvSpPr>
        <p:spPr bwMode="auto">
          <a:xfrm flipV="1">
            <a:off x="4859338" y="2276475"/>
            <a:ext cx="2738437" cy="273685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7788" name="Line 28"/>
          <p:cNvSpPr>
            <a:spLocks noChangeShapeType="1"/>
          </p:cNvSpPr>
          <p:nvPr/>
        </p:nvSpPr>
        <p:spPr bwMode="auto">
          <a:xfrm flipV="1">
            <a:off x="1116013" y="2349500"/>
            <a:ext cx="0" cy="2447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" name="AutoShape 2"/>
          <p:cNvSpPr>
            <a:spLocks noChangeArrowheads="1"/>
          </p:cNvSpPr>
          <p:nvPr/>
        </p:nvSpPr>
        <p:spPr bwMode="gray">
          <a:xfrm>
            <a:off x="215900" y="152400"/>
            <a:ext cx="8712200" cy="1008063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Оценка качества образования: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метапредметные</a:t>
            </a: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результаты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7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7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7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7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82" grpId="0" animBg="1"/>
      <p:bldP spid="117783" grpId="0" animBg="1"/>
      <p:bldP spid="117784" grpId="0" animBg="1"/>
      <p:bldP spid="117785" grpId="0" animBg="1"/>
      <p:bldP spid="117786" grpId="0" animBg="1"/>
      <p:bldP spid="117787" grpId="0" animBg="1"/>
      <p:bldP spid="11778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6156325" y="3213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b="1"/>
          </a:p>
        </p:txBody>
      </p:sp>
      <p:pic>
        <p:nvPicPr>
          <p:cNvPr id="120838" name="Picture 10" descr="Картинка 156 из 28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256" y="1860677"/>
            <a:ext cx="1728788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0" name="server"/>
          <p:cNvSpPr>
            <a:spLocks noEditPoints="1" noChangeArrowheads="1"/>
          </p:cNvSpPr>
          <p:nvPr/>
        </p:nvSpPr>
        <p:spPr bwMode="auto">
          <a:xfrm>
            <a:off x="7811857" y="5178137"/>
            <a:ext cx="933450" cy="120988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7230131" y="3396456"/>
            <a:ext cx="1842369" cy="646331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b="1" dirty="0" smtClean="0">
                <a:solidFill>
                  <a:schemeClr val="bg2"/>
                </a:solidFill>
              </a:rPr>
              <a:t>карта </a:t>
            </a:r>
            <a:r>
              <a:rPr lang="ru-RU" b="1" dirty="0">
                <a:solidFill>
                  <a:schemeClr val="bg2"/>
                </a:solidFill>
              </a:rPr>
              <a:t>наблюдений</a:t>
            </a:r>
          </a:p>
        </p:txBody>
      </p:sp>
      <p:sp>
        <p:nvSpPr>
          <p:cNvPr id="120842" name="server"/>
          <p:cNvSpPr>
            <a:spLocks noEditPoints="1" noChangeArrowheads="1"/>
          </p:cNvSpPr>
          <p:nvPr/>
        </p:nvSpPr>
        <p:spPr bwMode="auto">
          <a:xfrm>
            <a:off x="7651750" y="5356114"/>
            <a:ext cx="933450" cy="109369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2431371" y="4421007"/>
            <a:ext cx="2200943" cy="75713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ru-RU" b="1" dirty="0">
                <a:solidFill>
                  <a:schemeClr val="bg2"/>
                </a:solidFill>
              </a:rPr>
              <a:t>лист </a:t>
            </a:r>
            <a:r>
              <a:rPr lang="ru-RU" b="1" dirty="0" err="1" smtClean="0">
                <a:solidFill>
                  <a:schemeClr val="bg2"/>
                </a:solidFill>
              </a:rPr>
              <a:t>планирова-ния</a:t>
            </a:r>
            <a:r>
              <a:rPr lang="ru-RU" b="1" dirty="0" smtClean="0">
                <a:solidFill>
                  <a:schemeClr val="bg2"/>
                </a:solidFill>
              </a:rPr>
              <a:t> и </a:t>
            </a:r>
            <a:r>
              <a:rPr lang="ru-RU" b="1" dirty="0" err="1" smtClean="0">
                <a:solidFill>
                  <a:schemeClr val="bg2"/>
                </a:solidFill>
              </a:rPr>
              <a:t>продвиже-ния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>
                <a:solidFill>
                  <a:schemeClr val="bg2"/>
                </a:solidFill>
              </a:rPr>
              <a:t>по заданию</a:t>
            </a:r>
          </a:p>
        </p:txBody>
      </p:sp>
      <p:sp>
        <p:nvSpPr>
          <p:cNvPr id="120844" name="Text Box 12"/>
          <p:cNvSpPr txBox="1">
            <a:spLocks noChangeArrowheads="1"/>
          </p:cNvSpPr>
          <p:nvPr/>
        </p:nvSpPr>
        <p:spPr bwMode="auto">
          <a:xfrm>
            <a:off x="2440921" y="3682397"/>
            <a:ext cx="2215454" cy="646331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b="1">
                <a:solidFill>
                  <a:schemeClr val="bg2"/>
                </a:solidFill>
              </a:rPr>
              <a:t>презентация или иные материалы</a:t>
            </a:r>
          </a:p>
        </p:txBody>
      </p:sp>
      <p:sp>
        <p:nvSpPr>
          <p:cNvPr id="120845" name="Text Box 13"/>
          <p:cNvSpPr txBox="1">
            <a:spLocks noChangeArrowheads="1"/>
          </p:cNvSpPr>
          <p:nvPr/>
        </p:nvSpPr>
        <p:spPr bwMode="auto">
          <a:xfrm>
            <a:off x="2440921" y="5271176"/>
            <a:ext cx="2659672" cy="36933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b="1" dirty="0">
                <a:solidFill>
                  <a:schemeClr val="bg2"/>
                </a:solidFill>
              </a:rPr>
              <a:t>листы</a:t>
            </a:r>
            <a:r>
              <a:rPr lang="ru-RU" b="1" dirty="0"/>
              <a:t> </a:t>
            </a:r>
            <a:r>
              <a:rPr lang="ru-RU" b="1" dirty="0">
                <a:solidFill>
                  <a:schemeClr val="bg2"/>
                </a:solidFill>
              </a:rPr>
              <a:t>самооценки</a:t>
            </a:r>
          </a:p>
        </p:txBody>
      </p:sp>
      <p:sp>
        <p:nvSpPr>
          <p:cNvPr id="120846" name="server"/>
          <p:cNvSpPr>
            <a:spLocks noEditPoints="1" noChangeArrowheads="1"/>
          </p:cNvSpPr>
          <p:nvPr/>
        </p:nvSpPr>
        <p:spPr bwMode="auto">
          <a:xfrm>
            <a:off x="7524750" y="5546614"/>
            <a:ext cx="933450" cy="109687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20847" name="Group 15"/>
          <p:cNvGrpSpPr>
            <a:grpSpLocks/>
          </p:cNvGrpSpPr>
          <p:nvPr/>
        </p:nvGrpSpPr>
        <p:grpSpPr bwMode="auto">
          <a:xfrm>
            <a:off x="6691641" y="5735000"/>
            <a:ext cx="1008062" cy="936625"/>
            <a:chOff x="2304" y="1584"/>
            <a:chExt cx="1740" cy="1554"/>
          </a:xfrm>
        </p:grpSpPr>
        <p:sp>
          <p:nvSpPr>
            <p:cNvPr id="120848" name="Film"/>
            <p:cNvSpPr>
              <a:spLocks noEditPoints="1" noChangeArrowheads="1"/>
            </p:cNvSpPr>
            <p:nvPr/>
          </p:nvSpPr>
          <p:spPr bwMode="auto">
            <a:xfrm>
              <a:off x="2304" y="1980"/>
              <a:ext cx="726" cy="1158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49" name="Sound"/>
            <p:cNvSpPr>
              <a:spLocks noEditPoints="1" noChangeArrowheads="1"/>
            </p:cNvSpPr>
            <p:nvPr/>
          </p:nvSpPr>
          <p:spPr bwMode="auto">
            <a:xfrm>
              <a:off x="2724" y="1584"/>
              <a:ext cx="1008" cy="768"/>
            </a:xfrm>
            <a:custGeom>
              <a:avLst/>
              <a:gdLst>
                <a:gd name="T0" fmla="*/ 11164 w 21600"/>
                <a:gd name="T1" fmla="*/ 21159 h 21600"/>
                <a:gd name="T2" fmla="*/ 11164 w 21600"/>
                <a:gd name="T3" fmla="*/ 0 h 21600"/>
                <a:gd name="T4" fmla="*/ 0 w 21600"/>
                <a:gd name="T5" fmla="*/ 10800 h 21600"/>
                <a:gd name="T6" fmla="*/ 21600 w 21600"/>
                <a:gd name="T7" fmla="*/ 10800 h 21600"/>
                <a:gd name="T8" fmla="*/ 242 w 21600"/>
                <a:gd name="T9" fmla="*/ 7604 h 21600"/>
                <a:gd name="T10" fmla="*/ 10760 w 21600"/>
                <a:gd name="T11" fmla="*/ 135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20850" name="Photo"/>
            <p:cNvSpPr>
              <a:spLocks noEditPoints="1" noChangeArrowheads="1"/>
            </p:cNvSpPr>
            <p:nvPr/>
          </p:nvSpPr>
          <p:spPr bwMode="auto">
            <a:xfrm>
              <a:off x="3108" y="2040"/>
              <a:ext cx="936" cy="696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778 w 21600"/>
                <a:gd name="T17" fmla="*/ 8228 h 21600"/>
                <a:gd name="T18" fmla="*/ 13757 w 21600"/>
                <a:gd name="T19" fmla="*/ 168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20851" name="Music"/>
            <p:cNvSpPr>
              <a:spLocks noEditPoints="1" noChangeArrowheads="1"/>
            </p:cNvSpPr>
            <p:nvPr/>
          </p:nvSpPr>
          <p:spPr bwMode="auto">
            <a:xfrm>
              <a:off x="3216" y="2448"/>
              <a:ext cx="768" cy="672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0852" name="AutoShape 20"/>
          <p:cNvSpPr>
            <a:spLocks noChangeArrowheads="1"/>
          </p:cNvSpPr>
          <p:nvPr/>
        </p:nvSpPr>
        <p:spPr bwMode="auto">
          <a:xfrm>
            <a:off x="7290047" y="1466587"/>
            <a:ext cx="1853953" cy="1238373"/>
          </a:xfrm>
          <a:prstGeom prst="wedgeEllipseCallout">
            <a:avLst>
              <a:gd name="adj1" fmla="val -10628"/>
              <a:gd name="adj2" fmla="val 104525"/>
            </a:avLst>
          </a:prstGeom>
          <a:solidFill>
            <a:srgbClr val="F3FAFF">
              <a:alpha val="7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120853" name="Text Box 21"/>
          <p:cNvSpPr txBox="1">
            <a:spLocks noChangeArrowheads="1"/>
          </p:cNvSpPr>
          <p:nvPr/>
        </p:nvSpPr>
        <p:spPr bwMode="auto">
          <a:xfrm>
            <a:off x="7428569" y="1537323"/>
            <a:ext cx="162565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 dirty="0">
                <a:solidFill>
                  <a:schemeClr val="bg2"/>
                </a:solidFill>
              </a:rPr>
              <a:t>материалы </a:t>
            </a:r>
            <a:r>
              <a:rPr lang="ru-RU" sz="1600" b="1" i="1" dirty="0" err="1">
                <a:solidFill>
                  <a:schemeClr val="bg2"/>
                </a:solidFill>
              </a:rPr>
              <a:t>целенаправ</a:t>
            </a:r>
            <a:r>
              <a:rPr lang="ru-RU" sz="1600" b="1" i="1" dirty="0">
                <a:solidFill>
                  <a:schemeClr val="bg2"/>
                </a:solidFill>
              </a:rPr>
              <a:t>-ленных наблюдений</a:t>
            </a:r>
          </a:p>
        </p:txBody>
      </p:sp>
      <p:sp>
        <p:nvSpPr>
          <p:cNvPr id="120854" name="AutoShape 22"/>
          <p:cNvSpPr>
            <a:spLocks noChangeArrowheads="1"/>
          </p:cNvSpPr>
          <p:nvPr/>
        </p:nvSpPr>
        <p:spPr bwMode="auto">
          <a:xfrm>
            <a:off x="3065599" y="1855306"/>
            <a:ext cx="1493392" cy="903804"/>
          </a:xfrm>
          <a:prstGeom prst="wedgeEllipseCallout">
            <a:avLst>
              <a:gd name="adj1" fmla="val 19715"/>
              <a:gd name="adj2" fmla="val 153309"/>
            </a:avLst>
          </a:prstGeom>
          <a:solidFill>
            <a:srgbClr val="F3FAFF">
              <a:alpha val="7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120855" name="Text Box 23"/>
          <p:cNvSpPr txBox="1">
            <a:spLocks noChangeArrowheads="1"/>
          </p:cNvSpPr>
          <p:nvPr/>
        </p:nvSpPr>
        <p:spPr bwMode="auto">
          <a:xfrm>
            <a:off x="3065599" y="1855307"/>
            <a:ext cx="15651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 dirty="0" smtClean="0">
                <a:solidFill>
                  <a:schemeClr val="bg2"/>
                </a:solidFill>
              </a:rPr>
              <a:t>рабочие материалы групп</a:t>
            </a:r>
            <a:endParaRPr lang="ru-RU" sz="1600" b="1" i="1" dirty="0">
              <a:solidFill>
                <a:schemeClr val="bg2"/>
              </a:solidFill>
            </a:endParaRPr>
          </a:p>
        </p:txBody>
      </p:sp>
      <p:sp>
        <p:nvSpPr>
          <p:cNvPr id="120858" name="Text Box 26"/>
          <p:cNvSpPr txBox="1">
            <a:spLocks noChangeArrowheads="1"/>
          </p:cNvSpPr>
          <p:nvPr/>
        </p:nvSpPr>
        <p:spPr bwMode="auto">
          <a:xfrm>
            <a:off x="4954874" y="6021743"/>
            <a:ext cx="1805170" cy="36671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b="1" i="1" dirty="0" smtClean="0">
                <a:solidFill>
                  <a:schemeClr val="bg2"/>
                </a:solidFill>
              </a:rPr>
              <a:t>видеозапись</a:t>
            </a:r>
            <a:endParaRPr lang="ru-RU" b="1" i="1" dirty="0">
              <a:solidFill>
                <a:schemeClr val="bg2"/>
              </a:solidFill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7230131" y="4113397"/>
            <a:ext cx="1842369" cy="92333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b="1" dirty="0" smtClean="0">
                <a:solidFill>
                  <a:schemeClr val="bg2"/>
                </a:solidFill>
              </a:rPr>
              <a:t>результаты </a:t>
            </a:r>
            <a:r>
              <a:rPr lang="ru-RU" b="1" dirty="0" err="1" smtClean="0">
                <a:solidFill>
                  <a:schemeClr val="bg2"/>
                </a:solidFill>
              </a:rPr>
              <a:t>взаимооценки</a:t>
            </a:r>
            <a:r>
              <a:rPr lang="ru-RU" b="1" dirty="0" smtClean="0">
                <a:solidFill>
                  <a:schemeClr val="bg2"/>
                </a:solidFill>
              </a:rPr>
              <a:t> (голосование)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3458464" y="1266532"/>
            <a:ext cx="4252463" cy="40011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 dirty="0" smtClean="0">
                <a:solidFill>
                  <a:schemeClr val="bg2"/>
                </a:solidFill>
              </a:rPr>
              <a:t>Групповой проект</a:t>
            </a:r>
            <a:endParaRPr lang="ru-RU" sz="2000" b="1" i="1" dirty="0">
              <a:solidFill>
                <a:schemeClr val="bg2"/>
              </a:solidFill>
            </a:endParaRP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4731625" y="3357747"/>
            <a:ext cx="2425810" cy="1511300"/>
          </a:xfrm>
          <a:prstGeom prst="roundRect">
            <a:avLst>
              <a:gd name="adj" fmla="val 16667"/>
            </a:avLst>
          </a:prstGeom>
          <a:solidFill>
            <a:srgbClr val="EEF7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Работа в группе:</a:t>
            </a:r>
          </a:p>
          <a:p>
            <a:pPr>
              <a:buFontTx/>
              <a:buChar char="•"/>
            </a:pPr>
            <a:r>
              <a:rPr lang="ru-RU" dirty="0" err="1">
                <a:solidFill>
                  <a:schemeClr val="bg2"/>
                </a:solidFill>
              </a:rPr>
              <a:t>саморегуляция</a:t>
            </a:r>
            <a:endParaRPr lang="ru-RU" dirty="0">
              <a:solidFill>
                <a:schemeClr val="bg2"/>
              </a:solidFill>
            </a:endParaRPr>
          </a:p>
          <a:p>
            <a:pPr>
              <a:buFontTx/>
              <a:buChar char="•"/>
            </a:pPr>
            <a:r>
              <a:rPr lang="ru-RU" dirty="0">
                <a:solidFill>
                  <a:schemeClr val="bg2"/>
                </a:solidFill>
              </a:rPr>
              <a:t>сотрудничество</a:t>
            </a:r>
          </a:p>
          <a:p>
            <a:pPr>
              <a:buFontTx/>
              <a:buChar char="•"/>
            </a:pPr>
            <a:r>
              <a:rPr lang="ru-RU" dirty="0">
                <a:solidFill>
                  <a:schemeClr val="bg2"/>
                </a:solidFill>
              </a:rPr>
              <a:t>коммуникация</a:t>
            </a:r>
          </a:p>
          <a:p>
            <a:pPr>
              <a:buFontTx/>
              <a:buChar char="•"/>
            </a:pPr>
            <a:r>
              <a:rPr lang="ru-RU" dirty="0">
                <a:solidFill>
                  <a:schemeClr val="bg2"/>
                </a:solidFill>
              </a:rPr>
              <a:t>использование ИКТ</a:t>
            </a:r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>
            <a:off x="2440921" y="1334587"/>
            <a:ext cx="0" cy="5400675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" name="AutoShape 8"/>
          <p:cNvSpPr>
            <a:spLocks noChangeArrowheads="1"/>
          </p:cNvSpPr>
          <p:nvPr/>
        </p:nvSpPr>
        <p:spPr bwMode="auto">
          <a:xfrm>
            <a:off x="2604024" y="6071894"/>
            <a:ext cx="2052351" cy="632260"/>
          </a:xfrm>
          <a:prstGeom prst="roundRect">
            <a:avLst>
              <a:gd name="adj" fmla="val 16667"/>
            </a:avLst>
          </a:prstGeom>
          <a:solidFill>
            <a:srgbClr val="EEF7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 dirty="0" smtClean="0">
                <a:solidFill>
                  <a:schemeClr val="bg2"/>
                </a:solidFill>
              </a:rPr>
              <a:t>1-3 урока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44" name="AutoShape 2"/>
          <p:cNvSpPr>
            <a:spLocks noChangeArrowheads="1"/>
          </p:cNvSpPr>
          <p:nvPr/>
        </p:nvSpPr>
        <p:spPr bwMode="gray">
          <a:xfrm>
            <a:off x="194458" y="140060"/>
            <a:ext cx="8712200" cy="1008063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Оценка качества образования: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метапредметные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результаты: инструментарий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" name="Document"/>
          <p:cNvSpPr>
            <a:spLocks noEditPoints="1" noChangeArrowheads="1"/>
          </p:cNvSpPr>
          <p:nvPr/>
        </p:nvSpPr>
        <p:spPr bwMode="auto">
          <a:xfrm>
            <a:off x="194458" y="1466587"/>
            <a:ext cx="2050938" cy="3547440"/>
          </a:xfrm>
          <a:custGeom>
            <a:avLst/>
            <a:gdLst>
              <a:gd name="T0" fmla="*/ 1254666 w 21600"/>
              <a:gd name="T1" fmla="*/ 4181310 h 21600"/>
              <a:gd name="T2" fmla="*/ 9914 w 21600"/>
              <a:gd name="T3" fmla="*/ 2097034 h 21600"/>
              <a:gd name="T4" fmla="*/ 1254666 w 21600"/>
              <a:gd name="T5" fmla="*/ 15657 h 21600"/>
              <a:gd name="T6" fmla="*/ 2531726 w 21600"/>
              <a:gd name="T7" fmla="*/ 2058955 h 21600"/>
              <a:gd name="T8" fmla="*/ 1254666 w 21600"/>
              <a:gd name="T9" fmla="*/ 4181310 h 21600"/>
              <a:gd name="T10" fmla="*/ 0 w 21600"/>
              <a:gd name="T11" fmla="*/ 0 h 21600"/>
              <a:gd name="T12" fmla="*/ 2519362 w 21600"/>
              <a:gd name="T13" fmla="*/ 0 h 21600"/>
              <a:gd name="T14" fmla="*/ 2519362 w 21600"/>
              <a:gd name="T15" fmla="*/ 417512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EEF7F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3" name="Document"/>
          <p:cNvSpPr>
            <a:spLocks noEditPoints="1" noChangeArrowheads="1"/>
          </p:cNvSpPr>
          <p:nvPr/>
        </p:nvSpPr>
        <p:spPr bwMode="auto">
          <a:xfrm>
            <a:off x="112999" y="1637155"/>
            <a:ext cx="2190750" cy="3634021"/>
          </a:xfrm>
          <a:custGeom>
            <a:avLst/>
            <a:gdLst>
              <a:gd name="T0" fmla="*/ 1254666 w 21600"/>
              <a:gd name="T1" fmla="*/ 4181310 h 21600"/>
              <a:gd name="T2" fmla="*/ 9914 w 21600"/>
              <a:gd name="T3" fmla="*/ 2097034 h 21600"/>
              <a:gd name="T4" fmla="*/ 1254666 w 21600"/>
              <a:gd name="T5" fmla="*/ 15657 h 21600"/>
              <a:gd name="T6" fmla="*/ 2531727 w 21600"/>
              <a:gd name="T7" fmla="*/ 2058955 h 21600"/>
              <a:gd name="T8" fmla="*/ 1254666 w 21600"/>
              <a:gd name="T9" fmla="*/ 4181310 h 21600"/>
              <a:gd name="T10" fmla="*/ 0 w 21600"/>
              <a:gd name="T11" fmla="*/ 0 h 21600"/>
              <a:gd name="T12" fmla="*/ 2519363 w 21600"/>
              <a:gd name="T13" fmla="*/ 0 h 21600"/>
              <a:gd name="T14" fmla="*/ 2519363 w 21600"/>
              <a:gd name="T15" fmla="*/ 417512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EEF7F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4" name="Document"/>
          <p:cNvSpPr>
            <a:spLocks noEditPoints="1" noChangeArrowheads="1"/>
          </p:cNvSpPr>
          <p:nvPr/>
        </p:nvSpPr>
        <p:spPr bwMode="auto">
          <a:xfrm>
            <a:off x="0" y="1799956"/>
            <a:ext cx="2160587" cy="3655886"/>
          </a:xfrm>
          <a:custGeom>
            <a:avLst/>
            <a:gdLst>
              <a:gd name="T0" fmla="*/ 1255456 w 21600"/>
              <a:gd name="T1" fmla="*/ 4181310 h 21600"/>
              <a:gd name="T2" fmla="*/ 9920 w 21600"/>
              <a:gd name="T3" fmla="*/ 2097034 h 21600"/>
              <a:gd name="T4" fmla="*/ 1255456 w 21600"/>
              <a:gd name="T5" fmla="*/ 15657 h 21600"/>
              <a:gd name="T6" fmla="*/ 2533321 w 21600"/>
              <a:gd name="T7" fmla="*/ 2058955 h 21600"/>
              <a:gd name="T8" fmla="*/ 1255456 w 21600"/>
              <a:gd name="T9" fmla="*/ 4181310 h 21600"/>
              <a:gd name="T10" fmla="*/ 0 w 21600"/>
              <a:gd name="T11" fmla="*/ 0 h 21600"/>
              <a:gd name="T12" fmla="*/ 2520950 w 21600"/>
              <a:gd name="T13" fmla="*/ 0 h 21600"/>
              <a:gd name="T14" fmla="*/ 2520950 w 21600"/>
              <a:gd name="T15" fmla="*/ 417512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977 w 21600"/>
              <a:gd name="T25" fmla="*/ 818 h 21600"/>
              <a:gd name="T26" fmla="*/ 20622 w 21600"/>
              <a:gd name="T27" fmla="*/ 16429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0757" y="21632"/>
                </a:moveTo>
                <a:lnTo>
                  <a:pt x="5187" y="21632"/>
                </a:lnTo>
                <a:lnTo>
                  <a:pt x="85" y="17509"/>
                </a:lnTo>
                <a:lnTo>
                  <a:pt x="85" y="10849"/>
                </a:lnTo>
                <a:lnTo>
                  <a:pt x="85" y="81"/>
                </a:lnTo>
                <a:lnTo>
                  <a:pt x="10757" y="81"/>
                </a:lnTo>
                <a:lnTo>
                  <a:pt x="21706" y="81"/>
                </a:lnTo>
                <a:lnTo>
                  <a:pt x="21706" y="10652"/>
                </a:lnTo>
                <a:lnTo>
                  <a:pt x="21706" y="21632"/>
                </a:lnTo>
                <a:lnTo>
                  <a:pt x="10757" y="21632"/>
                </a:lnTo>
                <a:close/>
              </a:path>
              <a:path w="21600" h="21600">
                <a:moveTo>
                  <a:pt x="85" y="17509"/>
                </a:moveTo>
                <a:lnTo>
                  <a:pt x="5187" y="17509"/>
                </a:lnTo>
                <a:lnTo>
                  <a:pt x="5187" y="21632"/>
                </a:lnTo>
                <a:lnTo>
                  <a:pt x="85" y="17509"/>
                </a:lnTo>
                <a:close/>
              </a:path>
            </a:pathLst>
          </a:custGeom>
          <a:solidFill>
            <a:srgbClr val="EEF7F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algn="ctr" eaLnBrk="1" hangingPunct="1"/>
            <a:r>
              <a:rPr lang="ru-RU" sz="1600" b="1" dirty="0">
                <a:solidFill>
                  <a:schemeClr val="bg2"/>
                </a:solidFill>
              </a:rPr>
              <a:t>Комплексные работы на </a:t>
            </a:r>
            <a:r>
              <a:rPr lang="ru-RU" sz="1600" b="1" dirty="0" err="1">
                <a:solidFill>
                  <a:schemeClr val="bg2"/>
                </a:solidFill>
              </a:rPr>
              <a:t>межпредметной</a:t>
            </a:r>
            <a:endParaRPr lang="ru-RU" sz="1600" b="1" dirty="0">
              <a:solidFill>
                <a:schemeClr val="bg2"/>
              </a:solidFill>
            </a:endParaRPr>
          </a:p>
          <a:p>
            <a:pPr algn="ctr" eaLnBrk="1" hangingPunct="1"/>
            <a:r>
              <a:rPr lang="ru-RU" sz="1600" b="1" dirty="0">
                <a:solidFill>
                  <a:schemeClr val="bg2"/>
                </a:solidFill>
              </a:rPr>
              <a:t>основе:</a:t>
            </a:r>
          </a:p>
          <a:p>
            <a:pPr eaLnBrk="1" hangingPunct="1">
              <a:buFontTx/>
              <a:buChar char="•"/>
            </a:pPr>
            <a:r>
              <a:rPr lang="ru-RU" sz="1600" dirty="0">
                <a:solidFill>
                  <a:schemeClr val="bg2"/>
                </a:solidFill>
              </a:rPr>
              <a:t>работа с текстом</a:t>
            </a:r>
          </a:p>
          <a:p>
            <a:pPr eaLnBrk="1" hangingPunct="1">
              <a:buFontTx/>
              <a:buChar char="•"/>
            </a:pPr>
            <a:r>
              <a:rPr lang="ru-RU" sz="1600" dirty="0">
                <a:solidFill>
                  <a:schemeClr val="bg2"/>
                </a:solidFill>
              </a:rPr>
              <a:t>решение заданий с использованием логических операций, моделей, знаково-символических средств, схем</a:t>
            </a:r>
            <a:r>
              <a:rPr lang="ru-RU" sz="1600" b="1" dirty="0"/>
              <a:t> </a:t>
            </a:r>
            <a:r>
              <a:rPr lang="ru-RU" b="1" dirty="0"/>
              <a:t> </a:t>
            </a:r>
            <a:endParaRPr lang="ru-RU" b="1" dirty="0">
              <a:solidFill>
                <a:srgbClr val="292929"/>
              </a:solidFill>
            </a:endParaRPr>
          </a:p>
        </p:txBody>
      </p:sp>
      <p:sp>
        <p:nvSpPr>
          <p:cNvPr id="35" name="AutoShape 8"/>
          <p:cNvSpPr>
            <a:spLocks noChangeArrowheads="1"/>
          </p:cNvSpPr>
          <p:nvPr/>
        </p:nvSpPr>
        <p:spPr bwMode="auto">
          <a:xfrm>
            <a:off x="186125" y="6071894"/>
            <a:ext cx="2117624" cy="571590"/>
          </a:xfrm>
          <a:prstGeom prst="roundRect">
            <a:avLst>
              <a:gd name="adj" fmla="val 16667"/>
            </a:avLst>
          </a:prstGeom>
          <a:solidFill>
            <a:srgbClr val="EEF7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ru-RU" b="1" dirty="0">
                <a:solidFill>
                  <a:schemeClr val="bg2"/>
                </a:solidFill>
              </a:rPr>
              <a:t>Первая </a:t>
            </a:r>
            <a:r>
              <a:rPr lang="ru-RU" b="1" dirty="0" smtClean="0">
                <a:solidFill>
                  <a:schemeClr val="bg2"/>
                </a:solidFill>
              </a:rPr>
              <a:t>часть</a:t>
            </a:r>
          </a:p>
          <a:p>
            <a:pPr algn="ctr" eaLnBrk="1" hangingPunct="1"/>
            <a:r>
              <a:rPr lang="ru-RU" b="1" dirty="0" smtClean="0">
                <a:solidFill>
                  <a:schemeClr val="bg2"/>
                </a:solidFill>
              </a:rPr>
              <a:t>1 </a:t>
            </a:r>
            <a:r>
              <a:rPr lang="ru-RU" b="1" dirty="0">
                <a:solidFill>
                  <a:schemeClr val="bg2"/>
                </a:solidFill>
              </a:rPr>
              <a:t>урок</a:t>
            </a:r>
          </a:p>
        </p:txBody>
      </p:sp>
      <p:sp>
        <p:nvSpPr>
          <p:cNvPr id="36" name="Text Box 32"/>
          <p:cNvSpPr txBox="1">
            <a:spLocks noChangeArrowheads="1"/>
          </p:cNvSpPr>
          <p:nvPr/>
        </p:nvSpPr>
        <p:spPr bwMode="auto">
          <a:xfrm>
            <a:off x="611188" y="51577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b="1"/>
          </a:p>
        </p:txBody>
      </p:sp>
    </p:spTree>
    <p:extLst>
      <p:ext uri="{BB962C8B-B14F-4D97-AF65-F5344CB8AC3E}">
        <p14:creationId xmlns:p14="http://schemas.microsoft.com/office/powerpoint/2010/main" val="262166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6156325" y="3213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b="1"/>
          </a:p>
        </p:txBody>
      </p:sp>
      <p:pic>
        <p:nvPicPr>
          <p:cNvPr id="120838" name="Picture 10" descr="Картинка 156 из 28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256" y="1860677"/>
            <a:ext cx="1728788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0" name="server"/>
          <p:cNvSpPr>
            <a:spLocks noEditPoints="1" noChangeArrowheads="1"/>
          </p:cNvSpPr>
          <p:nvPr/>
        </p:nvSpPr>
        <p:spPr bwMode="auto">
          <a:xfrm>
            <a:off x="7811857" y="5178137"/>
            <a:ext cx="933450" cy="1209887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7230131" y="3396456"/>
            <a:ext cx="1842369" cy="646331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b="1" dirty="0" smtClean="0">
                <a:solidFill>
                  <a:schemeClr val="bg2"/>
                </a:solidFill>
              </a:rPr>
              <a:t>карта </a:t>
            </a:r>
            <a:r>
              <a:rPr lang="ru-RU" b="1" dirty="0">
                <a:solidFill>
                  <a:schemeClr val="bg2"/>
                </a:solidFill>
              </a:rPr>
              <a:t>наблюдений</a:t>
            </a:r>
          </a:p>
        </p:txBody>
      </p:sp>
      <p:sp>
        <p:nvSpPr>
          <p:cNvPr id="120842" name="server"/>
          <p:cNvSpPr>
            <a:spLocks noEditPoints="1" noChangeArrowheads="1"/>
          </p:cNvSpPr>
          <p:nvPr/>
        </p:nvSpPr>
        <p:spPr bwMode="auto">
          <a:xfrm>
            <a:off x="7651750" y="5356114"/>
            <a:ext cx="933450" cy="1093693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2431371" y="4421007"/>
            <a:ext cx="2200943" cy="75713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ru-RU" b="1" dirty="0">
                <a:solidFill>
                  <a:schemeClr val="bg2"/>
                </a:solidFill>
              </a:rPr>
              <a:t>лист </a:t>
            </a:r>
            <a:r>
              <a:rPr lang="ru-RU" b="1" dirty="0" err="1" smtClean="0">
                <a:solidFill>
                  <a:schemeClr val="bg2"/>
                </a:solidFill>
              </a:rPr>
              <a:t>планирова-ния</a:t>
            </a:r>
            <a:r>
              <a:rPr lang="ru-RU" b="1" dirty="0" smtClean="0">
                <a:solidFill>
                  <a:schemeClr val="bg2"/>
                </a:solidFill>
              </a:rPr>
              <a:t> и </a:t>
            </a:r>
            <a:r>
              <a:rPr lang="ru-RU" b="1" dirty="0" err="1" smtClean="0">
                <a:solidFill>
                  <a:schemeClr val="bg2"/>
                </a:solidFill>
              </a:rPr>
              <a:t>продвиже-ния</a:t>
            </a:r>
            <a:r>
              <a:rPr lang="ru-RU" b="1" dirty="0" smtClean="0">
                <a:solidFill>
                  <a:schemeClr val="bg2"/>
                </a:solidFill>
              </a:rPr>
              <a:t> </a:t>
            </a:r>
            <a:r>
              <a:rPr lang="ru-RU" b="1" dirty="0">
                <a:solidFill>
                  <a:schemeClr val="bg2"/>
                </a:solidFill>
              </a:rPr>
              <a:t>по заданию</a:t>
            </a:r>
          </a:p>
        </p:txBody>
      </p:sp>
      <p:sp>
        <p:nvSpPr>
          <p:cNvPr id="120844" name="Text Box 12"/>
          <p:cNvSpPr txBox="1">
            <a:spLocks noChangeArrowheads="1"/>
          </p:cNvSpPr>
          <p:nvPr/>
        </p:nvSpPr>
        <p:spPr bwMode="auto">
          <a:xfrm>
            <a:off x="2440921" y="3682397"/>
            <a:ext cx="2215454" cy="646331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b="1">
                <a:solidFill>
                  <a:schemeClr val="bg2"/>
                </a:solidFill>
              </a:rPr>
              <a:t>презентация или иные материалы</a:t>
            </a:r>
          </a:p>
        </p:txBody>
      </p:sp>
      <p:sp>
        <p:nvSpPr>
          <p:cNvPr id="120845" name="Text Box 13"/>
          <p:cNvSpPr txBox="1">
            <a:spLocks noChangeArrowheads="1"/>
          </p:cNvSpPr>
          <p:nvPr/>
        </p:nvSpPr>
        <p:spPr bwMode="auto">
          <a:xfrm>
            <a:off x="2440921" y="5271176"/>
            <a:ext cx="2659672" cy="36933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b="1" dirty="0">
                <a:solidFill>
                  <a:schemeClr val="bg2"/>
                </a:solidFill>
              </a:rPr>
              <a:t>листы</a:t>
            </a:r>
            <a:r>
              <a:rPr lang="ru-RU" b="1" dirty="0"/>
              <a:t> </a:t>
            </a:r>
            <a:r>
              <a:rPr lang="ru-RU" b="1" dirty="0">
                <a:solidFill>
                  <a:schemeClr val="bg2"/>
                </a:solidFill>
              </a:rPr>
              <a:t>самооценки</a:t>
            </a:r>
          </a:p>
        </p:txBody>
      </p:sp>
      <p:sp>
        <p:nvSpPr>
          <p:cNvPr id="120846" name="server"/>
          <p:cNvSpPr>
            <a:spLocks noEditPoints="1" noChangeArrowheads="1"/>
          </p:cNvSpPr>
          <p:nvPr/>
        </p:nvSpPr>
        <p:spPr bwMode="auto">
          <a:xfrm>
            <a:off x="7524750" y="5546614"/>
            <a:ext cx="933450" cy="109687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6691641" y="5735000"/>
            <a:ext cx="1008062" cy="936625"/>
            <a:chOff x="2304" y="1584"/>
            <a:chExt cx="1740" cy="1554"/>
          </a:xfrm>
        </p:grpSpPr>
        <p:sp>
          <p:nvSpPr>
            <p:cNvPr id="120848" name="Film"/>
            <p:cNvSpPr>
              <a:spLocks noEditPoints="1" noChangeArrowheads="1"/>
            </p:cNvSpPr>
            <p:nvPr/>
          </p:nvSpPr>
          <p:spPr bwMode="auto">
            <a:xfrm>
              <a:off x="2304" y="1980"/>
              <a:ext cx="726" cy="1158"/>
            </a:xfrm>
            <a:custGeom>
              <a:avLst/>
              <a:gdLst>
                <a:gd name="T0" fmla="*/ 0 w 21600"/>
                <a:gd name="T1" fmla="*/ 0 h 21600"/>
                <a:gd name="T2" fmla="*/ 10800 w 21600"/>
                <a:gd name="T3" fmla="*/ 0 h 21600"/>
                <a:gd name="T4" fmla="*/ 21600 w 21600"/>
                <a:gd name="T5" fmla="*/ 0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6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4960 w 21600"/>
                <a:gd name="T17" fmla="*/ 8129 h 21600"/>
                <a:gd name="T18" fmla="*/ 17079 w 21600"/>
                <a:gd name="T19" fmla="*/ 1342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216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close/>
                </a:path>
                <a:path w="21600" h="21600" extrusionOk="0">
                  <a:moveTo>
                    <a:pt x="3014" y="21600"/>
                  </a:moveTo>
                  <a:lnTo>
                    <a:pt x="3014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3014" y="21600"/>
                  </a:lnTo>
                  <a:close/>
                </a:path>
                <a:path w="21600" h="21600" extrusionOk="0">
                  <a:moveTo>
                    <a:pt x="21600" y="21600"/>
                  </a:moveTo>
                  <a:lnTo>
                    <a:pt x="21600" y="0"/>
                  </a:lnTo>
                  <a:lnTo>
                    <a:pt x="18586" y="0"/>
                  </a:lnTo>
                  <a:lnTo>
                    <a:pt x="18586" y="21600"/>
                  </a:lnTo>
                  <a:lnTo>
                    <a:pt x="21600" y="21600"/>
                  </a:lnTo>
                  <a:close/>
                </a:path>
                <a:path w="21600" h="21600" extrusionOk="0">
                  <a:moveTo>
                    <a:pt x="6028" y="6574"/>
                  </a:moveTo>
                  <a:lnTo>
                    <a:pt x="15572" y="6574"/>
                  </a:lnTo>
                  <a:lnTo>
                    <a:pt x="16074" y="6574"/>
                  </a:lnTo>
                  <a:lnTo>
                    <a:pt x="16326" y="6457"/>
                  </a:lnTo>
                  <a:lnTo>
                    <a:pt x="16577" y="6339"/>
                  </a:lnTo>
                  <a:lnTo>
                    <a:pt x="16828" y="6222"/>
                  </a:lnTo>
                  <a:lnTo>
                    <a:pt x="17079" y="6222"/>
                  </a:lnTo>
                  <a:lnTo>
                    <a:pt x="17330" y="5987"/>
                  </a:lnTo>
                  <a:lnTo>
                    <a:pt x="17330" y="5870"/>
                  </a:lnTo>
                  <a:lnTo>
                    <a:pt x="17581" y="5635"/>
                  </a:lnTo>
                  <a:lnTo>
                    <a:pt x="17581" y="1526"/>
                  </a:lnTo>
                  <a:lnTo>
                    <a:pt x="17330" y="1291"/>
                  </a:lnTo>
                  <a:lnTo>
                    <a:pt x="17330" y="1174"/>
                  </a:lnTo>
                  <a:lnTo>
                    <a:pt x="17079" y="1057"/>
                  </a:lnTo>
                  <a:lnTo>
                    <a:pt x="16828" y="939"/>
                  </a:lnTo>
                  <a:lnTo>
                    <a:pt x="16577" y="822"/>
                  </a:lnTo>
                  <a:lnTo>
                    <a:pt x="16326" y="704"/>
                  </a:lnTo>
                  <a:lnTo>
                    <a:pt x="16074" y="704"/>
                  </a:lnTo>
                  <a:lnTo>
                    <a:pt x="15572" y="587"/>
                  </a:lnTo>
                  <a:lnTo>
                    <a:pt x="6028" y="587"/>
                  </a:lnTo>
                  <a:lnTo>
                    <a:pt x="5526" y="704"/>
                  </a:lnTo>
                  <a:lnTo>
                    <a:pt x="5274" y="704"/>
                  </a:lnTo>
                  <a:lnTo>
                    <a:pt x="5023" y="822"/>
                  </a:lnTo>
                  <a:lnTo>
                    <a:pt x="4772" y="939"/>
                  </a:lnTo>
                  <a:lnTo>
                    <a:pt x="4521" y="1057"/>
                  </a:lnTo>
                  <a:lnTo>
                    <a:pt x="4270" y="1174"/>
                  </a:lnTo>
                  <a:lnTo>
                    <a:pt x="4270" y="1291"/>
                  </a:lnTo>
                  <a:lnTo>
                    <a:pt x="4019" y="1526"/>
                  </a:lnTo>
                  <a:lnTo>
                    <a:pt x="4019" y="5635"/>
                  </a:lnTo>
                  <a:lnTo>
                    <a:pt x="4270" y="5870"/>
                  </a:lnTo>
                  <a:lnTo>
                    <a:pt x="4270" y="5987"/>
                  </a:lnTo>
                  <a:lnTo>
                    <a:pt x="4521" y="6222"/>
                  </a:lnTo>
                  <a:lnTo>
                    <a:pt x="4772" y="6222"/>
                  </a:lnTo>
                  <a:lnTo>
                    <a:pt x="5023" y="6339"/>
                  </a:lnTo>
                  <a:lnTo>
                    <a:pt x="5274" y="6457"/>
                  </a:lnTo>
                  <a:lnTo>
                    <a:pt x="5526" y="6574"/>
                  </a:lnTo>
                  <a:lnTo>
                    <a:pt x="6028" y="6574"/>
                  </a:lnTo>
                  <a:close/>
                </a:path>
                <a:path w="21600" h="21600" extrusionOk="0">
                  <a:moveTo>
                    <a:pt x="6028" y="13617"/>
                  </a:moveTo>
                  <a:lnTo>
                    <a:pt x="15572" y="13617"/>
                  </a:lnTo>
                  <a:lnTo>
                    <a:pt x="16074" y="13617"/>
                  </a:lnTo>
                  <a:lnTo>
                    <a:pt x="16326" y="13617"/>
                  </a:lnTo>
                  <a:lnTo>
                    <a:pt x="16577" y="13500"/>
                  </a:lnTo>
                  <a:lnTo>
                    <a:pt x="16828" y="13383"/>
                  </a:lnTo>
                  <a:lnTo>
                    <a:pt x="17079" y="13265"/>
                  </a:lnTo>
                  <a:lnTo>
                    <a:pt x="17330" y="13148"/>
                  </a:lnTo>
                  <a:lnTo>
                    <a:pt x="17330" y="12913"/>
                  </a:lnTo>
                  <a:lnTo>
                    <a:pt x="17581" y="12796"/>
                  </a:lnTo>
                  <a:lnTo>
                    <a:pt x="17581" y="8687"/>
                  </a:lnTo>
                  <a:lnTo>
                    <a:pt x="17330" y="8452"/>
                  </a:lnTo>
                  <a:lnTo>
                    <a:pt x="17330" y="8335"/>
                  </a:lnTo>
                  <a:lnTo>
                    <a:pt x="17079" y="8217"/>
                  </a:lnTo>
                  <a:lnTo>
                    <a:pt x="16828" y="7983"/>
                  </a:lnTo>
                  <a:lnTo>
                    <a:pt x="16577" y="7983"/>
                  </a:lnTo>
                  <a:lnTo>
                    <a:pt x="16326" y="7865"/>
                  </a:lnTo>
                  <a:lnTo>
                    <a:pt x="16074" y="7865"/>
                  </a:lnTo>
                  <a:lnTo>
                    <a:pt x="15572" y="7748"/>
                  </a:lnTo>
                  <a:lnTo>
                    <a:pt x="6028" y="7748"/>
                  </a:lnTo>
                  <a:lnTo>
                    <a:pt x="5526" y="7865"/>
                  </a:lnTo>
                  <a:lnTo>
                    <a:pt x="5274" y="7865"/>
                  </a:lnTo>
                  <a:lnTo>
                    <a:pt x="5023" y="7983"/>
                  </a:lnTo>
                  <a:lnTo>
                    <a:pt x="4772" y="7983"/>
                  </a:lnTo>
                  <a:lnTo>
                    <a:pt x="4521" y="8217"/>
                  </a:lnTo>
                  <a:lnTo>
                    <a:pt x="4270" y="8335"/>
                  </a:lnTo>
                  <a:lnTo>
                    <a:pt x="4270" y="8452"/>
                  </a:lnTo>
                  <a:lnTo>
                    <a:pt x="4019" y="8687"/>
                  </a:lnTo>
                  <a:lnTo>
                    <a:pt x="4019" y="12796"/>
                  </a:lnTo>
                  <a:lnTo>
                    <a:pt x="4270" y="12913"/>
                  </a:lnTo>
                  <a:lnTo>
                    <a:pt x="4270" y="13148"/>
                  </a:lnTo>
                  <a:lnTo>
                    <a:pt x="4521" y="13265"/>
                  </a:lnTo>
                  <a:lnTo>
                    <a:pt x="4772" y="13383"/>
                  </a:lnTo>
                  <a:lnTo>
                    <a:pt x="5023" y="13500"/>
                  </a:lnTo>
                  <a:lnTo>
                    <a:pt x="5274" y="13617"/>
                  </a:lnTo>
                  <a:lnTo>
                    <a:pt x="5526" y="13617"/>
                  </a:lnTo>
                  <a:lnTo>
                    <a:pt x="6028" y="13617"/>
                  </a:lnTo>
                  <a:close/>
                </a:path>
                <a:path w="21600" h="21600" extrusionOk="0">
                  <a:moveTo>
                    <a:pt x="6028" y="20778"/>
                  </a:moveTo>
                  <a:lnTo>
                    <a:pt x="15572" y="20778"/>
                  </a:lnTo>
                  <a:lnTo>
                    <a:pt x="16074" y="20778"/>
                  </a:lnTo>
                  <a:lnTo>
                    <a:pt x="16326" y="20661"/>
                  </a:lnTo>
                  <a:lnTo>
                    <a:pt x="16577" y="20661"/>
                  </a:lnTo>
                  <a:lnTo>
                    <a:pt x="16828" y="20543"/>
                  </a:lnTo>
                  <a:lnTo>
                    <a:pt x="17079" y="20426"/>
                  </a:lnTo>
                  <a:lnTo>
                    <a:pt x="17330" y="20309"/>
                  </a:lnTo>
                  <a:lnTo>
                    <a:pt x="17330" y="20074"/>
                  </a:lnTo>
                  <a:lnTo>
                    <a:pt x="17581" y="19957"/>
                  </a:lnTo>
                  <a:lnTo>
                    <a:pt x="17581" y="15730"/>
                  </a:lnTo>
                  <a:lnTo>
                    <a:pt x="17330" y="15613"/>
                  </a:lnTo>
                  <a:lnTo>
                    <a:pt x="17330" y="15378"/>
                  </a:lnTo>
                  <a:lnTo>
                    <a:pt x="17079" y="15378"/>
                  </a:lnTo>
                  <a:lnTo>
                    <a:pt x="16828" y="15143"/>
                  </a:lnTo>
                  <a:lnTo>
                    <a:pt x="16577" y="15026"/>
                  </a:lnTo>
                  <a:lnTo>
                    <a:pt x="16326" y="15026"/>
                  </a:lnTo>
                  <a:lnTo>
                    <a:pt x="16074" y="15026"/>
                  </a:lnTo>
                  <a:lnTo>
                    <a:pt x="15572" y="14909"/>
                  </a:lnTo>
                  <a:lnTo>
                    <a:pt x="6028" y="14909"/>
                  </a:lnTo>
                  <a:lnTo>
                    <a:pt x="5526" y="15026"/>
                  </a:lnTo>
                  <a:lnTo>
                    <a:pt x="5274" y="15026"/>
                  </a:lnTo>
                  <a:lnTo>
                    <a:pt x="5023" y="15026"/>
                  </a:lnTo>
                  <a:lnTo>
                    <a:pt x="4772" y="15143"/>
                  </a:lnTo>
                  <a:lnTo>
                    <a:pt x="4521" y="15378"/>
                  </a:lnTo>
                  <a:lnTo>
                    <a:pt x="4270" y="15378"/>
                  </a:lnTo>
                  <a:lnTo>
                    <a:pt x="4270" y="15613"/>
                  </a:lnTo>
                  <a:lnTo>
                    <a:pt x="4019" y="15730"/>
                  </a:lnTo>
                  <a:lnTo>
                    <a:pt x="4019" y="19957"/>
                  </a:lnTo>
                  <a:lnTo>
                    <a:pt x="4270" y="20074"/>
                  </a:lnTo>
                  <a:lnTo>
                    <a:pt x="4270" y="20309"/>
                  </a:lnTo>
                  <a:lnTo>
                    <a:pt x="4521" y="20426"/>
                  </a:lnTo>
                  <a:lnTo>
                    <a:pt x="4772" y="20543"/>
                  </a:lnTo>
                  <a:lnTo>
                    <a:pt x="5023" y="20661"/>
                  </a:lnTo>
                  <a:lnTo>
                    <a:pt x="5274" y="20661"/>
                  </a:lnTo>
                  <a:lnTo>
                    <a:pt x="5526" y="20778"/>
                  </a:lnTo>
                  <a:lnTo>
                    <a:pt x="6028" y="20778"/>
                  </a:lnTo>
                  <a:close/>
                </a:path>
                <a:path w="21600" h="21600" extrusionOk="0">
                  <a:moveTo>
                    <a:pt x="753" y="1291"/>
                  </a:moveTo>
                  <a:lnTo>
                    <a:pt x="2260" y="1291"/>
                  </a:lnTo>
                  <a:lnTo>
                    <a:pt x="2260" y="235"/>
                  </a:lnTo>
                  <a:lnTo>
                    <a:pt x="753" y="235"/>
                  </a:lnTo>
                  <a:lnTo>
                    <a:pt x="753" y="1291"/>
                  </a:lnTo>
                  <a:close/>
                </a:path>
                <a:path w="21600" h="21600" extrusionOk="0">
                  <a:moveTo>
                    <a:pt x="753" y="2700"/>
                  </a:moveTo>
                  <a:lnTo>
                    <a:pt x="2260" y="2700"/>
                  </a:lnTo>
                  <a:lnTo>
                    <a:pt x="2260" y="1643"/>
                  </a:lnTo>
                  <a:lnTo>
                    <a:pt x="753" y="1643"/>
                  </a:lnTo>
                  <a:lnTo>
                    <a:pt x="753" y="2700"/>
                  </a:lnTo>
                  <a:close/>
                </a:path>
                <a:path w="21600" h="21600" extrusionOk="0">
                  <a:moveTo>
                    <a:pt x="753" y="4109"/>
                  </a:moveTo>
                  <a:lnTo>
                    <a:pt x="2260" y="4109"/>
                  </a:lnTo>
                  <a:lnTo>
                    <a:pt x="2260" y="3052"/>
                  </a:lnTo>
                  <a:lnTo>
                    <a:pt x="753" y="3052"/>
                  </a:lnTo>
                  <a:lnTo>
                    <a:pt x="753" y="4109"/>
                  </a:lnTo>
                  <a:close/>
                </a:path>
                <a:path w="21600" h="21600" extrusionOk="0">
                  <a:moveTo>
                    <a:pt x="753" y="5517"/>
                  </a:moveTo>
                  <a:lnTo>
                    <a:pt x="2260" y="5517"/>
                  </a:lnTo>
                  <a:lnTo>
                    <a:pt x="2260" y="4461"/>
                  </a:lnTo>
                  <a:lnTo>
                    <a:pt x="753" y="4461"/>
                  </a:lnTo>
                  <a:lnTo>
                    <a:pt x="753" y="5517"/>
                  </a:lnTo>
                  <a:close/>
                </a:path>
                <a:path w="21600" h="21600" extrusionOk="0">
                  <a:moveTo>
                    <a:pt x="753" y="6926"/>
                  </a:moveTo>
                  <a:lnTo>
                    <a:pt x="2260" y="6926"/>
                  </a:lnTo>
                  <a:lnTo>
                    <a:pt x="2260" y="5870"/>
                  </a:lnTo>
                  <a:lnTo>
                    <a:pt x="753" y="5870"/>
                  </a:lnTo>
                  <a:lnTo>
                    <a:pt x="753" y="6926"/>
                  </a:lnTo>
                  <a:close/>
                </a:path>
                <a:path w="21600" h="21600" extrusionOk="0">
                  <a:moveTo>
                    <a:pt x="753" y="8335"/>
                  </a:moveTo>
                  <a:lnTo>
                    <a:pt x="2260" y="8335"/>
                  </a:lnTo>
                  <a:lnTo>
                    <a:pt x="2260" y="7278"/>
                  </a:lnTo>
                  <a:lnTo>
                    <a:pt x="753" y="7278"/>
                  </a:lnTo>
                  <a:lnTo>
                    <a:pt x="753" y="8335"/>
                  </a:lnTo>
                  <a:close/>
                </a:path>
                <a:path w="21600" h="21600" extrusionOk="0">
                  <a:moveTo>
                    <a:pt x="753" y="9743"/>
                  </a:moveTo>
                  <a:lnTo>
                    <a:pt x="2260" y="9743"/>
                  </a:lnTo>
                  <a:lnTo>
                    <a:pt x="2260" y="8687"/>
                  </a:lnTo>
                  <a:lnTo>
                    <a:pt x="753" y="8687"/>
                  </a:lnTo>
                  <a:lnTo>
                    <a:pt x="753" y="9743"/>
                  </a:lnTo>
                  <a:close/>
                </a:path>
                <a:path w="21600" h="21600" extrusionOk="0">
                  <a:moveTo>
                    <a:pt x="753" y="11152"/>
                  </a:moveTo>
                  <a:lnTo>
                    <a:pt x="2260" y="11152"/>
                  </a:lnTo>
                  <a:lnTo>
                    <a:pt x="2260" y="10096"/>
                  </a:lnTo>
                  <a:lnTo>
                    <a:pt x="753" y="10096"/>
                  </a:lnTo>
                  <a:lnTo>
                    <a:pt x="753" y="11152"/>
                  </a:lnTo>
                  <a:close/>
                </a:path>
                <a:path w="21600" h="21600" extrusionOk="0">
                  <a:moveTo>
                    <a:pt x="753" y="12561"/>
                  </a:moveTo>
                  <a:lnTo>
                    <a:pt x="2260" y="12561"/>
                  </a:lnTo>
                  <a:lnTo>
                    <a:pt x="2260" y="11504"/>
                  </a:lnTo>
                  <a:lnTo>
                    <a:pt x="753" y="11504"/>
                  </a:lnTo>
                  <a:lnTo>
                    <a:pt x="753" y="12561"/>
                  </a:lnTo>
                  <a:close/>
                </a:path>
                <a:path w="21600" h="21600" extrusionOk="0">
                  <a:moveTo>
                    <a:pt x="753" y="13970"/>
                  </a:moveTo>
                  <a:lnTo>
                    <a:pt x="2260" y="13970"/>
                  </a:lnTo>
                  <a:lnTo>
                    <a:pt x="2260" y="12913"/>
                  </a:lnTo>
                  <a:lnTo>
                    <a:pt x="753" y="12913"/>
                  </a:lnTo>
                  <a:lnTo>
                    <a:pt x="753" y="13970"/>
                  </a:lnTo>
                  <a:close/>
                </a:path>
                <a:path w="21600" h="21600" extrusionOk="0">
                  <a:moveTo>
                    <a:pt x="753" y="15378"/>
                  </a:moveTo>
                  <a:lnTo>
                    <a:pt x="2260" y="15378"/>
                  </a:lnTo>
                  <a:lnTo>
                    <a:pt x="2260" y="14322"/>
                  </a:lnTo>
                  <a:lnTo>
                    <a:pt x="753" y="14322"/>
                  </a:lnTo>
                  <a:lnTo>
                    <a:pt x="753" y="15378"/>
                  </a:lnTo>
                  <a:close/>
                </a:path>
                <a:path w="21600" h="21600" extrusionOk="0">
                  <a:moveTo>
                    <a:pt x="753" y="16787"/>
                  </a:moveTo>
                  <a:lnTo>
                    <a:pt x="2260" y="16787"/>
                  </a:lnTo>
                  <a:lnTo>
                    <a:pt x="2260" y="15730"/>
                  </a:lnTo>
                  <a:lnTo>
                    <a:pt x="753" y="15730"/>
                  </a:lnTo>
                  <a:lnTo>
                    <a:pt x="753" y="16787"/>
                  </a:lnTo>
                  <a:close/>
                </a:path>
                <a:path w="21600" h="21600" extrusionOk="0">
                  <a:moveTo>
                    <a:pt x="753" y="18196"/>
                  </a:moveTo>
                  <a:lnTo>
                    <a:pt x="2260" y="18196"/>
                  </a:lnTo>
                  <a:lnTo>
                    <a:pt x="2260" y="17139"/>
                  </a:lnTo>
                  <a:lnTo>
                    <a:pt x="753" y="17139"/>
                  </a:lnTo>
                  <a:lnTo>
                    <a:pt x="753" y="18196"/>
                  </a:lnTo>
                  <a:close/>
                </a:path>
                <a:path w="21600" h="21600" extrusionOk="0">
                  <a:moveTo>
                    <a:pt x="753" y="19604"/>
                  </a:moveTo>
                  <a:lnTo>
                    <a:pt x="2260" y="19604"/>
                  </a:lnTo>
                  <a:lnTo>
                    <a:pt x="2260" y="18548"/>
                  </a:lnTo>
                  <a:lnTo>
                    <a:pt x="753" y="18548"/>
                  </a:lnTo>
                  <a:lnTo>
                    <a:pt x="753" y="19604"/>
                  </a:lnTo>
                  <a:close/>
                </a:path>
                <a:path w="21600" h="21600" extrusionOk="0">
                  <a:moveTo>
                    <a:pt x="753" y="21013"/>
                  </a:moveTo>
                  <a:lnTo>
                    <a:pt x="2260" y="21013"/>
                  </a:lnTo>
                  <a:lnTo>
                    <a:pt x="2260" y="19957"/>
                  </a:lnTo>
                  <a:lnTo>
                    <a:pt x="753" y="19957"/>
                  </a:lnTo>
                  <a:lnTo>
                    <a:pt x="753" y="21013"/>
                  </a:lnTo>
                  <a:close/>
                </a:path>
                <a:path w="21600" h="21600" extrusionOk="0">
                  <a:moveTo>
                    <a:pt x="19340" y="1409"/>
                  </a:moveTo>
                  <a:lnTo>
                    <a:pt x="20595" y="1409"/>
                  </a:lnTo>
                  <a:lnTo>
                    <a:pt x="20595" y="352"/>
                  </a:lnTo>
                  <a:lnTo>
                    <a:pt x="19340" y="352"/>
                  </a:lnTo>
                  <a:lnTo>
                    <a:pt x="19340" y="1409"/>
                  </a:lnTo>
                  <a:close/>
                </a:path>
                <a:path w="21600" h="21600" extrusionOk="0">
                  <a:moveTo>
                    <a:pt x="19340" y="2700"/>
                  </a:moveTo>
                  <a:lnTo>
                    <a:pt x="20595" y="2700"/>
                  </a:lnTo>
                  <a:lnTo>
                    <a:pt x="20595" y="1643"/>
                  </a:lnTo>
                  <a:lnTo>
                    <a:pt x="19340" y="1643"/>
                  </a:lnTo>
                  <a:lnTo>
                    <a:pt x="19340" y="2700"/>
                  </a:lnTo>
                  <a:close/>
                </a:path>
                <a:path w="21600" h="21600" extrusionOk="0">
                  <a:moveTo>
                    <a:pt x="19340" y="4109"/>
                  </a:moveTo>
                  <a:lnTo>
                    <a:pt x="20595" y="4109"/>
                  </a:lnTo>
                  <a:lnTo>
                    <a:pt x="20595" y="3052"/>
                  </a:lnTo>
                  <a:lnTo>
                    <a:pt x="19340" y="3052"/>
                  </a:lnTo>
                  <a:lnTo>
                    <a:pt x="19340" y="4109"/>
                  </a:lnTo>
                  <a:close/>
                </a:path>
                <a:path w="21600" h="21600" extrusionOk="0">
                  <a:moveTo>
                    <a:pt x="19340" y="5517"/>
                  </a:moveTo>
                  <a:lnTo>
                    <a:pt x="20595" y="5517"/>
                  </a:lnTo>
                  <a:lnTo>
                    <a:pt x="20595" y="4461"/>
                  </a:lnTo>
                  <a:lnTo>
                    <a:pt x="19340" y="4461"/>
                  </a:lnTo>
                  <a:lnTo>
                    <a:pt x="19340" y="5517"/>
                  </a:lnTo>
                  <a:close/>
                </a:path>
                <a:path w="21600" h="21600" extrusionOk="0">
                  <a:moveTo>
                    <a:pt x="19340" y="6926"/>
                  </a:moveTo>
                  <a:lnTo>
                    <a:pt x="20595" y="6926"/>
                  </a:lnTo>
                  <a:lnTo>
                    <a:pt x="20595" y="5870"/>
                  </a:lnTo>
                  <a:lnTo>
                    <a:pt x="19340" y="5870"/>
                  </a:lnTo>
                  <a:lnTo>
                    <a:pt x="19340" y="6926"/>
                  </a:lnTo>
                  <a:close/>
                </a:path>
                <a:path w="21600" h="21600" extrusionOk="0">
                  <a:moveTo>
                    <a:pt x="19340" y="8335"/>
                  </a:moveTo>
                  <a:lnTo>
                    <a:pt x="20595" y="8335"/>
                  </a:lnTo>
                  <a:lnTo>
                    <a:pt x="20595" y="7278"/>
                  </a:lnTo>
                  <a:lnTo>
                    <a:pt x="19340" y="7278"/>
                  </a:lnTo>
                  <a:lnTo>
                    <a:pt x="19340" y="8335"/>
                  </a:lnTo>
                  <a:close/>
                </a:path>
                <a:path w="21600" h="21600" extrusionOk="0">
                  <a:moveTo>
                    <a:pt x="19340" y="9743"/>
                  </a:moveTo>
                  <a:lnTo>
                    <a:pt x="20595" y="9743"/>
                  </a:lnTo>
                  <a:lnTo>
                    <a:pt x="20595" y="8687"/>
                  </a:lnTo>
                  <a:lnTo>
                    <a:pt x="19340" y="8687"/>
                  </a:lnTo>
                  <a:lnTo>
                    <a:pt x="19340" y="9743"/>
                  </a:lnTo>
                  <a:close/>
                </a:path>
                <a:path w="21600" h="21600" extrusionOk="0">
                  <a:moveTo>
                    <a:pt x="19340" y="11152"/>
                  </a:moveTo>
                  <a:lnTo>
                    <a:pt x="20595" y="11152"/>
                  </a:lnTo>
                  <a:lnTo>
                    <a:pt x="20595" y="10096"/>
                  </a:lnTo>
                  <a:lnTo>
                    <a:pt x="19340" y="10096"/>
                  </a:lnTo>
                  <a:lnTo>
                    <a:pt x="19340" y="11152"/>
                  </a:lnTo>
                  <a:close/>
                </a:path>
                <a:path w="21600" h="21600" extrusionOk="0">
                  <a:moveTo>
                    <a:pt x="19340" y="12561"/>
                  </a:moveTo>
                  <a:lnTo>
                    <a:pt x="20595" y="12561"/>
                  </a:lnTo>
                  <a:lnTo>
                    <a:pt x="20595" y="11504"/>
                  </a:lnTo>
                  <a:lnTo>
                    <a:pt x="19340" y="11504"/>
                  </a:lnTo>
                  <a:lnTo>
                    <a:pt x="19340" y="12561"/>
                  </a:lnTo>
                  <a:close/>
                </a:path>
                <a:path w="21600" h="21600" extrusionOk="0">
                  <a:moveTo>
                    <a:pt x="19340" y="13970"/>
                  </a:moveTo>
                  <a:lnTo>
                    <a:pt x="20595" y="13970"/>
                  </a:lnTo>
                  <a:lnTo>
                    <a:pt x="20595" y="12913"/>
                  </a:lnTo>
                  <a:lnTo>
                    <a:pt x="19340" y="12913"/>
                  </a:lnTo>
                  <a:lnTo>
                    <a:pt x="19340" y="13970"/>
                  </a:lnTo>
                  <a:close/>
                </a:path>
                <a:path w="21600" h="21600" extrusionOk="0">
                  <a:moveTo>
                    <a:pt x="19340" y="15378"/>
                  </a:moveTo>
                  <a:lnTo>
                    <a:pt x="20595" y="15378"/>
                  </a:lnTo>
                  <a:lnTo>
                    <a:pt x="20595" y="14322"/>
                  </a:lnTo>
                  <a:lnTo>
                    <a:pt x="19340" y="14322"/>
                  </a:lnTo>
                  <a:lnTo>
                    <a:pt x="19340" y="15378"/>
                  </a:lnTo>
                  <a:close/>
                </a:path>
                <a:path w="21600" h="21600" extrusionOk="0">
                  <a:moveTo>
                    <a:pt x="19340" y="16787"/>
                  </a:moveTo>
                  <a:lnTo>
                    <a:pt x="20595" y="16787"/>
                  </a:lnTo>
                  <a:lnTo>
                    <a:pt x="20595" y="15730"/>
                  </a:lnTo>
                  <a:lnTo>
                    <a:pt x="19340" y="15730"/>
                  </a:lnTo>
                  <a:lnTo>
                    <a:pt x="19340" y="16787"/>
                  </a:lnTo>
                  <a:close/>
                </a:path>
                <a:path w="21600" h="21600" extrusionOk="0">
                  <a:moveTo>
                    <a:pt x="19340" y="18196"/>
                  </a:moveTo>
                  <a:lnTo>
                    <a:pt x="20595" y="18196"/>
                  </a:lnTo>
                  <a:lnTo>
                    <a:pt x="20595" y="17139"/>
                  </a:lnTo>
                  <a:lnTo>
                    <a:pt x="19340" y="17139"/>
                  </a:lnTo>
                  <a:lnTo>
                    <a:pt x="19340" y="18196"/>
                  </a:lnTo>
                  <a:close/>
                </a:path>
                <a:path w="21600" h="21600" extrusionOk="0">
                  <a:moveTo>
                    <a:pt x="19340" y="19604"/>
                  </a:moveTo>
                  <a:lnTo>
                    <a:pt x="20595" y="19604"/>
                  </a:lnTo>
                  <a:lnTo>
                    <a:pt x="20595" y="18548"/>
                  </a:lnTo>
                  <a:lnTo>
                    <a:pt x="19340" y="18548"/>
                  </a:lnTo>
                  <a:lnTo>
                    <a:pt x="19340" y="19604"/>
                  </a:lnTo>
                  <a:close/>
                </a:path>
                <a:path w="21600" h="21600" extrusionOk="0">
                  <a:moveTo>
                    <a:pt x="19340" y="21013"/>
                  </a:moveTo>
                  <a:lnTo>
                    <a:pt x="20595" y="21013"/>
                  </a:lnTo>
                  <a:lnTo>
                    <a:pt x="20595" y="19957"/>
                  </a:lnTo>
                  <a:lnTo>
                    <a:pt x="19340" y="19957"/>
                  </a:lnTo>
                  <a:lnTo>
                    <a:pt x="19340" y="21013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0849" name="Sound"/>
            <p:cNvSpPr>
              <a:spLocks noEditPoints="1" noChangeArrowheads="1"/>
            </p:cNvSpPr>
            <p:nvPr/>
          </p:nvSpPr>
          <p:spPr bwMode="auto">
            <a:xfrm>
              <a:off x="2724" y="1584"/>
              <a:ext cx="1008" cy="768"/>
            </a:xfrm>
            <a:custGeom>
              <a:avLst/>
              <a:gdLst>
                <a:gd name="T0" fmla="*/ 11164 w 21600"/>
                <a:gd name="T1" fmla="*/ 21159 h 21600"/>
                <a:gd name="T2" fmla="*/ 11164 w 21600"/>
                <a:gd name="T3" fmla="*/ 0 h 21600"/>
                <a:gd name="T4" fmla="*/ 0 w 21600"/>
                <a:gd name="T5" fmla="*/ 10800 h 21600"/>
                <a:gd name="T6" fmla="*/ 21600 w 21600"/>
                <a:gd name="T7" fmla="*/ 10800 h 21600"/>
                <a:gd name="T8" fmla="*/ 242 w 21600"/>
                <a:gd name="T9" fmla="*/ 7604 h 21600"/>
                <a:gd name="T10" fmla="*/ 10760 w 21600"/>
                <a:gd name="T11" fmla="*/ 135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7273"/>
                  </a:moveTo>
                  <a:lnTo>
                    <a:pt x="5824" y="7273"/>
                  </a:lnTo>
                  <a:lnTo>
                    <a:pt x="11164" y="0"/>
                  </a:lnTo>
                  <a:lnTo>
                    <a:pt x="11164" y="21159"/>
                  </a:lnTo>
                  <a:lnTo>
                    <a:pt x="5824" y="13885"/>
                  </a:lnTo>
                  <a:lnTo>
                    <a:pt x="0" y="13885"/>
                  </a:lnTo>
                  <a:lnTo>
                    <a:pt x="0" y="7273"/>
                  </a:lnTo>
                  <a:close/>
                </a:path>
                <a:path w="21600" h="21600">
                  <a:moveTo>
                    <a:pt x="13024" y="7273"/>
                  </a:moveTo>
                  <a:lnTo>
                    <a:pt x="13591" y="6722"/>
                  </a:lnTo>
                  <a:lnTo>
                    <a:pt x="13833" y="7548"/>
                  </a:lnTo>
                  <a:lnTo>
                    <a:pt x="14076" y="8485"/>
                  </a:lnTo>
                  <a:lnTo>
                    <a:pt x="14157" y="9367"/>
                  </a:lnTo>
                  <a:lnTo>
                    <a:pt x="14197" y="10524"/>
                  </a:lnTo>
                  <a:lnTo>
                    <a:pt x="14197" y="11406"/>
                  </a:lnTo>
                  <a:lnTo>
                    <a:pt x="14116" y="12012"/>
                  </a:lnTo>
                  <a:lnTo>
                    <a:pt x="13995" y="12728"/>
                  </a:lnTo>
                  <a:lnTo>
                    <a:pt x="13833" y="13444"/>
                  </a:lnTo>
                  <a:lnTo>
                    <a:pt x="13712" y="14106"/>
                  </a:lnTo>
                  <a:lnTo>
                    <a:pt x="13591" y="14546"/>
                  </a:lnTo>
                  <a:lnTo>
                    <a:pt x="13065" y="13885"/>
                  </a:lnTo>
                  <a:lnTo>
                    <a:pt x="13307" y="12893"/>
                  </a:lnTo>
                  <a:lnTo>
                    <a:pt x="13469" y="11791"/>
                  </a:lnTo>
                  <a:lnTo>
                    <a:pt x="13550" y="10910"/>
                  </a:lnTo>
                  <a:lnTo>
                    <a:pt x="13591" y="10138"/>
                  </a:lnTo>
                  <a:lnTo>
                    <a:pt x="13469" y="9367"/>
                  </a:lnTo>
                  <a:lnTo>
                    <a:pt x="13388" y="8595"/>
                  </a:lnTo>
                  <a:lnTo>
                    <a:pt x="13267" y="7934"/>
                  </a:lnTo>
                  <a:lnTo>
                    <a:pt x="13024" y="7273"/>
                  </a:lnTo>
                  <a:close/>
                </a:path>
                <a:path w="21600" h="21600">
                  <a:moveTo>
                    <a:pt x="16382" y="3967"/>
                  </a:moveTo>
                  <a:lnTo>
                    <a:pt x="16786" y="5179"/>
                  </a:lnTo>
                  <a:lnTo>
                    <a:pt x="17150" y="6612"/>
                  </a:lnTo>
                  <a:lnTo>
                    <a:pt x="17474" y="8651"/>
                  </a:lnTo>
                  <a:lnTo>
                    <a:pt x="17595" y="9753"/>
                  </a:lnTo>
                  <a:lnTo>
                    <a:pt x="17635" y="12012"/>
                  </a:lnTo>
                  <a:lnTo>
                    <a:pt x="17393" y="13665"/>
                  </a:lnTo>
                  <a:lnTo>
                    <a:pt x="17150" y="15208"/>
                  </a:lnTo>
                  <a:lnTo>
                    <a:pt x="16786" y="16310"/>
                  </a:lnTo>
                  <a:lnTo>
                    <a:pt x="16341" y="17687"/>
                  </a:lnTo>
                  <a:lnTo>
                    <a:pt x="15815" y="17081"/>
                  </a:lnTo>
                  <a:lnTo>
                    <a:pt x="16503" y="14602"/>
                  </a:lnTo>
                  <a:lnTo>
                    <a:pt x="16786" y="13169"/>
                  </a:lnTo>
                  <a:lnTo>
                    <a:pt x="16867" y="12012"/>
                  </a:lnTo>
                  <a:lnTo>
                    <a:pt x="16867" y="9642"/>
                  </a:lnTo>
                  <a:lnTo>
                    <a:pt x="16705" y="7989"/>
                  </a:lnTo>
                  <a:lnTo>
                    <a:pt x="16422" y="6612"/>
                  </a:lnTo>
                  <a:lnTo>
                    <a:pt x="16220" y="5675"/>
                  </a:lnTo>
                  <a:lnTo>
                    <a:pt x="15856" y="4518"/>
                  </a:lnTo>
                  <a:lnTo>
                    <a:pt x="16382" y="3967"/>
                  </a:lnTo>
                  <a:close/>
                </a:path>
                <a:path w="21600" h="21600">
                  <a:moveTo>
                    <a:pt x="18889" y="1377"/>
                  </a:moveTo>
                  <a:lnTo>
                    <a:pt x="19415" y="826"/>
                  </a:lnTo>
                  <a:lnTo>
                    <a:pt x="20194" y="2576"/>
                  </a:lnTo>
                  <a:lnTo>
                    <a:pt x="20831" y="4683"/>
                  </a:lnTo>
                  <a:lnTo>
                    <a:pt x="21357" y="7204"/>
                  </a:lnTo>
                  <a:lnTo>
                    <a:pt x="21650" y="9450"/>
                  </a:lnTo>
                  <a:lnTo>
                    <a:pt x="21600" y="12301"/>
                  </a:lnTo>
                  <a:lnTo>
                    <a:pt x="21215" y="15938"/>
                  </a:lnTo>
                  <a:lnTo>
                    <a:pt x="20629" y="18348"/>
                  </a:lnTo>
                  <a:lnTo>
                    <a:pt x="19415" y="21655"/>
                  </a:lnTo>
                  <a:lnTo>
                    <a:pt x="18889" y="21159"/>
                  </a:lnTo>
                  <a:lnTo>
                    <a:pt x="19901" y="18404"/>
                  </a:lnTo>
                  <a:lnTo>
                    <a:pt x="20467" y="15593"/>
                  </a:lnTo>
                  <a:lnTo>
                    <a:pt x="20791" y="12342"/>
                  </a:lnTo>
                  <a:lnTo>
                    <a:pt x="20871" y="9532"/>
                  </a:lnTo>
                  <a:lnTo>
                    <a:pt x="20629" y="7411"/>
                  </a:lnTo>
                  <a:lnTo>
                    <a:pt x="20062" y="4628"/>
                  </a:lnTo>
                  <a:lnTo>
                    <a:pt x="19415" y="2810"/>
                  </a:lnTo>
                  <a:lnTo>
                    <a:pt x="18889" y="1377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20850" name="Photo"/>
            <p:cNvSpPr>
              <a:spLocks noEditPoints="1" noChangeArrowheads="1"/>
            </p:cNvSpPr>
            <p:nvPr/>
          </p:nvSpPr>
          <p:spPr bwMode="auto">
            <a:xfrm>
              <a:off x="3108" y="2040"/>
              <a:ext cx="936" cy="696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778 w 21600"/>
                <a:gd name="T17" fmla="*/ 8228 h 21600"/>
                <a:gd name="T18" fmla="*/ 13757 w 21600"/>
                <a:gd name="T19" fmla="*/ 1688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20851" name="Music"/>
            <p:cNvSpPr>
              <a:spLocks noEditPoints="1" noChangeArrowheads="1"/>
            </p:cNvSpPr>
            <p:nvPr/>
          </p:nvSpPr>
          <p:spPr bwMode="auto">
            <a:xfrm>
              <a:off x="3216" y="2448"/>
              <a:ext cx="768" cy="672"/>
            </a:xfrm>
            <a:custGeom>
              <a:avLst/>
              <a:gdLst>
                <a:gd name="T0" fmla="*/ 7352 w 21600"/>
                <a:gd name="T1" fmla="*/ 46 h 21600"/>
                <a:gd name="T2" fmla="*/ 7373 w 21600"/>
                <a:gd name="T3" fmla="*/ 9900 h 21600"/>
                <a:gd name="T4" fmla="*/ 21683 w 21600"/>
                <a:gd name="T5" fmla="*/ 10061 h 21600"/>
                <a:gd name="T6" fmla="*/ 7352 w 21600"/>
                <a:gd name="T7" fmla="*/ 46 h 21600"/>
                <a:gd name="T8" fmla="*/ 21600 w 21600"/>
                <a:gd name="T9" fmla="*/ 0 h 21600"/>
                <a:gd name="T10" fmla="*/ 7975 w 21600"/>
                <a:gd name="T11" fmla="*/ 923 h 21600"/>
                <a:gd name="T12" fmla="*/ 20935 w 21600"/>
                <a:gd name="T13" fmla="*/ 53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1600" h="21600">
                  <a:moveTo>
                    <a:pt x="7352" y="46"/>
                  </a:moveTo>
                  <a:lnTo>
                    <a:pt x="7373" y="9900"/>
                  </a:lnTo>
                  <a:lnTo>
                    <a:pt x="7352" y="16107"/>
                  </a:lnTo>
                  <a:lnTo>
                    <a:pt x="7103" y="15969"/>
                  </a:lnTo>
                  <a:lnTo>
                    <a:pt x="6729" y="15692"/>
                  </a:lnTo>
                  <a:lnTo>
                    <a:pt x="6355" y="15553"/>
                  </a:lnTo>
                  <a:lnTo>
                    <a:pt x="5981" y="15415"/>
                  </a:lnTo>
                  <a:lnTo>
                    <a:pt x="5607" y="15276"/>
                  </a:lnTo>
                  <a:lnTo>
                    <a:pt x="5109" y="15138"/>
                  </a:lnTo>
                  <a:lnTo>
                    <a:pt x="4735" y="15138"/>
                  </a:lnTo>
                  <a:lnTo>
                    <a:pt x="4236" y="15138"/>
                  </a:lnTo>
                  <a:lnTo>
                    <a:pt x="3364" y="15138"/>
                  </a:lnTo>
                  <a:lnTo>
                    <a:pt x="2616" y="15276"/>
                  </a:lnTo>
                  <a:lnTo>
                    <a:pt x="1869" y="15692"/>
                  </a:lnTo>
                  <a:lnTo>
                    <a:pt x="1246" y="15969"/>
                  </a:lnTo>
                  <a:lnTo>
                    <a:pt x="747" y="16523"/>
                  </a:lnTo>
                  <a:lnTo>
                    <a:pt x="373" y="17076"/>
                  </a:lnTo>
                  <a:lnTo>
                    <a:pt x="124" y="17630"/>
                  </a:lnTo>
                  <a:lnTo>
                    <a:pt x="0" y="18323"/>
                  </a:lnTo>
                  <a:lnTo>
                    <a:pt x="124" y="19015"/>
                  </a:lnTo>
                  <a:lnTo>
                    <a:pt x="373" y="19569"/>
                  </a:lnTo>
                  <a:lnTo>
                    <a:pt x="747" y="20123"/>
                  </a:lnTo>
                  <a:lnTo>
                    <a:pt x="1246" y="20676"/>
                  </a:lnTo>
                  <a:lnTo>
                    <a:pt x="1869" y="21092"/>
                  </a:lnTo>
                  <a:lnTo>
                    <a:pt x="2616" y="21369"/>
                  </a:lnTo>
                  <a:lnTo>
                    <a:pt x="3364" y="21507"/>
                  </a:lnTo>
                  <a:lnTo>
                    <a:pt x="4236" y="21646"/>
                  </a:lnTo>
                  <a:lnTo>
                    <a:pt x="5109" y="21507"/>
                  </a:lnTo>
                  <a:lnTo>
                    <a:pt x="5856" y="21369"/>
                  </a:lnTo>
                  <a:lnTo>
                    <a:pt x="6604" y="21092"/>
                  </a:lnTo>
                  <a:lnTo>
                    <a:pt x="7227" y="20676"/>
                  </a:lnTo>
                  <a:lnTo>
                    <a:pt x="7726" y="20123"/>
                  </a:lnTo>
                  <a:lnTo>
                    <a:pt x="8100" y="19569"/>
                  </a:lnTo>
                  <a:lnTo>
                    <a:pt x="8349" y="19015"/>
                  </a:lnTo>
                  <a:lnTo>
                    <a:pt x="8473" y="18323"/>
                  </a:lnTo>
                  <a:lnTo>
                    <a:pt x="8473" y="6276"/>
                  </a:lnTo>
                  <a:lnTo>
                    <a:pt x="20561" y="6276"/>
                  </a:lnTo>
                  <a:lnTo>
                    <a:pt x="20561" y="16107"/>
                  </a:lnTo>
                  <a:lnTo>
                    <a:pt x="20187" y="15830"/>
                  </a:lnTo>
                  <a:lnTo>
                    <a:pt x="19938" y="15692"/>
                  </a:lnTo>
                  <a:lnTo>
                    <a:pt x="19564" y="15553"/>
                  </a:lnTo>
                  <a:lnTo>
                    <a:pt x="19190" y="15415"/>
                  </a:lnTo>
                  <a:lnTo>
                    <a:pt x="18692" y="15276"/>
                  </a:lnTo>
                  <a:lnTo>
                    <a:pt x="18318" y="15138"/>
                  </a:lnTo>
                  <a:lnTo>
                    <a:pt x="17944" y="15138"/>
                  </a:lnTo>
                  <a:lnTo>
                    <a:pt x="17446" y="15138"/>
                  </a:lnTo>
                  <a:lnTo>
                    <a:pt x="16573" y="15138"/>
                  </a:lnTo>
                  <a:lnTo>
                    <a:pt x="15826" y="15276"/>
                  </a:lnTo>
                  <a:lnTo>
                    <a:pt x="15078" y="15692"/>
                  </a:lnTo>
                  <a:lnTo>
                    <a:pt x="14455" y="15969"/>
                  </a:lnTo>
                  <a:lnTo>
                    <a:pt x="13956" y="16523"/>
                  </a:lnTo>
                  <a:lnTo>
                    <a:pt x="13583" y="17076"/>
                  </a:lnTo>
                  <a:lnTo>
                    <a:pt x="13333" y="17630"/>
                  </a:lnTo>
                  <a:lnTo>
                    <a:pt x="13209" y="18323"/>
                  </a:lnTo>
                  <a:lnTo>
                    <a:pt x="13333" y="19015"/>
                  </a:lnTo>
                  <a:lnTo>
                    <a:pt x="13583" y="19569"/>
                  </a:lnTo>
                  <a:lnTo>
                    <a:pt x="13956" y="20123"/>
                  </a:lnTo>
                  <a:lnTo>
                    <a:pt x="14455" y="20676"/>
                  </a:lnTo>
                  <a:lnTo>
                    <a:pt x="15078" y="21092"/>
                  </a:lnTo>
                  <a:lnTo>
                    <a:pt x="15826" y="21369"/>
                  </a:lnTo>
                  <a:lnTo>
                    <a:pt x="16573" y="21507"/>
                  </a:lnTo>
                  <a:lnTo>
                    <a:pt x="17446" y="21646"/>
                  </a:lnTo>
                  <a:lnTo>
                    <a:pt x="18318" y="21507"/>
                  </a:lnTo>
                  <a:lnTo>
                    <a:pt x="19066" y="21369"/>
                  </a:lnTo>
                  <a:lnTo>
                    <a:pt x="19813" y="21092"/>
                  </a:lnTo>
                  <a:lnTo>
                    <a:pt x="20436" y="20676"/>
                  </a:lnTo>
                  <a:lnTo>
                    <a:pt x="20935" y="20123"/>
                  </a:lnTo>
                  <a:lnTo>
                    <a:pt x="21309" y="19569"/>
                  </a:lnTo>
                  <a:lnTo>
                    <a:pt x="21558" y="19015"/>
                  </a:lnTo>
                  <a:lnTo>
                    <a:pt x="21683" y="18323"/>
                  </a:lnTo>
                  <a:lnTo>
                    <a:pt x="21683" y="10061"/>
                  </a:lnTo>
                  <a:lnTo>
                    <a:pt x="21683" y="46"/>
                  </a:lnTo>
                  <a:lnTo>
                    <a:pt x="7352" y="46"/>
                  </a:ln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20852" name="AutoShape 20"/>
          <p:cNvSpPr>
            <a:spLocks noChangeArrowheads="1"/>
          </p:cNvSpPr>
          <p:nvPr/>
        </p:nvSpPr>
        <p:spPr bwMode="auto">
          <a:xfrm>
            <a:off x="7290047" y="1466587"/>
            <a:ext cx="1853953" cy="1238373"/>
          </a:xfrm>
          <a:prstGeom prst="wedgeEllipseCallout">
            <a:avLst>
              <a:gd name="adj1" fmla="val -10628"/>
              <a:gd name="adj2" fmla="val 104525"/>
            </a:avLst>
          </a:prstGeom>
          <a:solidFill>
            <a:srgbClr val="F3FAFF">
              <a:alpha val="7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120853" name="Text Box 21"/>
          <p:cNvSpPr txBox="1">
            <a:spLocks noChangeArrowheads="1"/>
          </p:cNvSpPr>
          <p:nvPr/>
        </p:nvSpPr>
        <p:spPr bwMode="auto">
          <a:xfrm>
            <a:off x="7428569" y="1537323"/>
            <a:ext cx="162565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 dirty="0">
                <a:solidFill>
                  <a:schemeClr val="bg2"/>
                </a:solidFill>
              </a:rPr>
              <a:t>материалы </a:t>
            </a:r>
            <a:r>
              <a:rPr lang="ru-RU" sz="1600" b="1" i="1" dirty="0" err="1">
                <a:solidFill>
                  <a:schemeClr val="bg2"/>
                </a:solidFill>
              </a:rPr>
              <a:t>целенаправ</a:t>
            </a:r>
            <a:r>
              <a:rPr lang="ru-RU" sz="1600" b="1" i="1" dirty="0">
                <a:solidFill>
                  <a:schemeClr val="bg2"/>
                </a:solidFill>
              </a:rPr>
              <a:t>-ленных наблюдений</a:t>
            </a:r>
          </a:p>
        </p:txBody>
      </p:sp>
      <p:sp>
        <p:nvSpPr>
          <p:cNvPr id="120854" name="AutoShape 22"/>
          <p:cNvSpPr>
            <a:spLocks noChangeArrowheads="1"/>
          </p:cNvSpPr>
          <p:nvPr/>
        </p:nvSpPr>
        <p:spPr bwMode="auto">
          <a:xfrm>
            <a:off x="3065599" y="1855306"/>
            <a:ext cx="1493392" cy="903804"/>
          </a:xfrm>
          <a:prstGeom prst="wedgeEllipseCallout">
            <a:avLst>
              <a:gd name="adj1" fmla="val 19715"/>
              <a:gd name="adj2" fmla="val 153309"/>
            </a:avLst>
          </a:prstGeom>
          <a:solidFill>
            <a:srgbClr val="F3FAFF">
              <a:alpha val="72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ru-RU" b="1"/>
          </a:p>
        </p:txBody>
      </p:sp>
      <p:sp>
        <p:nvSpPr>
          <p:cNvPr id="120855" name="Text Box 23"/>
          <p:cNvSpPr txBox="1">
            <a:spLocks noChangeArrowheads="1"/>
          </p:cNvSpPr>
          <p:nvPr/>
        </p:nvSpPr>
        <p:spPr bwMode="auto">
          <a:xfrm>
            <a:off x="3065599" y="1855307"/>
            <a:ext cx="156517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i="1" dirty="0" smtClean="0">
                <a:solidFill>
                  <a:schemeClr val="bg2"/>
                </a:solidFill>
              </a:rPr>
              <a:t>рабочие материалы групп</a:t>
            </a:r>
            <a:endParaRPr lang="ru-RU" sz="1600" b="1" i="1" dirty="0">
              <a:solidFill>
                <a:schemeClr val="bg2"/>
              </a:solidFill>
            </a:endParaRPr>
          </a:p>
        </p:txBody>
      </p:sp>
      <p:sp>
        <p:nvSpPr>
          <p:cNvPr id="120858" name="Text Box 26"/>
          <p:cNvSpPr txBox="1">
            <a:spLocks noChangeArrowheads="1"/>
          </p:cNvSpPr>
          <p:nvPr/>
        </p:nvSpPr>
        <p:spPr bwMode="auto">
          <a:xfrm>
            <a:off x="4954874" y="6021743"/>
            <a:ext cx="1805170" cy="36671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b="1" i="1" dirty="0" smtClean="0">
                <a:solidFill>
                  <a:schemeClr val="bg2"/>
                </a:solidFill>
              </a:rPr>
              <a:t>видеозапись</a:t>
            </a:r>
            <a:endParaRPr lang="ru-RU" b="1" i="1" dirty="0">
              <a:solidFill>
                <a:schemeClr val="bg2"/>
              </a:solidFill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7230131" y="4113397"/>
            <a:ext cx="1842369" cy="92333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ru-RU" b="1" dirty="0" smtClean="0">
                <a:solidFill>
                  <a:schemeClr val="bg2"/>
                </a:solidFill>
              </a:rPr>
              <a:t>результаты </a:t>
            </a:r>
            <a:r>
              <a:rPr lang="ru-RU" b="1" dirty="0" err="1" smtClean="0">
                <a:solidFill>
                  <a:schemeClr val="bg2"/>
                </a:solidFill>
              </a:rPr>
              <a:t>взаимооценки</a:t>
            </a:r>
            <a:r>
              <a:rPr lang="ru-RU" b="1" dirty="0" smtClean="0">
                <a:solidFill>
                  <a:schemeClr val="bg2"/>
                </a:solidFill>
              </a:rPr>
              <a:t> (голосование)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3458464" y="1266532"/>
            <a:ext cx="4252463" cy="400110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i="1" dirty="0" smtClean="0">
                <a:solidFill>
                  <a:schemeClr val="bg2"/>
                </a:solidFill>
              </a:rPr>
              <a:t>Групповой проект</a:t>
            </a:r>
            <a:endParaRPr lang="ru-RU" sz="2000" b="1" i="1" dirty="0">
              <a:solidFill>
                <a:schemeClr val="bg2"/>
              </a:solidFill>
            </a:endParaRP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4731625" y="3357747"/>
            <a:ext cx="2425810" cy="1511300"/>
          </a:xfrm>
          <a:prstGeom prst="roundRect">
            <a:avLst>
              <a:gd name="adj" fmla="val 16667"/>
            </a:avLst>
          </a:prstGeom>
          <a:solidFill>
            <a:srgbClr val="EEF7F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dirty="0">
                <a:solidFill>
                  <a:schemeClr val="bg2"/>
                </a:solidFill>
              </a:rPr>
              <a:t>Работа в группе:</a:t>
            </a:r>
          </a:p>
          <a:p>
            <a:pPr>
              <a:buFontTx/>
              <a:buChar char="•"/>
            </a:pPr>
            <a:r>
              <a:rPr lang="ru-RU" dirty="0" err="1">
                <a:solidFill>
                  <a:schemeClr val="bg2"/>
                </a:solidFill>
              </a:rPr>
              <a:t>саморегуляция</a:t>
            </a:r>
            <a:endParaRPr lang="ru-RU" dirty="0">
              <a:solidFill>
                <a:schemeClr val="bg2"/>
              </a:solidFill>
            </a:endParaRPr>
          </a:p>
          <a:p>
            <a:pPr>
              <a:buFontTx/>
              <a:buChar char="•"/>
            </a:pPr>
            <a:r>
              <a:rPr lang="ru-RU" dirty="0">
                <a:solidFill>
                  <a:schemeClr val="bg2"/>
                </a:solidFill>
              </a:rPr>
              <a:t>сотрудничество</a:t>
            </a:r>
          </a:p>
          <a:p>
            <a:pPr>
              <a:buFontTx/>
              <a:buChar char="•"/>
            </a:pPr>
            <a:r>
              <a:rPr lang="ru-RU" dirty="0">
                <a:solidFill>
                  <a:schemeClr val="bg2"/>
                </a:solidFill>
              </a:rPr>
              <a:t>коммуникация</a:t>
            </a:r>
          </a:p>
          <a:p>
            <a:pPr>
              <a:buFontTx/>
              <a:buChar char="•"/>
            </a:pPr>
            <a:r>
              <a:rPr lang="ru-RU" dirty="0">
                <a:solidFill>
                  <a:schemeClr val="bg2"/>
                </a:solidFill>
              </a:rPr>
              <a:t>использование ИКТ</a:t>
            </a:r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>
            <a:off x="2440921" y="1334587"/>
            <a:ext cx="0" cy="5400675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194459" y="3783909"/>
            <a:ext cx="2037282" cy="1015663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000" b="1" i="1" dirty="0" smtClean="0">
                <a:solidFill>
                  <a:schemeClr val="bg2"/>
                </a:solidFill>
              </a:rPr>
              <a:t>Итоговый</a:t>
            </a:r>
          </a:p>
          <a:p>
            <a:pPr algn="ctr">
              <a:spcBef>
                <a:spcPts val="0"/>
              </a:spcBef>
            </a:pPr>
            <a:r>
              <a:rPr lang="ru-RU" sz="2000" b="1" i="1" dirty="0" err="1" smtClean="0">
                <a:solidFill>
                  <a:schemeClr val="bg2"/>
                </a:solidFill>
              </a:rPr>
              <a:t>индивидуаль-ный</a:t>
            </a:r>
            <a:r>
              <a:rPr lang="ru-RU" sz="2000" b="1" i="1" dirty="0" smtClean="0">
                <a:solidFill>
                  <a:schemeClr val="bg2"/>
                </a:solidFill>
              </a:rPr>
              <a:t> проект</a:t>
            </a:r>
            <a:endParaRPr lang="ru-RU" sz="2000" b="1" i="1" dirty="0">
              <a:solidFill>
                <a:schemeClr val="bg2"/>
              </a:solidFill>
            </a:endParaRPr>
          </a:p>
        </p:txBody>
      </p:sp>
      <p:sp>
        <p:nvSpPr>
          <p:cNvPr id="43" name="AutoShape 8"/>
          <p:cNvSpPr>
            <a:spLocks noChangeArrowheads="1"/>
          </p:cNvSpPr>
          <p:nvPr/>
        </p:nvSpPr>
        <p:spPr bwMode="auto">
          <a:xfrm>
            <a:off x="2604024" y="6071894"/>
            <a:ext cx="2052351" cy="632260"/>
          </a:xfrm>
          <a:prstGeom prst="roundRect">
            <a:avLst>
              <a:gd name="adj" fmla="val 16667"/>
            </a:avLst>
          </a:prstGeom>
          <a:solidFill>
            <a:srgbClr val="EEF7F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 dirty="0" smtClean="0">
                <a:solidFill>
                  <a:schemeClr val="bg2"/>
                </a:solidFill>
              </a:rPr>
              <a:t>2-3 урока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44" name="AutoShape 2"/>
          <p:cNvSpPr>
            <a:spLocks noChangeArrowheads="1"/>
          </p:cNvSpPr>
          <p:nvPr/>
        </p:nvSpPr>
        <p:spPr bwMode="gray">
          <a:xfrm>
            <a:off x="194458" y="140060"/>
            <a:ext cx="8712200" cy="1008063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Оценка качества образования: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метапредметные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результаты: инструментарий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166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CE128C-9F0F-4DC8-8E6B-715E41FB17FA}" type="slidenum">
              <a:rPr lang="ru-RU"/>
              <a:pPr>
                <a:defRPr/>
              </a:pPr>
              <a:t>19</a:t>
            </a:fld>
            <a:endParaRPr lang="ru-RU"/>
          </a:p>
        </p:txBody>
      </p: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952500" y="1343025"/>
            <a:ext cx="7272338" cy="492125"/>
          </a:xfrm>
          <a:prstGeom prst="rect">
            <a:avLst/>
          </a:prstGeom>
          <a:gradFill rotWithShape="1">
            <a:gsLst>
              <a:gs pos="0">
                <a:srgbClr val="F3F9FA"/>
              </a:gs>
              <a:gs pos="100000">
                <a:srgbClr val="EEF7F8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3200" b="1">
                <a:solidFill>
                  <a:srgbClr val="000000"/>
                </a:solidFill>
              </a:rPr>
              <a:t>ГРУППОВЫЕ ПРОЕКТЫ: 2012, НШ</a:t>
            </a:r>
          </a:p>
        </p:txBody>
      </p:sp>
      <p:sp>
        <p:nvSpPr>
          <p:cNvPr id="940034" name="AutoShape 2"/>
          <p:cNvSpPr>
            <a:spLocks noChangeArrowheads="1"/>
          </p:cNvSpPr>
          <p:nvPr/>
        </p:nvSpPr>
        <p:spPr bwMode="gray">
          <a:xfrm>
            <a:off x="0" y="152400"/>
            <a:ext cx="9036050" cy="1008063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Мониторинг оценки качества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3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образования, 2012: групповые проекты </a:t>
            </a:r>
          </a:p>
        </p:txBody>
      </p:sp>
      <p:sp>
        <p:nvSpPr>
          <p:cNvPr id="2" name="Прямоугольник с двумя вырезанными соседними углами 1"/>
          <p:cNvSpPr/>
          <p:nvPr/>
        </p:nvSpPr>
        <p:spPr bwMode="auto">
          <a:xfrm>
            <a:off x="63500" y="1928813"/>
            <a:ext cx="2087563" cy="1331912"/>
          </a:xfrm>
          <a:prstGeom prst="snip2Same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bg2"/>
                </a:solidFill>
                <a:latin typeface="Arial" pitchFamily="34" charset="0"/>
                <a:cs typeface="+mn-cs"/>
              </a:rPr>
              <a:t>Познавательный</a:t>
            </a:r>
          </a:p>
          <a:p>
            <a:pPr eaLnBrk="0" hangingPunct="0">
              <a:defRPr/>
            </a:pPr>
            <a:endParaRPr lang="ru-RU" sz="8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bg2"/>
                </a:solidFill>
                <a:latin typeface="Arial" pitchFamily="34" charset="0"/>
                <a:cs typeface="+mn-cs"/>
              </a:rPr>
              <a:t>«ЧТО МЫ ЗНАЕМ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bg2"/>
                </a:solidFill>
                <a:latin typeface="Arial" pitchFamily="34" charset="0"/>
                <a:cs typeface="+mn-cs"/>
              </a:rPr>
              <a:t>О ЗЕМЛЕ?»</a:t>
            </a: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</p:txBody>
      </p:sp>
      <p:sp>
        <p:nvSpPr>
          <p:cNvPr id="35" name="Прямоугольник с двумя вырезанными соседними углами 34"/>
          <p:cNvSpPr/>
          <p:nvPr/>
        </p:nvSpPr>
        <p:spPr bwMode="auto">
          <a:xfrm>
            <a:off x="2386013" y="1933575"/>
            <a:ext cx="2089150" cy="1331913"/>
          </a:xfrm>
          <a:prstGeom prst="snip2Same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bg2"/>
                </a:solidFill>
                <a:latin typeface="Arial" pitchFamily="34" charset="0"/>
                <a:cs typeface="+mn-cs"/>
              </a:rPr>
              <a:t>Конструкторский</a:t>
            </a:r>
          </a:p>
          <a:p>
            <a:pPr eaLnBrk="0" hangingPunct="0">
              <a:defRPr/>
            </a:pPr>
            <a:endParaRPr lang="ru-RU" sz="8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bg2"/>
                </a:solidFill>
                <a:latin typeface="Arial" pitchFamily="34" charset="0"/>
                <a:cs typeface="+mn-cs"/>
              </a:rPr>
              <a:t>«МАКЕТ ДЕТСКОЙ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bg2"/>
                </a:solidFill>
                <a:latin typeface="Arial" pitchFamily="34" charset="0"/>
                <a:cs typeface="+mn-cs"/>
              </a:rPr>
              <a:t>ПЛОЩАДКИ»</a:t>
            </a: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</p:txBody>
      </p:sp>
      <p:sp>
        <p:nvSpPr>
          <p:cNvPr id="36" name="Прямоугольник с двумя вырезанными соседними углами 35"/>
          <p:cNvSpPr/>
          <p:nvPr/>
        </p:nvSpPr>
        <p:spPr bwMode="auto">
          <a:xfrm>
            <a:off x="4606925" y="1933575"/>
            <a:ext cx="2197100" cy="1331913"/>
          </a:xfrm>
          <a:prstGeom prst="snip2Same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bg2"/>
                </a:solidFill>
                <a:latin typeface="Arial" pitchFamily="34" charset="0"/>
                <a:cs typeface="+mn-cs"/>
              </a:rPr>
              <a:t>Исследовательский</a:t>
            </a:r>
          </a:p>
          <a:p>
            <a:pPr eaLnBrk="0" hangingPunct="0">
              <a:defRPr/>
            </a:pPr>
            <a:endParaRPr lang="ru-RU" sz="8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bg2"/>
                </a:solidFill>
                <a:latin typeface="Arial" pitchFamily="34" charset="0"/>
                <a:cs typeface="+mn-cs"/>
              </a:rPr>
              <a:t>«КАК МЫ ПРОВО-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bg2"/>
                </a:solidFill>
                <a:latin typeface="Arial" pitchFamily="34" charset="0"/>
                <a:cs typeface="+mn-cs"/>
              </a:rPr>
              <a:t>ДИМ СВОБОДНОЕ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bg2"/>
                </a:solidFill>
                <a:latin typeface="Arial" pitchFamily="34" charset="0"/>
                <a:cs typeface="+mn-cs"/>
              </a:rPr>
              <a:t>ВРЕМЯ?»</a:t>
            </a: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</p:txBody>
      </p:sp>
      <p:sp>
        <p:nvSpPr>
          <p:cNvPr id="37" name="Прямоугольник с двумя вырезанными соседними углами 36"/>
          <p:cNvSpPr/>
          <p:nvPr/>
        </p:nvSpPr>
        <p:spPr bwMode="auto">
          <a:xfrm>
            <a:off x="6840538" y="1928813"/>
            <a:ext cx="2195512" cy="1331912"/>
          </a:xfrm>
          <a:prstGeom prst="snip2Same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 algn="ctr" eaLnBrk="0" hangingPunct="0">
              <a:defRPr/>
            </a:pPr>
            <a:r>
              <a:rPr lang="ru-RU" sz="1600" b="1" dirty="0">
                <a:solidFill>
                  <a:schemeClr val="bg2"/>
                </a:solidFill>
                <a:latin typeface="Arial" pitchFamily="34" charset="0"/>
                <a:cs typeface="+mn-cs"/>
              </a:rPr>
              <a:t>Социальный</a:t>
            </a:r>
          </a:p>
          <a:p>
            <a:pPr eaLnBrk="0" hangingPunct="0">
              <a:defRPr/>
            </a:pPr>
            <a:endParaRPr lang="ru-RU" sz="8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bg2"/>
                </a:solidFill>
                <a:latin typeface="Arial" pitchFamily="34" charset="0"/>
                <a:cs typeface="+mn-cs"/>
              </a:rPr>
              <a:t>«ПОМОГИ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bg2"/>
                </a:solidFill>
                <a:latin typeface="Arial" pitchFamily="34" charset="0"/>
                <a:cs typeface="+mn-cs"/>
              </a:rPr>
              <a:t>БУДУЩЕМУ</a:t>
            </a: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bg2"/>
                </a:solidFill>
                <a:latin typeface="Arial" pitchFamily="34" charset="0"/>
                <a:cs typeface="+mn-cs"/>
              </a:rPr>
              <a:t>ПЕРВОКЛАССНИКУ»</a:t>
            </a: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</p:txBody>
      </p:sp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63500" y="3357563"/>
            <a:ext cx="8972550" cy="12588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>
                <a:solidFill>
                  <a:schemeClr val="bg2"/>
                </a:solidFill>
              </a:rPr>
              <a:t>Дети, работая в малых группах, по 4-5 человек, уточняют тему проекта,</a:t>
            </a:r>
          </a:p>
          <a:p>
            <a:pPr algn="ctr" eaLnBrk="0" hangingPunct="0"/>
            <a:r>
              <a:rPr lang="ru-RU">
                <a:solidFill>
                  <a:schemeClr val="bg2"/>
                </a:solidFill>
              </a:rPr>
              <a:t>планируют работу и готовят макет, плакат, или компьютерную презентацию,</a:t>
            </a:r>
          </a:p>
          <a:p>
            <a:pPr algn="ctr" eaLnBrk="0" hangingPunct="0"/>
            <a:r>
              <a:rPr lang="ru-RU">
                <a:solidFill>
                  <a:schemeClr val="bg2"/>
                </a:solidFill>
              </a:rPr>
              <a:t> которую представляют классу. Они отмечают стикерами наиболее понравившуюся</a:t>
            </a:r>
          </a:p>
          <a:p>
            <a:pPr algn="ctr" eaLnBrk="0" hangingPunct="0"/>
            <a:r>
              <a:rPr lang="ru-RU">
                <a:solidFill>
                  <a:schemeClr val="bg2"/>
                </a:solidFill>
              </a:rPr>
              <a:t>им работу и оценивают работу своей группы и свой вклад в работу группы.</a:t>
            </a:r>
          </a:p>
        </p:txBody>
      </p:sp>
      <p:sp>
        <p:nvSpPr>
          <p:cNvPr id="41" name="Прямоугольник с двумя вырезанными соседними углами 40"/>
          <p:cNvSpPr/>
          <p:nvPr/>
        </p:nvSpPr>
        <p:spPr bwMode="auto">
          <a:xfrm rot="10800000">
            <a:off x="63500" y="4724400"/>
            <a:ext cx="2087563" cy="1169988"/>
          </a:xfrm>
          <a:prstGeom prst="snip2Same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</p:txBody>
      </p:sp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171450" y="4724400"/>
            <a:ext cx="1979613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400" b="1">
                <a:solidFill>
                  <a:schemeClr val="bg2"/>
                </a:solidFill>
              </a:rPr>
              <a:t>короткий текст,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вопросы к нему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и иллюстрации,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загадки, пословицы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список литературы</a:t>
            </a:r>
            <a:endParaRPr lang="ru-RU" b="1">
              <a:solidFill>
                <a:schemeClr val="bg2"/>
              </a:solidFill>
            </a:endParaRPr>
          </a:p>
        </p:txBody>
      </p:sp>
      <p:sp>
        <p:nvSpPr>
          <p:cNvPr id="45" name="Прямоугольник с двумя вырезанными соседними углами 44"/>
          <p:cNvSpPr/>
          <p:nvPr/>
        </p:nvSpPr>
        <p:spPr bwMode="auto">
          <a:xfrm rot="10800000">
            <a:off x="2390775" y="4724400"/>
            <a:ext cx="2087563" cy="1169988"/>
          </a:xfrm>
          <a:prstGeom prst="snip2Same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</p:txBody>
      </p:sp>
      <p:sp>
        <p:nvSpPr>
          <p:cNvPr id="46" name="Прямоугольник с двумя вырезанными соседними углами 45"/>
          <p:cNvSpPr/>
          <p:nvPr/>
        </p:nvSpPr>
        <p:spPr bwMode="auto">
          <a:xfrm rot="10800000">
            <a:off x="4660900" y="4724400"/>
            <a:ext cx="2089150" cy="1169988"/>
          </a:xfrm>
          <a:prstGeom prst="snip2Same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</p:txBody>
      </p:sp>
      <p:sp>
        <p:nvSpPr>
          <p:cNvPr id="47" name="Прямоугольник с двумя вырезанными соседними углами 46"/>
          <p:cNvSpPr/>
          <p:nvPr/>
        </p:nvSpPr>
        <p:spPr bwMode="auto">
          <a:xfrm rot="10800000">
            <a:off x="6894513" y="4724400"/>
            <a:ext cx="2087562" cy="1169988"/>
          </a:xfrm>
          <a:prstGeom prst="snip2Same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  <a:p>
            <a:pPr eaLnBrk="0" hangingPunct="0">
              <a:defRPr/>
            </a:pPr>
            <a:endParaRPr lang="ru-RU" sz="1600" b="1" dirty="0">
              <a:solidFill>
                <a:schemeClr val="bg2"/>
              </a:solidFill>
              <a:latin typeface="Arial" pitchFamily="34" charset="0"/>
              <a:cs typeface="+mn-cs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498725" y="4759325"/>
            <a:ext cx="18732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400" b="1">
                <a:solidFill>
                  <a:schemeClr val="bg2"/>
                </a:solidFill>
              </a:rPr>
              <a:t>макет – рисунок,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или из ЛЕГО,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или из пластилина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+ пояснения</a:t>
            </a:r>
            <a:endParaRPr lang="ru-RU" b="1">
              <a:solidFill>
                <a:schemeClr val="bg2"/>
              </a:solidFill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664075" y="4724400"/>
            <a:ext cx="21002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sz="1400" b="1">
              <a:solidFill>
                <a:schemeClr val="bg2"/>
              </a:solidFill>
            </a:endParaRP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вопросы, опрос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диаграмма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текст-интерпретация </a:t>
            </a:r>
            <a:endParaRPr lang="ru-RU" b="1">
              <a:solidFill>
                <a:schemeClr val="bg2"/>
              </a:solidFill>
            </a:endParaRP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842125" y="4727575"/>
            <a:ext cx="21939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400" b="1">
                <a:solidFill>
                  <a:schemeClr val="bg2"/>
                </a:solidFill>
              </a:rPr>
              <a:t>выделяют возможные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проблемы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первоклассников и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составляют план</a:t>
            </a:r>
          </a:p>
          <a:p>
            <a:pPr algn="ctr"/>
            <a:r>
              <a:rPr lang="ru-RU" sz="1400" b="1">
                <a:solidFill>
                  <a:schemeClr val="bg2"/>
                </a:solidFill>
              </a:rPr>
              <a:t>помощи/опеки </a:t>
            </a:r>
          </a:p>
        </p:txBody>
      </p:sp>
      <p:sp>
        <p:nvSpPr>
          <p:cNvPr id="7" name="Блок-схема: несколько документов 6"/>
          <p:cNvSpPr>
            <a:spLocks noChangeArrowheads="1"/>
          </p:cNvSpPr>
          <p:nvPr/>
        </p:nvSpPr>
        <p:spPr bwMode="auto">
          <a:xfrm>
            <a:off x="171450" y="6003925"/>
            <a:ext cx="8053388" cy="854075"/>
          </a:xfrm>
          <a:prstGeom prst="flowChartMultidocumen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r>
              <a:rPr lang="ru-RU" b="1" u="sng">
                <a:solidFill>
                  <a:schemeClr val="bg2"/>
                </a:solidFill>
              </a:rPr>
              <a:t>Наблюдаем</a:t>
            </a:r>
            <a:r>
              <a:rPr lang="ru-RU">
                <a:solidFill>
                  <a:schemeClr val="bg2"/>
                </a:solidFill>
              </a:rPr>
              <a:t>: планирование работы и ее исполнение, взаимодействие,</a:t>
            </a:r>
          </a:p>
          <a:p>
            <a:pPr eaLnBrk="0" hangingPunct="0"/>
            <a:r>
              <a:rPr lang="ru-RU">
                <a:solidFill>
                  <a:schemeClr val="bg2"/>
                </a:solidFill>
              </a:rPr>
              <a:t>конфликты, активность, инициативность  </a:t>
            </a:r>
          </a:p>
        </p:txBody>
      </p:sp>
    </p:spTree>
    <p:extLst>
      <p:ext uri="{BB962C8B-B14F-4D97-AF65-F5344CB8AC3E}">
        <p14:creationId xmlns:p14="http://schemas.microsoft.com/office/powerpoint/2010/main" val="255731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44" grpId="0"/>
      <p:bldP spid="45" grpId="0" animBg="1"/>
      <p:bldP spid="46" grpId="0" animBg="1"/>
      <p:bldP spid="47" grpId="0" animBg="1"/>
      <p:bldP spid="48" grpId="0"/>
      <p:bldP spid="49" grpId="0"/>
      <p:bldP spid="50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971FC-FE16-411C-94B6-9C6FFE200DAC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897029" name="AutoShape 5"/>
          <p:cNvSpPr>
            <a:spLocks noChangeArrowheads="1"/>
          </p:cNvSpPr>
          <p:nvPr/>
        </p:nvSpPr>
        <p:spPr bwMode="gray">
          <a:xfrm>
            <a:off x="468313" y="152400"/>
            <a:ext cx="8101012" cy="647700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Круг обсуждаемых вопросов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5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133321" y="1196751"/>
            <a:ext cx="8770995" cy="532152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800" b="1" dirty="0" smtClean="0">
                <a:latin typeface="Arial" pitchFamily="34" charset="0"/>
              </a:rPr>
              <a:t>Смысл введения стандарта</a:t>
            </a:r>
            <a:r>
              <a:rPr lang="en-US" sz="2800" b="1" dirty="0" smtClean="0">
                <a:latin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</a:rPr>
              <a:t>и его основные особенности</a:t>
            </a:r>
            <a:r>
              <a:rPr lang="ru-RU" sz="2800" dirty="0" smtClean="0">
                <a:latin typeface="Arial" pitchFamily="34" charset="0"/>
              </a:rPr>
              <a:t>.</a:t>
            </a:r>
            <a:r>
              <a:rPr lang="ru-RU" sz="2800" b="1" dirty="0" smtClean="0">
                <a:latin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</a:rPr>
              <a:t>Основные механизмы реализации требований ФГОС: планируемые результаты и система оценки их достижения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ru-RU" sz="900" dirty="0" smtClean="0">
              <a:latin typeface="Arial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800" b="1" dirty="0" smtClean="0">
                <a:latin typeface="Arial" pitchFamily="34" charset="0"/>
              </a:rPr>
              <a:t>Ориентация на парадигму </a:t>
            </a:r>
            <a:r>
              <a:rPr lang="ru-RU" sz="2800" b="1" dirty="0" err="1" smtClean="0">
                <a:latin typeface="Arial" pitchFamily="34" charset="0"/>
              </a:rPr>
              <a:t>деятельностного</a:t>
            </a:r>
            <a:r>
              <a:rPr lang="ru-RU" sz="2800" b="1" dirty="0" smtClean="0">
                <a:latin typeface="Arial" pitchFamily="34" charset="0"/>
              </a:rPr>
              <a:t> развития</a:t>
            </a:r>
            <a:r>
              <a:rPr lang="ru-RU" sz="2800" dirty="0" smtClean="0">
                <a:latin typeface="Arial" pitchFamily="34" charset="0"/>
              </a:rPr>
              <a:t>. </a:t>
            </a:r>
            <a:r>
              <a:rPr lang="ru-RU" sz="2400" dirty="0" smtClean="0">
                <a:latin typeface="Arial" pitchFamily="34" charset="0"/>
              </a:rPr>
              <a:t>Ожидаемые результаты и соответствую-</a:t>
            </a:r>
            <a:r>
              <a:rPr lang="ru-RU" sz="2400" dirty="0" err="1" smtClean="0">
                <a:latin typeface="Arial" pitchFamily="34" charset="0"/>
              </a:rPr>
              <a:t>щие</a:t>
            </a:r>
            <a:r>
              <a:rPr lang="ru-RU" sz="2400" dirty="0" smtClean="0">
                <a:latin typeface="Arial" pitchFamily="34" charset="0"/>
              </a:rPr>
              <a:t> им изменения в практике работы учителя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ru-RU" sz="900" dirty="0" smtClean="0">
              <a:latin typeface="Arial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ru-RU" sz="900" dirty="0" smtClean="0">
              <a:latin typeface="Arial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2800" b="1" dirty="0" smtClean="0">
                <a:latin typeface="Arial" pitchFamily="34" charset="0"/>
              </a:rPr>
              <a:t>Достижение планируемых результатов</a:t>
            </a:r>
            <a:r>
              <a:rPr lang="ru-RU" sz="2800" dirty="0" smtClean="0">
                <a:latin typeface="Arial" pitchFamily="34" charset="0"/>
              </a:rPr>
              <a:t>. </a:t>
            </a:r>
            <a:r>
              <a:rPr lang="ru-RU" sz="2400" dirty="0" smtClean="0">
                <a:latin typeface="Arial" pitchFamily="34" charset="0"/>
              </a:rPr>
              <a:t>Конструирование учебных заданий. Планирование урока. Алгоритм проектирования учебного процесса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952500" y="1356980"/>
            <a:ext cx="7272338" cy="437043"/>
          </a:xfrm>
          <a:prstGeom prst="rect">
            <a:avLst/>
          </a:prstGeom>
          <a:gradFill rotWithShape="1">
            <a:gsLst>
              <a:gs pos="0">
                <a:srgbClr val="F3F9FA"/>
              </a:gs>
              <a:gs pos="100000">
                <a:srgbClr val="EEF7F8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2800" b="1" dirty="0">
                <a:solidFill>
                  <a:srgbClr val="000000"/>
                </a:solidFill>
              </a:rPr>
              <a:t>ГРУППОВЫЕ </a:t>
            </a:r>
            <a:r>
              <a:rPr lang="ru-RU" sz="2800" b="1" dirty="0" smtClean="0">
                <a:solidFill>
                  <a:srgbClr val="000000"/>
                </a:solidFill>
              </a:rPr>
              <a:t>ПРОЕКТЫ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с двумя вырезанными соседними углами 1"/>
          <p:cNvSpPr/>
          <p:nvPr/>
        </p:nvSpPr>
        <p:spPr bwMode="auto">
          <a:xfrm>
            <a:off x="72000" y="1944000"/>
            <a:ext cx="1440000" cy="1331912"/>
          </a:xfrm>
          <a:prstGeom prst="snip2Same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2"/>
                </a:solidFill>
              </a:rPr>
              <a:t>1-й класс</a:t>
            </a: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800" b="1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ru-RU" sz="1500" b="1" dirty="0" smtClean="0">
                <a:solidFill>
                  <a:schemeClr val="bg2"/>
                </a:solidFill>
              </a:rPr>
              <a:t>Наш класс.</a:t>
            </a:r>
          </a:p>
          <a:p>
            <a:pPr algn="ctr">
              <a:defRPr/>
            </a:pPr>
            <a:r>
              <a:rPr lang="ru-RU" sz="1500" b="1" dirty="0" smtClean="0">
                <a:solidFill>
                  <a:schemeClr val="bg2"/>
                </a:solidFill>
              </a:rPr>
              <a:t>Телефонный</a:t>
            </a:r>
          </a:p>
          <a:p>
            <a:pPr algn="ctr">
              <a:defRPr/>
            </a:pPr>
            <a:r>
              <a:rPr lang="ru-RU" sz="1500" b="1" dirty="0" smtClean="0">
                <a:solidFill>
                  <a:schemeClr val="bg2"/>
                </a:solidFill>
              </a:rPr>
              <a:t>справочник</a:t>
            </a:r>
            <a:endParaRPr lang="ru-RU" sz="15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35" name="Прямоугольник с двумя вырезанными соседними углами 34"/>
          <p:cNvSpPr/>
          <p:nvPr/>
        </p:nvSpPr>
        <p:spPr bwMode="auto">
          <a:xfrm>
            <a:off x="1548000" y="1944000"/>
            <a:ext cx="1440000" cy="1331913"/>
          </a:xfrm>
          <a:prstGeom prst="snip2Same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2"/>
                </a:solidFill>
              </a:rPr>
              <a:t>2-й класс</a:t>
            </a: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800" b="1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ru-RU" sz="1500" b="1" dirty="0" smtClean="0">
                <a:solidFill>
                  <a:schemeClr val="bg2"/>
                </a:solidFill>
              </a:rPr>
              <a:t>Наш класс.</a:t>
            </a:r>
          </a:p>
          <a:p>
            <a:pPr algn="ctr">
              <a:defRPr/>
            </a:pPr>
            <a:r>
              <a:rPr lang="ru-RU" sz="1500" b="1" dirty="0" smtClean="0">
                <a:solidFill>
                  <a:schemeClr val="bg2"/>
                </a:solidFill>
              </a:rPr>
              <a:t>Делаем книгу</a:t>
            </a:r>
            <a:endParaRPr lang="ru-RU" sz="15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36" name="Прямоугольник с двумя вырезанными соседними углами 35"/>
          <p:cNvSpPr/>
          <p:nvPr/>
        </p:nvSpPr>
        <p:spPr bwMode="auto">
          <a:xfrm>
            <a:off x="3024000" y="1944000"/>
            <a:ext cx="1440000" cy="1331913"/>
          </a:xfrm>
          <a:prstGeom prst="snip2Same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2"/>
                </a:solidFill>
              </a:rPr>
              <a:t>3-й класс</a:t>
            </a: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800" b="1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ru-RU" sz="1500" b="1" dirty="0" smtClean="0">
                <a:solidFill>
                  <a:schemeClr val="bg2"/>
                </a:solidFill>
              </a:rPr>
              <a:t>Наш класс.</a:t>
            </a:r>
          </a:p>
          <a:p>
            <a:pPr algn="ctr">
              <a:defRPr/>
            </a:pPr>
            <a:r>
              <a:rPr lang="ru-RU" sz="1500" b="1" dirty="0" smtClean="0">
                <a:solidFill>
                  <a:schemeClr val="bg2"/>
                </a:solidFill>
              </a:rPr>
              <a:t>Классный</a:t>
            </a:r>
          </a:p>
          <a:p>
            <a:pPr algn="ctr">
              <a:defRPr/>
            </a:pPr>
            <a:r>
              <a:rPr lang="ru-RU" sz="1500" b="1" dirty="0" smtClean="0">
                <a:solidFill>
                  <a:schemeClr val="bg2"/>
                </a:solidFill>
              </a:rPr>
              <a:t>уголок</a:t>
            </a:r>
            <a:endParaRPr lang="ru-RU" sz="15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37" name="Прямоугольник с двумя вырезанными соседними углами 36"/>
          <p:cNvSpPr/>
          <p:nvPr/>
        </p:nvSpPr>
        <p:spPr bwMode="auto">
          <a:xfrm>
            <a:off x="4500000" y="1944000"/>
            <a:ext cx="1656000" cy="1331912"/>
          </a:xfrm>
          <a:prstGeom prst="snip2Same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2"/>
                </a:solidFill>
              </a:rPr>
              <a:t>4-й класс</a:t>
            </a: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800" b="1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ru-RU" sz="1500" b="1" dirty="0" smtClean="0">
                <a:solidFill>
                  <a:schemeClr val="bg2"/>
                </a:solidFill>
              </a:rPr>
              <a:t>Наш класс.</a:t>
            </a:r>
          </a:p>
          <a:p>
            <a:pPr algn="ctr">
              <a:defRPr/>
            </a:pPr>
            <a:r>
              <a:rPr lang="ru-RU" sz="1500" b="1" dirty="0" smtClean="0">
                <a:solidFill>
                  <a:schemeClr val="bg2"/>
                </a:solidFill>
              </a:rPr>
              <a:t>Энциклопедия</a:t>
            </a:r>
          </a:p>
          <a:p>
            <a:pPr algn="ctr">
              <a:defRPr/>
            </a:pPr>
            <a:r>
              <a:rPr lang="ru-RU" sz="1500" b="1" dirty="0" smtClean="0">
                <a:solidFill>
                  <a:schemeClr val="bg2"/>
                </a:solidFill>
              </a:rPr>
              <a:t>школьной жизни</a:t>
            </a: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63500" y="3357563"/>
            <a:ext cx="8972550" cy="12588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Дети, работая в малых группах, по 4-5 человек, уточняют тему проекта,</a:t>
            </a:r>
          </a:p>
          <a:p>
            <a:pPr algn="ctr"/>
            <a:r>
              <a:rPr lang="ru-RU" dirty="0">
                <a:solidFill>
                  <a:schemeClr val="bg2"/>
                </a:solidFill>
              </a:rPr>
              <a:t>планируют работу и готовят </a:t>
            </a:r>
            <a:r>
              <a:rPr lang="ru-RU" dirty="0" smtClean="0">
                <a:solidFill>
                  <a:schemeClr val="bg2"/>
                </a:solidFill>
              </a:rPr>
              <a:t>материалы, которые представляют классу.</a:t>
            </a:r>
          </a:p>
          <a:p>
            <a:pPr algn="ctr"/>
            <a:r>
              <a:rPr lang="ru-RU" dirty="0" smtClean="0">
                <a:solidFill>
                  <a:schemeClr val="bg2"/>
                </a:solidFill>
              </a:rPr>
              <a:t>Они </a:t>
            </a:r>
            <a:r>
              <a:rPr lang="ru-RU" dirty="0">
                <a:solidFill>
                  <a:schemeClr val="bg2"/>
                </a:solidFill>
              </a:rPr>
              <a:t>отмечают </a:t>
            </a:r>
            <a:r>
              <a:rPr lang="ru-RU" dirty="0" err="1">
                <a:solidFill>
                  <a:schemeClr val="bg2"/>
                </a:solidFill>
              </a:rPr>
              <a:t>стикерами</a:t>
            </a:r>
            <a:r>
              <a:rPr lang="ru-RU" dirty="0">
                <a:solidFill>
                  <a:schemeClr val="bg2"/>
                </a:solidFill>
              </a:rPr>
              <a:t> наиболее </a:t>
            </a:r>
            <a:r>
              <a:rPr lang="ru-RU" dirty="0" smtClean="0">
                <a:solidFill>
                  <a:schemeClr val="bg2"/>
                </a:solidFill>
              </a:rPr>
              <a:t>понравившуюся им </a:t>
            </a:r>
            <a:r>
              <a:rPr lang="ru-RU" dirty="0">
                <a:solidFill>
                  <a:schemeClr val="bg2"/>
                </a:solidFill>
              </a:rPr>
              <a:t>работу </a:t>
            </a:r>
            <a:r>
              <a:rPr lang="ru-RU" dirty="0" smtClean="0">
                <a:solidFill>
                  <a:schemeClr val="bg2"/>
                </a:solidFill>
              </a:rPr>
              <a:t>и</a:t>
            </a:r>
          </a:p>
          <a:p>
            <a:pPr algn="ctr"/>
            <a:r>
              <a:rPr lang="ru-RU" dirty="0" smtClean="0">
                <a:solidFill>
                  <a:schemeClr val="bg2"/>
                </a:solidFill>
              </a:rPr>
              <a:t>оценивают </a:t>
            </a:r>
            <a:r>
              <a:rPr lang="ru-RU" dirty="0">
                <a:solidFill>
                  <a:schemeClr val="bg2"/>
                </a:solidFill>
              </a:rPr>
              <a:t>работу своей группы и свой вклад в работу группы.</a:t>
            </a:r>
          </a:p>
        </p:txBody>
      </p:sp>
      <p:sp>
        <p:nvSpPr>
          <p:cNvPr id="41" name="Прямоугольник с двумя вырезанными соседними углами 40"/>
          <p:cNvSpPr/>
          <p:nvPr/>
        </p:nvSpPr>
        <p:spPr bwMode="auto">
          <a:xfrm rot="10800000">
            <a:off x="72000" y="4716000"/>
            <a:ext cx="1440000" cy="1188000"/>
          </a:xfrm>
          <a:prstGeom prst="snip2Same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7" name="Блок-схема: несколько документов 6"/>
          <p:cNvSpPr>
            <a:spLocks noChangeArrowheads="1"/>
          </p:cNvSpPr>
          <p:nvPr/>
        </p:nvSpPr>
        <p:spPr bwMode="auto">
          <a:xfrm>
            <a:off x="171450" y="6003925"/>
            <a:ext cx="8053388" cy="854075"/>
          </a:xfrm>
          <a:prstGeom prst="flowChartMultidocument">
            <a:avLst/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ru-RU" b="1" u="sng" dirty="0">
                <a:solidFill>
                  <a:schemeClr val="bg2"/>
                </a:solidFill>
              </a:rPr>
              <a:t>Наблюдаем</a:t>
            </a:r>
            <a:r>
              <a:rPr lang="ru-RU" dirty="0">
                <a:solidFill>
                  <a:schemeClr val="bg2"/>
                </a:solidFill>
              </a:rPr>
              <a:t>: планирование работы и ее исполнение, взаимодействие,</a:t>
            </a:r>
          </a:p>
          <a:p>
            <a:r>
              <a:rPr lang="ru-RU" dirty="0">
                <a:solidFill>
                  <a:schemeClr val="bg2"/>
                </a:solidFill>
              </a:rPr>
              <a:t>конфликты, активность, инициативность  </a:t>
            </a:r>
          </a:p>
        </p:txBody>
      </p:sp>
      <p:sp>
        <p:nvSpPr>
          <p:cNvPr id="18" name="Прямоугольник с двумя вырезанными соседними углами 17"/>
          <p:cNvSpPr/>
          <p:nvPr/>
        </p:nvSpPr>
        <p:spPr bwMode="auto">
          <a:xfrm>
            <a:off x="6192000" y="1944000"/>
            <a:ext cx="1440000" cy="1331912"/>
          </a:xfrm>
          <a:prstGeom prst="snip2Same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2"/>
                </a:solidFill>
              </a:rPr>
              <a:t>5-й класс</a:t>
            </a: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800" b="1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ru-RU" sz="1500" b="1" dirty="0" smtClean="0">
                <a:solidFill>
                  <a:schemeClr val="bg2"/>
                </a:solidFill>
              </a:rPr>
              <a:t>Наш класс</a:t>
            </a:r>
          </a:p>
          <a:p>
            <a:pPr algn="ctr">
              <a:defRPr/>
            </a:pPr>
            <a:r>
              <a:rPr lang="ru-RU" sz="1500" b="1" dirty="0" smtClean="0">
                <a:solidFill>
                  <a:schemeClr val="bg2"/>
                </a:solidFill>
              </a:rPr>
              <a:t>в Древнем</a:t>
            </a:r>
          </a:p>
          <a:p>
            <a:pPr algn="ctr">
              <a:defRPr/>
            </a:pPr>
            <a:r>
              <a:rPr lang="ru-RU" sz="1500" b="1" dirty="0" smtClean="0">
                <a:solidFill>
                  <a:schemeClr val="bg2"/>
                </a:solidFill>
              </a:rPr>
              <a:t>мире</a:t>
            </a:r>
            <a:endParaRPr lang="ru-RU" sz="15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20" name="Прямоугольник с двумя вырезанными соседними углами 19"/>
          <p:cNvSpPr/>
          <p:nvPr/>
        </p:nvSpPr>
        <p:spPr bwMode="auto">
          <a:xfrm>
            <a:off x="7668000" y="1944000"/>
            <a:ext cx="1440000" cy="1331912"/>
          </a:xfrm>
          <a:prstGeom prst="snip2Same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 algn="ctr">
              <a:defRPr/>
            </a:pPr>
            <a:r>
              <a:rPr lang="ru-RU" sz="1600" b="1" dirty="0" smtClean="0">
                <a:solidFill>
                  <a:schemeClr val="bg2"/>
                </a:solidFill>
              </a:rPr>
              <a:t>6-й класс</a:t>
            </a: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800" b="1" dirty="0">
              <a:solidFill>
                <a:schemeClr val="bg2"/>
              </a:solidFill>
            </a:endParaRPr>
          </a:p>
          <a:p>
            <a:pPr algn="ctr">
              <a:defRPr/>
            </a:pPr>
            <a:r>
              <a:rPr lang="ru-RU" sz="1500" b="1" dirty="0" smtClean="0">
                <a:solidFill>
                  <a:schemeClr val="bg2"/>
                </a:solidFill>
              </a:rPr>
              <a:t>Наш класс.</a:t>
            </a:r>
          </a:p>
          <a:p>
            <a:pPr algn="ctr">
              <a:defRPr/>
            </a:pPr>
            <a:r>
              <a:rPr lang="ru-RU" sz="1500" b="1" dirty="0" smtClean="0">
                <a:solidFill>
                  <a:schemeClr val="bg2"/>
                </a:solidFill>
              </a:rPr>
              <a:t>Мы и наше</a:t>
            </a:r>
          </a:p>
          <a:p>
            <a:pPr algn="ctr">
              <a:defRPr/>
            </a:pPr>
            <a:r>
              <a:rPr lang="ru-RU" sz="1500" b="1" dirty="0" smtClean="0">
                <a:solidFill>
                  <a:schemeClr val="bg2"/>
                </a:solidFill>
              </a:rPr>
              <a:t>здоровье</a:t>
            </a:r>
            <a:endParaRPr lang="ru-RU" sz="15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21" name="Прямоугольник с двумя вырезанными соседними углами 20"/>
          <p:cNvSpPr/>
          <p:nvPr/>
        </p:nvSpPr>
        <p:spPr bwMode="auto">
          <a:xfrm rot="10800000">
            <a:off x="1548000" y="4716000"/>
            <a:ext cx="1440000" cy="1188000"/>
          </a:xfrm>
          <a:prstGeom prst="snip2Same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22" name="Прямоугольник с двумя вырезанными соседними углами 21"/>
          <p:cNvSpPr/>
          <p:nvPr/>
        </p:nvSpPr>
        <p:spPr bwMode="auto">
          <a:xfrm rot="10800000">
            <a:off x="3024000" y="4716000"/>
            <a:ext cx="1440000" cy="1188000"/>
          </a:xfrm>
          <a:prstGeom prst="snip2Same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23" name="Прямоугольник с двумя вырезанными соседними углами 22"/>
          <p:cNvSpPr/>
          <p:nvPr/>
        </p:nvSpPr>
        <p:spPr bwMode="auto">
          <a:xfrm rot="10800000">
            <a:off x="4500000" y="4716003"/>
            <a:ext cx="1656000" cy="1188000"/>
          </a:xfrm>
          <a:prstGeom prst="snip2Same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24" name="Прямоугольник с двумя вырезанными соседними углами 23"/>
          <p:cNvSpPr/>
          <p:nvPr/>
        </p:nvSpPr>
        <p:spPr bwMode="auto">
          <a:xfrm rot="10800000">
            <a:off x="6192000" y="4716004"/>
            <a:ext cx="1440000" cy="1188000"/>
          </a:xfrm>
          <a:prstGeom prst="snip2Same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25" name="Прямоугольник с двумя вырезанными соседними углами 24"/>
          <p:cNvSpPr/>
          <p:nvPr/>
        </p:nvSpPr>
        <p:spPr bwMode="auto">
          <a:xfrm rot="10800000">
            <a:off x="7668000" y="4716000"/>
            <a:ext cx="1440000" cy="1188000"/>
          </a:xfrm>
          <a:prstGeom prst="snip2Same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000" tIns="46800" rIns="90000" bIns="46800"/>
          <a:lstStyle/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  <a:p>
            <a:pPr>
              <a:defRPr/>
            </a:pP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08984" y="4833156"/>
            <a:ext cx="683016" cy="900100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  <a:sym typeface="Webdings"/>
              </a:rPr>
              <a:t>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Маша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т.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900" b="1" i="1" dirty="0" smtClean="0">
                <a:solidFill>
                  <a:schemeClr val="bg2"/>
                </a:solidFill>
              </a:rPr>
              <a:t>О Маше</a:t>
            </a:r>
            <a:endParaRPr kumimoji="0" lang="ru-RU" sz="900" b="1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792000" y="4833156"/>
            <a:ext cx="709472" cy="9001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sym typeface="Webdings"/>
              </a:rPr>
              <a:t>Почему</a:t>
            </a:r>
            <a:endParaRPr kumimoji="0" lang="ru-RU" sz="9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звонит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900" b="1" dirty="0" smtClean="0">
                <a:solidFill>
                  <a:schemeClr val="bg2"/>
                </a:solidFill>
              </a:rPr>
              <a:t>телефон</a:t>
            </a:r>
            <a:r>
              <a:rPr lang="ru-RU" sz="1000" b="1" dirty="0" smtClean="0">
                <a:solidFill>
                  <a:schemeClr val="bg2"/>
                </a:solidFill>
              </a:rPr>
              <a:t>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i="1" dirty="0" smtClean="0">
                <a:solidFill>
                  <a:schemeClr val="bg2"/>
                </a:solidFill>
              </a:rPr>
              <a:t>Советы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звонящему</a:t>
            </a:r>
          </a:p>
        </p:txBody>
      </p:sp>
      <p:sp>
        <p:nvSpPr>
          <p:cNvPr id="34" name="Прямоугольник 33"/>
          <p:cNvSpPr/>
          <p:nvPr/>
        </p:nvSpPr>
        <p:spPr bwMode="auto">
          <a:xfrm>
            <a:off x="1979712" y="4779206"/>
            <a:ext cx="828000" cy="972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1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2105804" y="4840817"/>
            <a:ext cx="828000" cy="972000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О нас всех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 и о каждом: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Результаты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800" b="1" i="1" dirty="0" smtClean="0">
                <a:solidFill>
                  <a:schemeClr val="bg2"/>
                </a:solidFill>
              </a:rPr>
              <a:t>опроса</a:t>
            </a: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39" name="Прямоугольник 38"/>
          <p:cNvSpPr/>
          <p:nvPr/>
        </p:nvSpPr>
        <p:spPr bwMode="auto">
          <a:xfrm>
            <a:off x="1584000" y="4779206"/>
            <a:ext cx="576000" cy="828000"/>
          </a:xfrm>
          <a:prstGeom prst="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Анкета</a:t>
            </a:r>
            <a:endParaRPr kumimoji="0" lang="ru-RU" sz="800" b="1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pic>
        <p:nvPicPr>
          <p:cNvPr id="2054" name="Picture 6" descr="http://t3.gstatic.com/images?q=tbn:ANd9GcS5sxZ5OKmbvDvfswiSp7kJ2a9rmYGkYroQm54gDoWTwCib6vZf8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928" y="4840817"/>
            <a:ext cx="853208" cy="103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а 5 из 461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352" y="4779206"/>
            <a:ext cx="556758" cy="78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im5-tub-ru.yandex.net/i?id=186430317-56-7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040" y="4876699"/>
            <a:ext cx="1273919" cy="90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http://t3.gstatic.com/images?q=tbn:ANd9GcS5sxZ5OKmbvDvfswiSp7kJ2a9rmYGkYroQm54gDoWTwCib6vZf8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776" y="5174696"/>
            <a:ext cx="579004" cy="7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://im5-tub-ru.yandex.net/i?id=186430317-56-72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66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697" y="5193206"/>
            <a:ext cx="556795" cy="39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http://im5-tub-ru.yandex.net/i?id=186430317-56-72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bg1">
                <a:lumMod val="40000"/>
                <a:lumOff val="6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610" y="4855655"/>
            <a:ext cx="556795" cy="39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http://im5-tub-ru.yandex.net/i?id=186430317-56-72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6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389" y="5465241"/>
            <a:ext cx="556795" cy="39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Картинка 11 из 50479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506" y="4833156"/>
            <a:ext cx="1259544" cy="62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AutoShape 2"/>
          <p:cNvSpPr>
            <a:spLocks noChangeArrowheads="1"/>
          </p:cNvSpPr>
          <p:nvPr/>
        </p:nvSpPr>
        <p:spPr bwMode="gray">
          <a:xfrm>
            <a:off x="215900" y="152400"/>
            <a:ext cx="8712200" cy="1008063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Внутришкольный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мониторинг: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метапредметные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результаты: инструментарий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195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1736725"/>
            <a:ext cx="3276600" cy="14398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3600" b="1">
                <a:solidFill>
                  <a:srgbClr val="292929"/>
                </a:solidFill>
                <a:cs typeface="Arial" pitchFamily="34" charset="0"/>
              </a:rPr>
              <a:t>ТЕКСТ</a:t>
            </a:r>
            <a:endParaRPr lang="en-US" sz="3600" b="1">
              <a:solidFill>
                <a:srgbClr val="292929"/>
              </a:solidFill>
              <a:cs typeface="Arial" pitchFamily="34" charset="0"/>
            </a:endParaRPr>
          </a:p>
          <a:p>
            <a:pPr algn="ctr" eaLnBrk="1" hangingPunct="1"/>
            <a:r>
              <a:rPr lang="ru-RU" sz="3600" b="1">
                <a:solidFill>
                  <a:srgbClr val="292929"/>
                </a:solidFill>
                <a:cs typeface="Arial" pitchFamily="34" charset="0"/>
              </a:rPr>
              <a:t>СТАНДАРТА</a:t>
            </a:r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0" y="3392488"/>
            <a:ext cx="3311525" cy="1800225"/>
          </a:xfrm>
          <a:prstGeom prst="roundRect">
            <a:avLst>
              <a:gd name="adj" fmla="val 16667"/>
            </a:avLst>
          </a:prstGeom>
          <a:solidFill>
            <a:schemeClr val="tx1">
              <a:alpha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800" b="1" dirty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Примерная</a:t>
            </a:r>
            <a:endParaRPr lang="en-US" sz="2800" b="1" dirty="0">
              <a:solidFill>
                <a:schemeClr val="bg2"/>
              </a:solidFill>
              <a:latin typeface="Tahoma" pitchFamily="34" charset="0"/>
              <a:cs typeface="Arial" pitchFamily="34" charset="0"/>
            </a:endParaRPr>
          </a:p>
          <a:p>
            <a:pPr algn="ctr" eaLnBrk="1" hangingPunct="1"/>
            <a:r>
              <a:rPr lang="ru-RU" sz="2800" b="1" dirty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образовательная</a:t>
            </a:r>
            <a:endParaRPr lang="en-US" sz="2800" b="1" dirty="0">
              <a:solidFill>
                <a:schemeClr val="bg2"/>
              </a:solidFill>
              <a:latin typeface="Tahoma" pitchFamily="34" charset="0"/>
              <a:cs typeface="Arial" pitchFamily="34" charset="0"/>
            </a:endParaRPr>
          </a:p>
          <a:p>
            <a:pPr algn="ctr" eaLnBrk="1" hangingPunct="1"/>
            <a:r>
              <a:rPr lang="ru-RU" sz="2800" b="1" dirty="0" smtClean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программа</a:t>
            </a:r>
            <a:endParaRPr lang="ru-RU" sz="2800" b="1" dirty="0">
              <a:solidFill>
                <a:schemeClr val="bg2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897029" name="AutoShape 5"/>
          <p:cNvSpPr>
            <a:spLocks noChangeArrowheads="1"/>
          </p:cNvSpPr>
          <p:nvPr/>
        </p:nvSpPr>
        <p:spPr bwMode="gray">
          <a:xfrm>
            <a:off x="358775" y="152400"/>
            <a:ext cx="8210550" cy="1085820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Где можно познакомиться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 текстом ФГОС?</a:t>
            </a:r>
          </a:p>
        </p:txBody>
      </p:sp>
      <p:sp>
        <p:nvSpPr>
          <p:cNvPr id="5171" name="AutoShape 2"/>
          <p:cNvSpPr>
            <a:spLocks noChangeArrowheads="1"/>
          </p:cNvSpPr>
          <p:nvPr/>
        </p:nvSpPr>
        <p:spPr bwMode="auto">
          <a:xfrm>
            <a:off x="3743325" y="1700213"/>
            <a:ext cx="5257800" cy="15494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000" b="1" dirty="0">
                <a:solidFill>
                  <a:srgbClr val="292929"/>
                </a:solidFill>
                <a:cs typeface="Arial" pitchFamily="34" charset="0"/>
              </a:rPr>
              <a:t>www.mon.gov.ru</a:t>
            </a:r>
            <a:endParaRPr lang="ru-RU" sz="4000" b="1" dirty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5173" name="AutoShape 2"/>
          <p:cNvSpPr>
            <a:spLocks noChangeArrowheads="1"/>
          </p:cNvSpPr>
          <p:nvPr/>
        </p:nvSpPr>
        <p:spPr bwMode="auto">
          <a:xfrm>
            <a:off x="3743325" y="3429000"/>
            <a:ext cx="5256213" cy="1765300"/>
          </a:xfrm>
          <a:prstGeom prst="roundRect">
            <a:avLst>
              <a:gd name="adj" fmla="val 16667"/>
            </a:avLst>
          </a:prstGeom>
          <a:solidFill>
            <a:srgbClr val="FFFFFF">
              <a:alpha val="8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4000" b="1" dirty="0" smtClean="0">
                <a:solidFill>
                  <a:srgbClr val="292929"/>
                </a:solidFill>
                <a:cs typeface="Arial" pitchFamily="34" charset="0"/>
              </a:rPr>
              <a:t>www.standart.edu.ru</a:t>
            </a:r>
            <a:endParaRPr lang="ru-RU" sz="4000" b="1" dirty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5176" name="AutoShape 2"/>
          <p:cNvSpPr>
            <a:spLocks noChangeArrowheads="1"/>
          </p:cNvSpPr>
          <p:nvPr/>
        </p:nvSpPr>
        <p:spPr bwMode="auto">
          <a:xfrm>
            <a:off x="0" y="5481638"/>
            <a:ext cx="9144000" cy="1376362"/>
          </a:xfrm>
          <a:prstGeom prst="roundRect">
            <a:avLst>
              <a:gd name="adj" fmla="val 16667"/>
            </a:avLst>
          </a:prstGeom>
          <a:solidFill>
            <a:srgbClr val="CCECFF">
              <a:alpha val="8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</a:pPr>
            <a:r>
              <a:rPr lang="ru-RU" sz="3200" b="1" i="1" dirty="0">
                <a:solidFill>
                  <a:srgbClr val="292929"/>
                </a:solidFill>
                <a:cs typeface="Arial" pitchFamily="34" charset="0"/>
              </a:rPr>
              <a:t>А также в пособиях издательства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3200" b="1" i="1" dirty="0">
                <a:solidFill>
                  <a:srgbClr val="292929"/>
                </a:solidFill>
                <a:cs typeface="Arial" pitchFamily="34" charset="0"/>
              </a:rPr>
              <a:t>«Просвещение», серия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3200" b="1" i="1" dirty="0">
                <a:solidFill>
                  <a:srgbClr val="292929"/>
                </a:solidFill>
                <a:cs typeface="Arial" pitchFamily="34" charset="0"/>
              </a:rPr>
              <a:t>«Стандарты второго поколения»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AutoShape 2"/>
          <p:cNvSpPr>
            <a:spLocks noChangeArrowheads="1"/>
          </p:cNvSpPr>
          <p:nvPr/>
        </p:nvSpPr>
        <p:spPr bwMode="gray">
          <a:xfrm>
            <a:off x="0" y="152400"/>
            <a:ext cx="9144000" cy="863600"/>
          </a:xfrm>
          <a:prstGeom prst="roundRect">
            <a:avLst>
              <a:gd name="adj" fmla="val 49106"/>
            </a:avLst>
          </a:prstGeom>
          <a:solidFill>
            <a:srgbClr val="CCE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Документы, обеспечивающие функционирование</a:t>
            </a:r>
          </a:p>
          <a:p>
            <a:pPr algn="ctr" eaLnBrk="1" hangingPunct="1"/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стандарта: подготовлено и издано в 2006-2010</a:t>
            </a:r>
          </a:p>
        </p:txBody>
      </p:sp>
      <p:pic>
        <p:nvPicPr>
          <p:cNvPr id="6163" name="Picture 8" descr="vneuroch_deyat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8388"/>
            <a:ext cx="1368425" cy="190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9" descr="vneuroc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689475"/>
            <a:ext cx="1368425" cy="190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5" name="Picture 10" descr="Teoria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4400550"/>
            <a:ext cx="1368425" cy="190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10" descr="moi dostiz_3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75" y="3681413"/>
            <a:ext cx="1368425" cy="190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7" name="Picture 11" descr="moi dostiz_2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365625"/>
            <a:ext cx="1368425" cy="190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12" descr="moi dostiz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949825"/>
            <a:ext cx="1368425" cy="190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9" name="Picture 10" descr="Проект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4473575"/>
            <a:ext cx="1368425" cy="190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Picture 12" descr="polivanova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4833938"/>
            <a:ext cx="1368425" cy="1908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7" name="Picture 10" descr="b-41-0139-0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763" y="1089025"/>
            <a:ext cx="1138237" cy="1620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8" name="Рисунок 1" descr="C:\Documents and Settings\IAntonova\Рабочий стол\Обложки Стандарты\federal_gos_obraz_stand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089025"/>
            <a:ext cx="1136650" cy="1617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9" name="Рисунок 3" descr="C:\Documents and Settings\IAntonova\Рабочий стол\Обложки Стандарты\koncep_dux-nrav_razvitiy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1089025"/>
            <a:ext cx="1144588" cy="163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0" name="Picture 5">
            <a:hlinkClick r:id="rId14" action="ppaction://hlinkpres?slideindex=1&amp;slidetitle="/>
          </p:cNvPr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520825"/>
            <a:ext cx="11366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1" name="Рисунок 12" descr="C:\Documents and Settings\IAntonova\Рабочий стол\Обложки Стандарты\Ped_St_Asm.jpg">
            <a:hlinkClick r:id="rId1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1881188"/>
            <a:ext cx="1162050" cy="16208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2" name="Picture 8" descr="Ocenka_dost_2">
            <a:hlinkClick r:id="rId1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1592263"/>
            <a:ext cx="1162050" cy="1620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3" name="Picture 7" descr="пл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881188"/>
            <a:ext cx="1162050" cy="16208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4" name="Рисунок 11" descr="C:\Documents and Settings\IAntonova\Рабочий стол\Обложки Стандарты\p_p_nachalnaya_shkola.jpg"/>
          <p:cNvPicPr>
            <a:picLocks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384425"/>
            <a:ext cx="1162050" cy="1619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5" name="Рисунок 10" descr="C:\Documents and Settings\IAntonova\Рабочий стол\Обложки Стандарты\p_p_nachalnaya_shkola1.jpg">
            <a:hlinkClick r:id="rId23" action="ppaction://hlinkpres?slideindex=1&amp;slidetitle="/>
          </p:cNvPr>
          <p:cNvPicPr>
            <a:picLocks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388" y="2241550"/>
            <a:ext cx="1162050" cy="1619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86" name="Рисунок 9" descr="C:\Documents and Settings\IAntonova\Рабочий стол\Обложки Стандарты\p_osnov_obraz_prog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2600325"/>
            <a:ext cx="1400175" cy="1816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581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946" name="AutoShape 2"/>
          <p:cNvSpPr>
            <a:spLocks noChangeArrowheads="1"/>
          </p:cNvSpPr>
          <p:nvPr/>
        </p:nvSpPr>
        <p:spPr bwMode="gray">
          <a:xfrm>
            <a:off x="0" y="152400"/>
            <a:ext cx="9144000" cy="863600"/>
          </a:xfrm>
          <a:prstGeom prst="roundRect">
            <a:avLst>
              <a:gd name="adj" fmla="val 49106"/>
            </a:avLst>
          </a:prstGeom>
          <a:solidFill>
            <a:srgbClr val="CCE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Документы, обеспечивающие функционирование</a:t>
            </a:r>
          </a:p>
          <a:p>
            <a:pPr algn="ctr" eaLnBrk="1" hangingPunct="1"/>
            <a:r>
              <a:rPr lang="ru-RU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стандарта: готовится к изданию</a:t>
            </a:r>
          </a:p>
        </p:txBody>
      </p:sp>
      <p:pic>
        <p:nvPicPr>
          <p:cNvPr id="67605" name="Picture 23" descr="P:\Планы и отчеты ЦИПР\ПРЕЗЕНТАЦИИ ДЛЯ ВСЕХ!!!\Обложки работаем по новым стандартам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613"/>
            <a:ext cx="1204913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6" name="Picture 19" descr="P:\Планы и отчеты ЦИПР\ПРЕЗЕНТАЦИИ ДЛЯ ВСЕХ!!!\Обложки работаем по новым стандартам\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233488"/>
            <a:ext cx="1192213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07" name="Picture 14" descr="P:\Планы и отчеты ЦИПР\ПРЕЗЕНТАЦИИ ДЛЯ ВСЕХ!!!\Обложки работаем по новым стандартам\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1089025"/>
            <a:ext cx="13208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18" name="Picture 27" descr="P:\Планы и отчеты ЦИПР\ПРЕЗЕНТАЦИИ ДЛЯ ВСЕХ!!!\Обложки работаем по новым стандартам\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941888"/>
            <a:ext cx="1062038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21" name="Picture 26" descr="P:\Планы и отчеты ЦИПР\ПРЕЗЕНТАЦИИ ДЛЯ ВСЕХ!!!\Обложки работаем по новым стандартам\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221288"/>
            <a:ext cx="10366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22" name="Picture 15" descr="P:\Планы и отчеты ЦИПР\ПРЕЗЕНТАЦИИ ДЛЯ ВСЕХ!!!\Обложки работаем по новым стандартам\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5221288"/>
            <a:ext cx="1042987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23" name="Picture 18" descr="P:\Планы и отчеты ЦИПР\ПРЕЗЕНТАЦИИ ДЛЯ ВСЕХ!!!\Обложки работаем по новым стандартам\1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5221288"/>
            <a:ext cx="1042987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24" name="Picture 20" descr="P:\Планы и отчеты ЦИПР\ПРЕЗЕНТАЦИИ ДЛЯ ВСЕХ!!!\Обложки работаем по новым стандартам\1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836613"/>
            <a:ext cx="1220787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25" name="Picture 25" descr="P:\Планы и отчеты ЦИПР\ПРЕЗЕНТАЦИИ ДЛЯ ВСЕХ!!!\Обложки работаем по новым стандартам\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1160463"/>
            <a:ext cx="1193800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27" name="Picture 12" descr="P:\Планы и отчеты ЦИПР\ПРЕЗЕНТАЦИИ ДЛЯ ВСЕХ!!!\Обложки работаем по новым стандартам\05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1484313"/>
            <a:ext cx="1203325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28" name="Picture 13" descr="P:\Планы и отчеты ЦИПР\ПРЕЗЕНТАЦИИ ДЛЯ ВСЕХ!!!\Обложки работаем по новым стандартам\06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1665288"/>
            <a:ext cx="1214438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30" name="Picture 9" descr="P:\Планы и отчеты ЦИПР\ПРЕЗЕНТАЦИИ ДЛЯ ВСЕХ!!!\Обложки работаем по новым стандартам\0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5053013"/>
            <a:ext cx="1198562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31" name="Picture 10" descr="P:\Планы и отчеты ЦИПР\ПРЕЗЕНТАЦИИ ДЛЯ ВСЕХ!!!\Обложки работаем по новым стандартам\03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3" y="3681413"/>
            <a:ext cx="1189037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32" name="Picture 11" descr="P:\Планы и отчеты ЦИПР\ПРЕЗЕНТАЦИИ ДЛЯ ВСЕХ!!!\Обложки работаем по новым стандартам\04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916113"/>
            <a:ext cx="1192212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36" name="Picture 28" descr="P:\Планы и отчеты ЦИПР\ПРЕЗЕНТАЦИИ ДЛЯ ВСЕХ!!!\Обложки работаем по новым стандартам\8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788" y="4905375"/>
            <a:ext cx="1192212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37" name="Picture 7" descr="P:\Планы и отчеты ЦИПР\ПРЕЗЕНТАЦИИ ДЛЯ ВСЕХ!!!\Обложки работаем по новым стандартам\9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75" y="3824288"/>
            <a:ext cx="1204913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38" name="Picture 8" descr="P:\Планы и отчеты ЦИПР\ПРЕЗЕНТАЦИИ ДЛЯ ВСЕХ!!!\Обложки работаем по новым стандартам\0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3357563"/>
            <a:ext cx="1196975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39" name="Picture 24" descr="P:\Планы и отчеты ЦИПР\ПРЕЗЕНТАЦИИ ДЛЯ ВСЕХ!!!\Обложки работаем по новым стандартам\4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573463"/>
            <a:ext cx="1073150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40" name="Picture 16" descr="P:\Планы и отчеты ЦИПР\ПРЕЗЕНТАЦИИ ДЛЯ ВСЕХ!!!\Обложки работаем по новым стандартам\11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3357563"/>
            <a:ext cx="1079500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41" name="Picture 22" descr="P:\Планы и отчеты ЦИПР\ПРЕЗЕНТАЦИИ ДЛЯ ВСЕХ!!!\Обложки работаем по новым стандартам\2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141663"/>
            <a:ext cx="1079500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42" name="Picture 17" descr="P:\Планы и отчеты ЦИПР\ПРЕЗЕНТАЦИИ ДЛЯ ВСЕХ!!!\Обложки работаем по новым стандартам\12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1073150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5909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A645E-1F25-46C5-BCD9-56EA8908D746}" type="slidenum">
              <a:rPr lang="ru-RU"/>
              <a:pPr>
                <a:defRPr/>
              </a:pPr>
              <a:t>24</a:t>
            </a:fld>
            <a:endParaRPr lang="ru-RU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2544" y="1493811"/>
            <a:ext cx="8142399" cy="3322683"/>
          </a:xfrm>
        </p:spPr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</a:rPr>
              <a:t>Ориентация на парадигму </a:t>
            </a:r>
            <a:r>
              <a:rPr lang="ru-RU" sz="3600" b="1" dirty="0" err="1" smtClean="0">
                <a:solidFill>
                  <a:schemeClr val="tx2"/>
                </a:solidFill>
                <a:latin typeface="Arial" pitchFamily="34" charset="0"/>
              </a:rPr>
              <a:t>деятельностного</a:t>
            </a: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</a:rPr>
              <a:t> развития.</a:t>
            </a:r>
          </a:p>
          <a:p>
            <a:pPr marL="742950" indent="-742950">
              <a:lnSpc>
                <a:spcPct val="90000"/>
              </a:lnSpc>
              <a:buFont typeface="+mj-lt"/>
              <a:buAutoNum type="arabicPeriod" startAt="2"/>
            </a:pPr>
            <a:endParaRPr lang="ru-RU" sz="12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609600" indent="-609600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</a:rPr>
              <a:t>     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</a:rPr>
              <a:t>Ожидаемые результаты и</a:t>
            </a:r>
          </a:p>
          <a:p>
            <a:pPr marL="609600" indent="-60960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</a:rPr>
              <a:t>       соответствующие им изменения</a:t>
            </a:r>
          </a:p>
          <a:p>
            <a:pPr marL="609600" indent="-60960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</a:rPr>
              <a:t>       в практике работы учителя</a:t>
            </a:r>
          </a:p>
          <a:p>
            <a:pPr marL="609600" indent="-609600">
              <a:buNone/>
            </a:pPr>
            <a:endParaRPr lang="ru-RU" sz="36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609600" indent="-609600">
              <a:buFontTx/>
              <a:buAutoNum type="arabicPeriod"/>
            </a:pPr>
            <a:endParaRPr lang="ru-RU" sz="36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E592D-6326-439F-9F0C-4DDAE4711512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11267" name="Oval 6"/>
          <p:cNvSpPr>
            <a:spLocks noChangeArrowheads="1"/>
          </p:cNvSpPr>
          <p:nvPr/>
        </p:nvSpPr>
        <p:spPr bwMode="auto">
          <a:xfrm>
            <a:off x="6661150" y="4293617"/>
            <a:ext cx="2339975" cy="2339975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i="1" dirty="0">
                <a:solidFill>
                  <a:schemeClr val="bg2"/>
                </a:solidFill>
                <a:latin typeface="Tahoma" pitchFamily="34" charset="0"/>
              </a:rPr>
              <a:t>Как</a:t>
            </a:r>
          </a:p>
          <a:p>
            <a:pPr algn="ctr"/>
            <a:r>
              <a:rPr lang="ru-RU" sz="3200" b="1" i="1" dirty="0">
                <a:solidFill>
                  <a:schemeClr val="bg2"/>
                </a:solidFill>
                <a:latin typeface="Tahoma" pitchFamily="34" charset="0"/>
              </a:rPr>
              <a:t>учить?</a:t>
            </a:r>
          </a:p>
          <a:p>
            <a:pPr algn="ctr"/>
            <a:endParaRPr lang="ru-RU" sz="800" b="1" i="1" dirty="0">
              <a:solidFill>
                <a:schemeClr val="bg2"/>
              </a:solidFill>
              <a:latin typeface="Tahoma" pitchFamily="34" charset="0"/>
            </a:endParaRPr>
          </a:p>
          <a:p>
            <a:pPr algn="ctr"/>
            <a:r>
              <a:rPr lang="ru-RU" sz="2000" b="1" dirty="0">
                <a:solidFill>
                  <a:schemeClr val="bg2"/>
                </a:solidFill>
                <a:latin typeface="Tahoma" pitchFamily="34" charset="0"/>
              </a:rPr>
              <a:t>обновление</a:t>
            </a:r>
          </a:p>
          <a:p>
            <a:pPr algn="ctr"/>
            <a:r>
              <a:rPr lang="ru-RU" sz="2000" b="1" dirty="0">
                <a:solidFill>
                  <a:schemeClr val="bg2"/>
                </a:solidFill>
                <a:latin typeface="Tahoma" pitchFamily="34" charset="0"/>
              </a:rPr>
              <a:t>средств</a:t>
            </a:r>
          </a:p>
          <a:p>
            <a:pPr algn="ctr"/>
            <a:r>
              <a:rPr lang="ru-RU" sz="2000" b="1" dirty="0">
                <a:solidFill>
                  <a:schemeClr val="bg2"/>
                </a:solidFill>
                <a:latin typeface="Tahoma" pitchFamily="34" charset="0"/>
              </a:rPr>
              <a:t>обучения</a:t>
            </a:r>
          </a:p>
        </p:txBody>
      </p:sp>
      <p:sp>
        <p:nvSpPr>
          <p:cNvPr id="3076" name="Oval 5"/>
          <p:cNvSpPr>
            <a:spLocks noChangeArrowheads="1"/>
          </p:cNvSpPr>
          <p:nvPr/>
        </p:nvSpPr>
        <p:spPr bwMode="auto">
          <a:xfrm>
            <a:off x="3665538" y="4293617"/>
            <a:ext cx="2339975" cy="2339975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bg2"/>
                </a:solidFill>
                <a:latin typeface="Tahoma" pitchFamily="34" charset="0"/>
              </a:rPr>
              <a:t>Ради</a:t>
            </a:r>
          </a:p>
          <a:p>
            <a:pPr algn="ctr">
              <a:defRPr/>
            </a:pPr>
            <a:r>
              <a:rPr lang="ru-RU" sz="2800" b="1" i="1" dirty="0">
                <a:solidFill>
                  <a:schemeClr val="bg2"/>
                </a:solidFill>
                <a:latin typeface="Tahoma" pitchFamily="34" charset="0"/>
              </a:rPr>
              <a:t>чего учить?</a:t>
            </a:r>
          </a:p>
          <a:p>
            <a:pPr algn="ctr">
              <a:defRPr/>
            </a:pPr>
            <a:endParaRPr lang="ru-RU" sz="800" b="1" i="1" dirty="0">
              <a:solidFill>
                <a:schemeClr val="bg2"/>
              </a:solidFill>
              <a:latin typeface="Tahoma" pitchFamily="34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ценности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образования</a:t>
            </a:r>
          </a:p>
          <a:p>
            <a:pPr algn="ctr">
              <a:defRPr/>
            </a:pPr>
            <a:endParaRPr lang="ru-RU" sz="16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386962" y="4221088"/>
            <a:ext cx="2339975" cy="2339975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ru-RU" sz="2800" b="1" i="1" dirty="0">
                <a:solidFill>
                  <a:schemeClr val="bg2"/>
                </a:solidFill>
                <a:latin typeface="Tahoma" pitchFamily="34" charset="0"/>
              </a:rPr>
              <a:t>Чему</a:t>
            </a:r>
          </a:p>
          <a:p>
            <a:pPr algn="ctr">
              <a:defRPr/>
            </a:pPr>
            <a:r>
              <a:rPr lang="ru-RU" sz="2800" b="1" i="1" dirty="0">
                <a:solidFill>
                  <a:schemeClr val="bg2"/>
                </a:solidFill>
                <a:latin typeface="Tahoma" pitchFamily="34" charset="0"/>
              </a:rPr>
              <a:t>учить?</a:t>
            </a:r>
          </a:p>
          <a:p>
            <a:pPr algn="ctr">
              <a:defRPr/>
            </a:pPr>
            <a:endParaRPr lang="ru-RU" sz="900" b="1" i="1" dirty="0">
              <a:solidFill>
                <a:schemeClr val="bg2"/>
              </a:solidFill>
              <a:latin typeface="Tahoma" pitchFamily="34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обновление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содержания</a:t>
            </a:r>
          </a:p>
          <a:p>
            <a:pPr algn="ctr">
              <a:defRPr/>
            </a:pPr>
            <a:endParaRPr lang="ru-RU" sz="800" b="1" dirty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11270" name="AutoShape 8"/>
          <p:cNvSpPr>
            <a:spLocks noChangeArrowheads="1"/>
          </p:cNvSpPr>
          <p:nvPr/>
        </p:nvSpPr>
        <p:spPr bwMode="auto">
          <a:xfrm>
            <a:off x="395110" y="3356992"/>
            <a:ext cx="8544042" cy="9366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sz="2000" b="1" dirty="0">
                <a:solidFill>
                  <a:srgbClr val="003300"/>
                </a:solidFill>
              </a:rPr>
              <a:t>Вектор смещения акцентов нового стандарта</a:t>
            </a:r>
          </a:p>
        </p:txBody>
      </p:sp>
      <p:sp>
        <p:nvSpPr>
          <p:cNvPr id="11271" name="AutoShape 9"/>
          <p:cNvSpPr>
            <a:spLocks noChangeArrowheads="1"/>
          </p:cNvSpPr>
          <p:nvPr/>
        </p:nvSpPr>
        <p:spPr bwMode="auto">
          <a:xfrm>
            <a:off x="190440" y="1201707"/>
            <a:ext cx="8748712" cy="2411413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 i="1" dirty="0"/>
              <a:t>Основной результат – развитие</a:t>
            </a:r>
          </a:p>
          <a:p>
            <a:pPr algn="ctr"/>
            <a:r>
              <a:rPr lang="ru-RU" sz="3600" b="1" i="1" dirty="0"/>
              <a:t>личности ребенка на основе</a:t>
            </a:r>
          </a:p>
          <a:p>
            <a:pPr algn="ctr"/>
            <a:r>
              <a:rPr lang="ru-RU" sz="3600" b="1" i="1" dirty="0"/>
              <a:t>учебной деятельности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gray">
          <a:xfrm>
            <a:off x="0" y="0"/>
            <a:ext cx="8928100" cy="1092168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Ориентация на парадигму</a:t>
            </a:r>
          </a:p>
          <a:p>
            <a:pPr algn="ctr" eaLnBrk="1" hangingPunct="1">
              <a:defRPr/>
            </a:pP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деятельностного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развития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3076" grpId="0" animBg="1"/>
      <p:bldP spid="3077" grpId="0" animBg="1"/>
      <p:bldP spid="1127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637B0-F3FE-4330-9CA9-8A7DBFFC4503}" type="slidenum">
              <a:rPr lang="ru-RU"/>
              <a:pPr>
                <a:defRPr/>
              </a:pPr>
              <a:t>26</a:t>
            </a:fld>
            <a:endParaRPr lang="ru-RU"/>
          </a:p>
        </p:txBody>
      </p:sp>
      <p:sp>
        <p:nvSpPr>
          <p:cNvPr id="12291" name="AutoShape 2"/>
          <p:cNvSpPr>
            <a:spLocks noChangeArrowheads="1"/>
          </p:cNvSpPr>
          <p:nvPr/>
        </p:nvSpPr>
        <p:spPr bwMode="auto">
          <a:xfrm>
            <a:off x="647700" y="1304925"/>
            <a:ext cx="7993063" cy="900113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Овладение системой учебных действий</a:t>
            </a:r>
          </a:p>
          <a:p>
            <a:pPr algn="ctr"/>
            <a:r>
              <a:rPr lang="ru-RU" sz="2800" b="1" dirty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с изучаемым учебным материалом</a:t>
            </a:r>
            <a:endParaRPr lang="ru-RU" sz="1600" b="1" dirty="0">
              <a:solidFill>
                <a:schemeClr val="bg2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1619250" y="5121275"/>
            <a:ext cx="6121400" cy="144145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способность к решению</a:t>
            </a:r>
          </a:p>
          <a:p>
            <a:pPr algn="ctr"/>
            <a:r>
              <a:rPr lang="ru-RU" sz="2800" b="1" dirty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учебно-познавательных и</a:t>
            </a:r>
          </a:p>
          <a:p>
            <a:pPr algn="ctr"/>
            <a:r>
              <a:rPr lang="ru-RU" sz="2800" b="1" dirty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учебно-практических задач  </a:t>
            </a:r>
            <a:endParaRPr lang="ru-RU" sz="1600" b="1" dirty="0">
              <a:solidFill>
                <a:schemeClr val="bg2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132138" y="4508500"/>
            <a:ext cx="2989262" cy="46831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5" name="AutoShape 2"/>
          <p:cNvSpPr>
            <a:spLocks noChangeArrowheads="1"/>
          </p:cNvSpPr>
          <p:nvPr/>
        </p:nvSpPr>
        <p:spPr bwMode="auto">
          <a:xfrm>
            <a:off x="107950" y="2349500"/>
            <a:ext cx="2808288" cy="1836738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ru-RU" sz="2400" b="1" u="sng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личностные</a:t>
            </a:r>
            <a:r>
              <a:rPr lang="ru-RU" sz="24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:</a:t>
            </a:r>
          </a:p>
          <a:p>
            <a:pPr>
              <a:buFontTx/>
              <a:buChar char="•"/>
            </a:pPr>
            <a:r>
              <a:rPr lang="ru-RU" sz="16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самоопределение</a:t>
            </a:r>
          </a:p>
          <a:p>
            <a:pPr>
              <a:buFontTx/>
              <a:buChar char="•"/>
            </a:pPr>
            <a:r>
              <a:rPr lang="ru-RU" sz="16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смыслообразование</a:t>
            </a:r>
          </a:p>
          <a:p>
            <a:pPr>
              <a:buFontTx/>
              <a:buChar char="•"/>
            </a:pPr>
            <a:r>
              <a:rPr lang="ru-RU" sz="16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морально-этическая</a:t>
            </a:r>
          </a:p>
          <a:p>
            <a:r>
              <a:rPr lang="ru-RU" sz="16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ориентация</a:t>
            </a:r>
            <a:endParaRPr lang="ru-RU" sz="1600" b="1">
              <a:solidFill>
                <a:schemeClr val="tx2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2296" name="AutoShape 2"/>
          <p:cNvSpPr>
            <a:spLocks noChangeArrowheads="1"/>
          </p:cNvSpPr>
          <p:nvPr/>
        </p:nvSpPr>
        <p:spPr bwMode="auto">
          <a:xfrm>
            <a:off x="2951163" y="2384425"/>
            <a:ext cx="3203575" cy="180022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1" u="sng" dirty="0" err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метапредметные</a:t>
            </a:r>
            <a:r>
              <a:rPr lang="ru-RU" sz="2400" b="1" dirty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:</a:t>
            </a:r>
          </a:p>
          <a:p>
            <a:pPr>
              <a:buFontTx/>
              <a:buChar char="•"/>
            </a:pPr>
            <a:r>
              <a:rPr lang="ru-RU" sz="1600" b="1" dirty="0" err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саморегуляция</a:t>
            </a:r>
            <a:endParaRPr lang="ru-RU" sz="1600" b="1" dirty="0">
              <a:solidFill>
                <a:schemeClr val="bg2"/>
              </a:solidFill>
              <a:latin typeface="Tahoma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ru-RU" sz="1600" b="1" dirty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коммуникация</a:t>
            </a:r>
          </a:p>
          <a:p>
            <a:pPr>
              <a:buFontTx/>
              <a:buChar char="•"/>
            </a:pPr>
            <a:r>
              <a:rPr lang="ru-RU" sz="1600" b="1" dirty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познавательная</a:t>
            </a:r>
          </a:p>
          <a:p>
            <a:r>
              <a:rPr lang="ru-RU" sz="1600" b="1" dirty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 деятельность </a:t>
            </a:r>
          </a:p>
        </p:txBody>
      </p:sp>
      <p:sp>
        <p:nvSpPr>
          <p:cNvPr id="12297" name="AutoShape 2"/>
          <p:cNvSpPr>
            <a:spLocks noChangeArrowheads="1"/>
          </p:cNvSpPr>
          <p:nvPr/>
        </p:nvSpPr>
        <p:spPr bwMode="auto">
          <a:xfrm>
            <a:off x="6227763" y="2384425"/>
            <a:ext cx="2808287" cy="1800225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1" dirty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ru-RU" sz="2400" b="1" u="sng" dirty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предметные</a:t>
            </a:r>
            <a:r>
              <a:rPr lang="ru-RU" sz="2400" b="1" dirty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:</a:t>
            </a:r>
          </a:p>
          <a:p>
            <a:pPr>
              <a:buFontTx/>
              <a:buChar char="•"/>
            </a:pPr>
            <a:r>
              <a:rPr lang="ru-RU" sz="1600" b="1" dirty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освоение </a:t>
            </a:r>
            <a:r>
              <a:rPr lang="ru-RU" sz="1600" b="1" dirty="0" err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системати</a:t>
            </a:r>
            <a:r>
              <a:rPr lang="ru-RU" sz="1600" b="1" dirty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-</a:t>
            </a:r>
          </a:p>
          <a:p>
            <a:r>
              <a:rPr lang="ru-RU" sz="1600" b="1" dirty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 </a:t>
            </a:r>
            <a:r>
              <a:rPr lang="ru-RU" sz="1600" b="1" dirty="0" err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ческих</a:t>
            </a:r>
            <a:r>
              <a:rPr lang="ru-RU" sz="1600" b="1" dirty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знаний, </a:t>
            </a:r>
          </a:p>
          <a:p>
            <a:pPr>
              <a:buFontTx/>
              <a:buChar char="•"/>
            </a:pPr>
            <a:r>
              <a:rPr lang="ru-RU" sz="1600" b="1" dirty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преобразование, при-</a:t>
            </a:r>
          </a:p>
          <a:p>
            <a:r>
              <a:rPr lang="ru-RU" sz="1600" b="1" dirty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 </a:t>
            </a:r>
            <a:r>
              <a:rPr lang="ru-RU" sz="1600" b="1" dirty="0" err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менение</a:t>
            </a:r>
            <a:r>
              <a:rPr lang="ru-RU" sz="1600" b="1" dirty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и </a:t>
            </a:r>
            <a:r>
              <a:rPr lang="ru-RU" sz="1600" b="1" dirty="0" err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самостоя</a:t>
            </a:r>
            <a:r>
              <a:rPr lang="ru-RU" sz="1600" b="1" dirty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-</a:t>
            </a:r>
          </a:p>
          <a:p>
            <a:r>
              <a:rPr lang="ru-RU" sz="1600" b="1" dirty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 тельное пополнение</a:t>
            </a:r>
          </a:p>
          <a:p>
            <a:r>
              <a:rPr lang="ru-RU" sz="1600" b="1" dirty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 знаний  </a:t>
            </a:r>
          </a:p>
        </p:txBody>
      </p:sp>
      <p:sp>
        <p:nvSpPr>
          <p:cNvPr id="20490" name="WordArt 10"/>
          <p:cNvSpPr>
            <a:spLocks noChangeArrowheads="1" noChangeShapeType="1" noTextEdit="1"/>
          </p:cNvSpPr>
          <p:nvPr/>
        </p:nvSpPr>
        <p:spPr bwMode="auto">
          <a:xfrm>
            <a:off x="576263" y="4329113"/>
            <a:ext cx="7858125" cy="450850"/>
          </a:xfrm>
          <a:prstGeom prst="rect">
            <a:avLst/>
          </a:prstGeom>
          <a:ln>
            <a:solidFill>
              <a:srgbClr val="0033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2400" i="1" kern="10" spc="100" dirty="0">
                <a:ln w="18000">
                  <a:solidFill>
                    <a:srgbClr val="0033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/>
                <a:cs typeface="Arial"/>
              </a:rPr>
              <a:t>                                                     </a:t>
            </a: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gray">
          <a:xfrm>
            <a:off x="0" y="0"/>
            <a:ext cx="8928100" cy="1092168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Ориентация на результат: в чем</a:t>
            </a:r>
          </a:p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проявляется достижение результатов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3" grpId="0" animBg="1"/>
      <p:bldP spid="12295" grpId="0" animBg="1"/>
      <p:bldP spid="12296" grpId="0" animBg="1"/>
      <p:bldP spid="12297" grpId="0" animBg="1"/>
      <p:bldP spid="2049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4099" name="Rectangle 5"/>
          <p:cNvSpPr>
            <a:spLocks noChangeArrowheads="1"/>
          </p:cNvSpPr>
          <p:nvPr/>
        </p:nvSpPr>
        <p:spPr bwMode="auto">
          <a:xfrm>
            <a:off x="358775" y="1592263"/>
            <a:ext cx="8605838" cy="274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3600" b="1">
                <a:solidFill>
                  <a:schemeClr val="tx2"/>
                </a:solidFill>
              </a:rPr>
              <a:t>АНАЛИЗ ТРЕБОВАНИЙ СТАНДАРТА:</a:t>
            </a:r>
          </a:p>
          <a:p>
            <a:pPr algn="ctr"/>
            <a:endParaRPr lang="ru-RU" sz="800" b="1">
              <a:solidFill>
                <a:schemeClr val="tx2"/>
              </a:solidFill>
            </a:endParaRPr>
          </a:p>
          <a:p>
            <a:pPr algn="ctr"/>
            <a:r>
              <a:rPr lang="ru-RU" sz="3600" b="1">
                <a:solidFill>
                  <a:schemeClr val="tx2"/>
                </a:solidFill>
              </a:rPr>
              <a:t>ЛИЧНОСТНЫЕ И МЕТАПРЕДМЕТНЫЕ РЕЗУЛЬТАТЫ</a:t>
            </a:r>
          </a:p>
          <a:p>
            <a:pPr algn="ctr"/>
            <a:endParaRPr lang="ru-RU" sz="2400" b="1">
              <a:solidFill>
                <a:schemeClr val="tx2"/>
              </a:solidFill>
            </a:endParaRPr>
          </a:p>
          <a:p>
            <a:pPr algn="ctr"/>
            <a:endParaRPr lang="ru-RU" sz="2400" b="1">
              <a:solidFill>
                <a:schemeClr val="tx2"/>
              </a:solidFill>
            </a:endParaRPr>
          </a:p>
          <a:p>
            <a:endParaRPr lang="ru-RU" sz="8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930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179388" y="115888"/>
            <a:ext cx="86407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b="1">
                <a:solidFill>
                  <a:schemeClr val="tx2"/>
                </a:solidFill>
              </a:rPr>
              <a:t>Требования стандарта к личностным и метапредметным результатам 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0" y="1773238"/>
            <a:ext cx="9144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marL="342900" indent="-342900" algn="ctr"/>
            <a:endParaRPr lang="ru-RU" sz="1800" b="1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588963"/>
            <a:ext cx="65532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5399" name="Text Box 7"/>
          <p:cNvSpPr txBox="1">
            <a:spLocks noChangeArrowheads="1"/>
          </p:cNvSpPr>
          <p:nvPr/>
        </p:nvSpPr>
        <p:spPr bwMode="auto">
          <a:xfrm>
            <a:off x="879252" y="4869160"/>
            <a:ext cx="6877050" cy="175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3600" dirty="0" smtClean="0"/>
              <a:t>Практическая работа. Группировка </a:t>
            </a:r>
            <a:r>
              <a:rPr lang="ru-RU" sz="3600" dirty="0"/>
              <a:t>и анализ</a:t>
            </a:r>
          </a:p>
          <a:p>
            <a:pPr algn="ctr"/>
            <a:r>
              <a:rPr lang="ru-RU" sz="3600" dirty="0"/>
              <a:t>состава требований стандарта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601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931196" y="6248400"/>
            <a:ext cx="527004" cy="457200"/>
          </a:xfrm>
        </p:spPr>
        <p:txBody>
          <a:bodyPr/>
          <a:lstStyle/>
          <a:p>
            <a:pPr>
              <a:defRPr/>
            </a:pPr>
            <a:fld id="{FB05E7E4-3C04-465E-A88F-C49F70FBE663}" type="slidenum">
              <a:rPr lang="ru-RU"/>
              <a:pPr>
                <a:defRPr/>
              </a:pPr>
              <a:t>29</a:t>
            </a:fld>
            <a:endParaRPr lang="ru-RU" dirty="0"/>
          </a:p>
        </p:txBody>
      </p:sp>
      <p:sp>
        <p:nvSpPr>
          <p:cNvPr id="210946" name="Rectangle 5"/>
          <p:cNvSpPr>
            <a:spLocks noChangeArrowheads="1"/>
          </p:cNvSpPr>
          <p:nvPr/>
        </p:nvSpPr>
        <p:spPr bwMode="auto">
          <a:xfrm>
            <a:off x="3768713" y="1603350"/>
            <a:ext cx="303057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indent="-457200">
              <a:spcBef>
                <a:spcPct val="20000"/>
              </a:spcBef>
              <a:buSzPct val="100000"/>
            </a:pPr>
            <a:r>
              <a:rPr lang="en-US" sz="2400" dirty="0">
                <a:latin typeface="Calibri" pitchFamily="34" charset="0"/>
                <a:ea typeface="ＭＳ Ｐゴシック"/>
                <a:cs typeface="ＭＳ Ｐゴシック"/>
              </a:rPr>
              <a:t>…</a:t>
            </a:r>
            <a:r>
              <a:rPr lang="ru-RU" sz="2400" dirty="0">
                <a:ea typeface="ＭＳ Ｐゴシック"/>
                <a:cs typeface="ＭＳ Ｐゴシック"/>
              </a:rPr>
              <a:t>включают</a:t>
            </a:r>
            <a:r>
              <a:rPr lang="en-US" sz="2400" dirty="0">
                <a:latin typeface="Calibri" pitchFamily="34" charset="0"/>
                <a:ea typeface="ＭＳ Ｐゴシック"/>
                <a:cs typeface="ＭＳ Ｐゴシック"/>
              </a:rPr>
              <a:t>:</a:t>
            </a:r>
            <a:endParaRPr lang="ru-RU" sz="2400" dirty="0">
              <a:latin typeface="Calibri" pitchFamily="34" charset="0"/>
              <a:ea typeface="ＭＳ Ｐゴシック"/>
              <a:cs typeface="ＭＳ Ｐゴシック"/>
            </a:endParaRPr>
          </a:p>
          <a:p>
            <a:pPr lvl="1" indent="-457200">
              <a:spcBef>
                <a:spcPct val="20000"/>
              </a:spcBef>
              <a:buSzPct val="100000"/>
            </a:pPr>
            <a:endParaRPr lang="en-US" sz="2400" dirty="0">
              <a:latin typeface="Calibri" pitchFamily="34" charset="0"/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spcAft>
                <a:spcPct val="10000"/>
              </a:spcAft>
              <a:buSzPct val="100000"/>
              <a:buFont typeface="Arial" pitchFamily="34" charset="0"/>
              <a:buChar char="•"/>
            </a:pPr>
            <a:r>
              <a:rPr lang="ru-RU" sz="1600" b="1" dirty="0">
                <a:ea typeface="ＭＳ Ｐゴシック"/>
                <a:cs typeface="ＭＳ Ｐゴシック"/>
              </a:rPr>
              <a:t>Приобретение знаний</a:t>
            </a:r>
          </a:p>
          <a:p>
            <a:pPr marL="342900" indent="-342900">
              <a:spcBef>
                <a:spcPct val="20000"/>
              </a:spcBef>
              <a:spcAft>
                <a:spcPct val="10000"/>
              </a:spcAft>
              <a:buSzPct val="100000"/>
              <a:buFont typeface="Arial" pitchFamily="34" charset="0"/>
              <a:buChar char="•"/>
            </a:pPr>
            <a:r>
              <a:rPr lang="ru-RU" sz="1600" b="1" dirty="0">
                <a:ea typeface="ＭＳ Ｐゴシック"/>
                <a:cs typeface="ＭＳ Ｐゴシック"/>
              </a:rPr>
              <a:t>Решение проблем и </a:t>
            </a:r>
            <a:r>
              <a:rPr lang="ru-RU" sz="1600" b="1" dirty="0" err="1">
                <a:ea typeface="ＭＳ Ｐゴシック"/>
                <a:cs typeface="ＭＳ Ｐゴシック"/>
              </a:rPr>
              <a:t>инновационность</a:t>
            </a:r>
            <a:endParaRPr lang="en-US" sz="1600" b="1" dirty="0"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spcAft>
                <a:spcPct val="10000"/>
              </a:spcAft>
              <a:buSzPct val="100000"/>
              <a:buFont typeface="Arial" pitchFamily="34" charset="0"/>
              <a:buChar char="•"/>
            </a:pPr>
            <a:r>
              <a:rPr lang="ru-RU" sz="1600" b="1" dirty="0">
                <a:ea typeface="ＭＳ Ｐゴシック"/>
                <a:cs typeface="ＭＳ Ｐゴシック"/>
              </a:rPr>
              <a:t>Использование ИКТ для обучения</a:t>
            </a:r>
            <a:endParaRPr lang="en-US" sz="1600" b="1" dirty="0"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spcAft>
                <a:spcPct val="10000"/>
              </a:spcAft>
              <a:buSzPct val="100000"/>
              <a:buFont typeface="Arial" pitchFamily="34" charset="0"/>
              <a:buChar char="•"/>
            </a:pPr>
            <a:r>
              <a:rPr lang="ru-RU" sz="1600" b="1" dirty="0" smtClean="0">
                <a:ea typeface="ＭＳ Ｐゴシック"/>
                <a:cs typeface="ＭＳ Ｐゴシック"/>
              </a:rPr>
              <a:t>Коммуникация</a:t>
            </a:r>
            <a:endParaRPr lang="ru-RU" sz="1600" b="1" dirty="0"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spcAft>
                <a:spcPct val="10000"/>
              </a:spcAft>
              <a:buSzPct val="100000"/>
              <a:buFont typeface="Arial" pitchFamily="34" charset="0"/>
              <a:buChar char="•"/>
            </a:pPr>
            <a:r>
              <a:rPr lang="ru-RU" sz="1600" b="1" dirty="0"/>
              <a:t>Сотрудничество</a:t>
            </a:r>
            <a:endParaRPr lang="en-US" sz="1600" b="1" dirty="0"/>
          </a:p>
          <a:p>
            <a:pPr marL="342900" indent="-342900">
              <a:spcBef>
                <a:spcPct val="20000"/>
              </a:spcBef>
              <a:spcAft>
                <a:spcPct val="10000"/>
              </a:spcAft>
              <a:buSzPct val="100000"/>
              <a:buFont typeface="Arial" pitchFamily="34" charset="0"/>
              <a:buChar char="•"/>
            </a:pPr>
            <a:r>
              <a:rPr lang="ru-RU" sz="1600" b="1" dirty="0" smtClean="0">
                <a:ea typeface="ＭＳ Ｐゴシック"/>
                <a:cs typeface="ＭＳ Ｐゴシック"/>
              </a:rPr>
              <a:t>Самостоятельное </a:t>
            </a:r>
            <a:r>
              <a:rPr lang="ru-RU" sz="1600" b="1" dirty="0">
                <a:ea typeface="ＭＳ Ｐゴシック"/>
                <a:cs typeface="ＭＳ Ｐゴシック"/>
              </a:rPr>
              <a:t>планирование своей работы учащимися, мониторинг </a:t>
            </a:r>
            <a:r>
              <a:rPr lang="ru-RU" sz="1600" b="1" dirty="0" err="1">
                <a:ea typeface="ＭＳ Ｐゴシック"/>
                <a:cs typeface="ＭＳ Ｐゴシック"/>
              </a:rPr>
              <a:t>индиви</a:t>
            </a:r>
            <a:r>
              <a:rPr lang="ru-RU" sz="1600" b="1" dirty="0">
                <a:ea typeface="ＭＳ Ｐゴシック"/>
                <a:cs typeface="ＭＳ Ｐゴシック"/>
              </a:rPr>
              <a:t>- дуального прогресса в учении</a:t>
            </a:r>
            <a:endParaRPr lang="en-US" sz="1600" b="1" dirty="0">
              <a:ea typeface="ＭＳ Ｐゴシック"/>
              <a:cs typeface="ＭＳ Ｐゴシック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32201" y="1125538"/>
            <a:ext cx="300038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buClr>
                <a:schemeClr val="tx2"/>
              </a:buClr>
              <a:buSzPct val="80000"/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0D0D0D"/>
                </a:solidFill>
                <a:ea typeface="ＭＳ Ｐゴシック"/>
                <a:cs typeface="ＭＳ Ｐゴシック"/>
              </a:rPr>
              <a:t>Навыки </a:t>
            </a:r>
            <a:r>
              <a:rPr lang="en-US" sz="2400" b="1" dirty="0">
                <a:solidFill>
                  <a:srgbClr val="0D0D0D"/>
                </a:solidFill>
                <a:latin typeface="Calibri" pitchFamily="34" charset="0"/>
                <a:ea typeface="ＭＳ Ｐゴシック"/>
                <a:cs typeface="ＭＳ Ｐゴシック"/>
              </a:rPr>
              <a:t>21</a:t>
            </a:r>
            <a:r>
              <a:rPr lang="ru-RU" sz="2400" b="1" baseline="30000" dirty="0">
                <a:solidFill>
                  <a:srgbClr val="0D0D0D"/>
                </a:solidFill>
                <a:ea typeface="ＭＳ Ｐゴシック"/>
                <a:cs typeface="ＭＳ Ｐゴシック"/>
              </a:rPr>
              <a:t>го</a:t>
            </a:r>
            <a:r>
              <a:rPr lang="en-US" sz="2400" b="1" dirty="0">
                <a:solidFill>
                  <a:srgbClr val="0D0D0D"/>
                </a:solidFill>
                <a:latin typeface="Calibri" pitchFamily="34" charset="0"/>
                <a:ea typeface="ＭＳ Ｐゴシック"/>
                <a:cs typeface="ＭＳ Ｐゴシック"/>
              </a:rPr>
              <a:t> </a:t>
            </a:r>
            <a:r>
              <a:rPr lang="ru-RU" sz="2400" b="1" dirty="0">
                <a:solidFill>
                  <a:srgbClr val="0D0D0D"/>
                </a:solidFill>
                <a:ea typeface="ＭＳ Ｐゴシック"/>
                <a:cs typeface="ＭＳ Ｐゴシック"/>
              </a:rPr>
              <a:t>века</a:t>
            </a:r>
            <a:endParaRPr lang="en-US" sz="2400" b="1" dirty="0">
              <a:solidFill>
                <a:srgbClr val="0D0D0D"/>
              </a:solidFill>
              <a:ea typeface="ＭＳ Ｐゴシック"/>
              <a:cs typeface="ＭＳ Ｐゴシック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771525" y="3886200"/>
            <a:ext cx="594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90440" y="1603350"/>
            <a:ext cx="3384550" cy="4598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indent="-457200">
              <a:spcBef>
                <a:spcPct val="20000"/>
              </a:spcBef>
              <a:buSzPct val="100000"/>
              <a:defRPr/>
            </a:pPr>
            <a:r>
              <a:rPr lang="en-US" sz="2400" dirty="0">
                <a:latin typeface="Calibri" pitchFamily="34" charset="0"/>
                <a:ea typeface="ＭＳ Ｐゴシック"/>
                <a:cs typeface="ＭＳ Ｐゴシック"/>
              </a:rPr>
              <a:t>…</a:t>
            </a:r>
            <a:r>
              <a:rPr lang="ru-RU" sz="2400" dirty="0">
                <a:ea typeface="ＭＳ Ｐゴシック"/>
                <a:cs typeface="ＭＳ Ｐゴシック"/>
              </a:rPr>
              <a:t>классы задач</a:t>
            </a:r>
            <a:r>
              <a:rPr lang="en-US" sz="2400" dirty="0">
                <a:latin typeface="Calibri" pitchFamily="34" charset="0"/>
                <a:ea typeface="ＭＳ Ｐゴシック"/>
                <a:cs typeface="ＭＳ Ｐゴシック"/>
              </a:rPr>
              <a:t>: 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ru-RU" sz="16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  <a:cs typeface="ＭＳ Ｐゴシック"/>
              </a:rPr>
              <a:t>Освоение системы знаний</a:t>
            </a:r>
            <a:r>
              <a:rPr lang="ru-RU" sz="1600" b="1" dirty="0">
                <a:ea typeface="ＭＳ Ｐゴシック"/>
                <a:cs typeface="ＭＳ Ｐゴシック"/>
              </a:rPr>
              <a:t> 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ru-RU" sz="1600" b="1" dirty="0">
                <a:ea typeface="ＭＳ Ｐゴシック"/>
                <a:cs typeface="ＭＳ Ｐゴシック"/>
              </a:rPr>
              <a:t>Приобретение и интеграция знаний</a:t>
            </a:r>
            <a:endParaRPr lang="en-US" sz="1600" b="1" dirty="0"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ru-RU" sz="1600" b="1" dirty="0">
                <a:ea typeface="ＭＳ Ｐゴシック"/>
                <a:cs typeface="ＭＳ Ｐゴシック"/>
              </a:rPr>
              <a:t>Решение творческих и поисковых проблем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ru-RU" sz="1600" b="1" dirty="0">
                <a:ea typeface="ＭＳ Ｐゴシック"/>
                <a:cs typeface="ＭＳ Ｐゴシック"/>
              </a:rPr>
              <a:t>Использование ИКТ для обучения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ru-RU" sz="1600" b="1" dirty="0" smtClean="0">
                <a:ea typeface="ＭＳ Ｐゴシック"/>
                <a:cs typeface="ＭＳ Ｐゴシック"/>
              </a:rPr>
              <a:t>Коммуникация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ru-RU" sz="1600" b="1" dirty="0" smtClean="0"/>
              <a:t>Сотрудничество</a:t>
            </a:r>
            <a:endParaRPr lang="ru-RU" sz="1600" b="1" dirty="0"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ru-RU" sz="1600" b="1" dirty="0">
                <a:ea typeface="ＭＳ Ｐゴシック"/>
                <a:cs typeface="ＭＳ Ｐゴシック"/>
              </a:rPr>
              <a:t>Самоорганизация и </a:t>
            </a:r>
            <a:r>
              <a:rPr lang="ru-RU" sz="1600" b="1" dirty="0" err="1">
                <a:ea typeface="ＭＳ Ｐゴシック"/>
                <a:cs typeface="ＭＳ Ｐゴシック"/>
              </a:rPr>
              <a:t>саморегуляция</a:t>
            </a:r>
            <a:endParaRPr lang="ru-RU" sz="1600" b="1" dirty="0"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2"/>
                </a:solidFill>
                <a:ea typeface="ＭＳ Ｐゴシック"/>
                <a:cs typeface="ＭＳ Ｐゴシック"/>
              </a:rPr>
              <a:t>Личностный смысл учения и рефлексия</a:t>
            </a:r>
          </a:p>
          <a:p>
            <a:pPr marL="342900" indent="-342900">
              <a:spcBef>
                <a:spcPct val="20000"/>
              </a:spcBef>
              <a:buSzPct val="100000"/>
              <a:buFont typeface="Arial" pitchFamily="34" charset="0"/>
              <a:buChar char="•"/>
              <a:defRPr/>
            </a:pPr>
            <a:r>
              <a:rPr lang="ru-RU" sz="1600" b="1" dirty="0">
                <a:solidFill>
                  <a:schemeClr val="tx2"/>
                </a:solidFill>
                <a:ea typeface="ＭＳ Ｐゴシック"/>
                <a:cs typeface="ＭＳ Ｐゴシック"/>
              </a:rPr>
              <a:t>Ценностно-смысловые установки</a:t>
            </a:r>
            <a:endParaRPr lang="en-US" sz="1600" b="1" dirty="0">
              <a:solidFill>
                <a:schemeClr val="tx2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" name="Rectangle 6"/>
          <p:cNvSpPr/>
          <p:nvPr/>
        </p:nvSpPr>
        <p:spPr>
          <a:xfrm>
            <a:off x="153928" y="1125538"/>
            <a:ext cx="354176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buClr>
                <a:schemeClr val="tx2"/>
              </a:buClr>
              <a:buSzPct val="80000"/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0D0D0D"/>
                </a:solidFill>
                <a:ea typeface="ＭＳ Ｐゴシック"/>
                <a:cs typeface="ＭＳ Ｐゴシック"/>
              </a:rPr>
              <a:t>Россия</a:t>
            </a:r>
            <a:r>
              <a:rPr lang="en-US" sz="2400" b="1" dirty="0">
                <a:solidFill>
                  <a:srgbClr val="0D0D0D"/>
                </a:solidFill>
                <a:latin typeface="Calibri" pitchFamily="34" charset="0"/>
                <a:ea typeface="ＭＳ Ｐゴシック"/>
                <a:cs typeface="ＭＳ Ｐゴシック"/>
              </a:rPr>
              <a:t>: </a:t>
            </a:r>
            <a:r>
              <a:rPr lang="ru-RU" sz="2400" b="1" dirty="0" smtClean="0">
                <a:solidFill>
                  <a:srgbClr val="0D0D0D"/>
                </a:solidFill>
                <a:ea typeface="ＭＳ Ｐゴシック"/>
                <a:cs typeface="ＭＳ Ｐゴシック"/>
              </a:rPr>
              <a:t>ФГОС</a:t>
            </a:r>
            <a:endParaRPr lang="en-US" sz="2400" b="1" dirty="0">
              <a:solidFill>
                <a:srgbClr val="0D0D0D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cxnSp>
        <p:nvCxnSpPr>
          <p:cNvPr id="4" name="Straight Connector 9"/>
          <p:cNvCxnSpPr/>
          <p:nvPr/>
        </p:nvCxnSpPr>
        <p:spPr>
          <a:xfrm rot="5400000">
            <a:off x="3790980" y="3886200"/>
            <a:ext cx="5943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3170" name="AutoShape 2"/>
          <p:cNvSpPr>
            <a:spLocks noChangeArrowheads="1"/>
          </p:cNvSpPr>
          <p:nvPr/>
        </p:nvSpPr>
        <p:spPr bwMode="gray">
          <a:xfrm>
            <a:off x="0" y="152400"/>
            <a:ext cx="9144000" cy="900113"/>
          </a:xfrm>
          <a:prstGeom prst="roundRect">
            <a:avLst>
              <a:gd name="adj" fmla="val 46389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Круг задач, устанавливаемых </a:t>
            </a:r>
            <a:r>
              <a:rPr lang="ru-RU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требовани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ями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ФГОС и планируемыми результатами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6981858" y="1128681"/>
            <a:ext cx="2014538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1" hangingPunct="1">
              <a:buClr>
                <a:schemeClr val="tx2"/>
              </a:buClr>
              <a:buSzPct val="80000"/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0D0D0D"/>
                </a:solidFill>
                <a:ea typeface="ＭＳ Ｐゴシック"/>
                <a:cs typeface="ＭＳ Ｐゴシック"/>
              </a:rPr>
              <a:t>Технологии</a:t>
            </a:r>
            <a:endParaRPr lang="en-US" sz="2400" b="1" dirty="0">
              <a:solidFill>
                <a:srgbClr val="0D0D0D"/>
              </a:solidFill>
              <a:ea typeface="ＭＳ Ｐゴシック"/>
              <a:cs typeface="ＭＳ Ｐゴシック"/>
            </a:endParaRPr>
          </a:p>
        </p:txBody>
      </p:sp>
      <p:sp>
        <p:nvSpPr>
          <p:cNvPr id="210954" name="Rectangle 5"/>
          <p:cNvSpPr>
            <a:spLocks noChangeArrowheads="1"/>
          </p:cNvSpPr>
          <p:nvPr/>
        </p:nvSpPr>
        <p:spPr bwMode="auto">
          <a:xfrm>
            <a:off x="6799293" y="1989138"/>
            <a:ext cx="2344707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ru-RU" sz="1600" b="1" u="sng" dirty="0" smtClean="0">
                <a:solidFill>
                  <a:schemeClr val="tx2"/>
                </a:solidFill>
                <a:ea typeface="ＭＳ Ｐゴシック"/>
                <a:cs typeface="ＭＳ Ｐゴシック"/>
              </a:rPr>
              <a:t>Личностно-центрированное </a:t>
            </a:r>
            <a:r>
              <a:rPr lang="ru-RU" sz="1600" b="1" u="sng" dirty="0">
                <a:solidFill>
                  <a:schemeClr val="tx2"/>
                </a:solidFill>
                <a:ea typeface="ＭＳ Ｐゴシック"/>
                <a:cs typeface="ＭＳ Ｐゴシック"/>
              </a:rPr>
              <a:t>обучение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ru-RU" sz="1600" b="1" i="1" dirty="0">
                <a:ea typeface="ＭＳ Ｐゴシック"/>
                <a:cs typeface="ＭＳ Ｐゴシック"/>
              </a:rPr>
              <a:t>     </a:t>
            </a:r>
            <a:r>
              <a:rPr lang="ru-RU" sz="1600" b="1" i="1" dirty="0" smtClean="0">
                <a:ea typeface="ＭＳ Ｐゴシック"/>
                <a:cs typeface="ＭＳ Ｐゴシック"/>
              </a:rPr>
              <a:t> </a:t>
            </a:r>
            <a:r>
              <a:rPr lang="ru-RU" sz="1400" b="1" i="1" dirty="0" smtClean="0">
                <a:ea typeface="ＭＳ Ｐゴシック"/>
                <a:cs typeface="ＭＳ Ｐゴシック"/>
              </a:rPr>
              <a:t>Создание</a:t>
            </a:r>
            <a:r>
              <a:rPr lang="ru-RU" sz="800" b="1" i="1" dirty="0" smtClean="0">
                <a:ea typeface="ＭＳ Ｐゴシック"/>
                <a:cs typeface="ＭＳ Ｐゴシック"/>
              </a:rPr>
              <a:t> </a:t>
            </a:r>
            <a:r>
              <a:rPr lang="ru-RU" sz="1400" b="1" i="1" dirty="0">
                <a:ea typeface="ＭＳ Ｐゴシック"/>
                <a:cs typeface="ＭＳ Ｐゴシック"/>
              </a:rPr>
              <a:t>учебных ситуаций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ru-RU" sz="1400" b="1" i="1" dirty="0">
                <a:ea typeface="ＭＳ Ｐゴシック"/>
                <a:cs typeface="ＭＳ Ｐゴシック"/>
              </a:rPr>
              <a:t>       </a:t>
            </a:r>
            <a:r>
              <a:rPr lang="ru-RU" sz="1400" b="1" i="1" dirty="0" err="1">
                <a:ea typeface="ＭＳ Ｐゴシック"/>
                <a:cs typeface="ＭＳ Ｐゴシック"/>
              </a:rPr>
              <a:t>Дифференциция</a:t>
            </a:r>
            <a:r>
              <a:rPr lang="ru-RU" sz="1400" b="1" i="1" dirty="0">
                <a:ea typeface="ＭＳ Ｐゴシック"/>
                <a:cs typeface="ＭＳ Ｐゴシック"/>
              </a:rPr>
              <a:t> требований,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ru-RU" sz="1400" b="1" i="1" dirty="0">
                <a:ea typeface="ＭＳ Ｐゴシック"/>
                <a:cs typeface="ＭＳ Ｐゴシック"/>
              </a:rPr>
              <a:t>       </a:t>
            </a:r>
            <a:r>
              <a:rPr lang="ru-RU" sz="1400" b="1" i="1" dirty="0" smtClean="0">
                <a:ea typeface="ＭＳ Ｐゴシック"/>
                <a:cs typeface="ＭＳ Ｐゴシック"/>
              </a:rPr>
              <a:t>Индивидуализация </a:t>
            </a:r>
            <a:r>
              <a:rPr lang="ru-RU" sz="1400" b="1" i="1" dirty="0">
                <a:ea typeface="ＭＳ Ｐゴシック"/>
                <a:cs typeface="ＭＳ Ｐゴシック"/>
              </a:rPr>
              <a:t>обучения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ru-RU" sz="1400" b="1" i="1" dirty="0">
                <a:ea typeface="ＭＳ Ｐゴシック"/>
                <a:cs typeface="ＭＳ Ｐゴシック"/>
              </a:rPr>
              <a:t>       </a:t>
            </a:r>
            <a:r>
              <a:rPr lang="ru-RU" sz="1400" b="1" i="1" dirty="0" smtClean="0">
                <a:ea typeface="ＭＳ Ｐゴシック"/>
                <a:cs typeface="ＭＳ Ｐゴシック"/>
              </a:rPr>
              <a:t>Интеграция содержания</a:t>
            </a:r>
            <a:endParaRPr lang="ru-RU" sz="1400" b="1" i="1" dirty="0">
              <a:ea typeface="ＭＳ Ｐゴシック"/>
              <a:cs typeface="ＭＳ Ｐゴシック"/>
            </a:endParaRPr>
          </a:p>
          <a:p>
            <a:pPr marL="342900" indent="-342900" algn="just">
              <a:spcBef>
                <a:spcPct val="20000"/>
              </a:spcBef>
              <a:buSzPct val="100000"/>
            </a:pPr>
            <a:endParaRPr lang="ru-RU" sz="1400" b="1" i="1" dirty="0"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lang="ru-RU" sz="1600" b="1" u="sng" dirty="0">
                <a:solidFill>
                  <a:schemeClr val="tx2"/>
                </a:solidFill>
                <a:ea typeface="ＭＳ Ｐゴシック"/>
                <a:cs typeface="ＭＳ Ｐゴシック"/>
              </a:rPr>
              <a:t>Интеграция ИКТ в учебный процесс</a:t>
            </a:r>
          </a:p>
          <a:p>
            <a:pPr marL="342900" indent="-342900" algn="just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ru-RU" sz="1400" b="1" i="1" dirty="0">
                <a:ea typeface="ＭＳ Ｐゴシック"/>
                <a:cs typeface="ＭＳ Ｐゴシック"/>
              </a:rPr>
              <a:t>       ИКТ </a:t>
            </a:r>
            <a:r>
              <a:rPr lang="ru-RU" sz="1400" b="1" i="1" dirty="0" smtClean="0">
                <a:ea typeface="ＭＳ Ｐゴシック"/>
                <a:cs typeface="ＭＳ Ｐゴシック"/>
              </a:rPr>
              <a:t>– инструмент  </a:t>
            </a:r>
            <a:r>
              <a:rPr lang="ru-RU" sz="1400" b="1" i="1" dirty="0">
                <a:ea typeface="ＭＳ Ｐゴシック"/>
                <a:cs typeface="ＭＳ Ｐゴシック"/>
              </a:rPr>
              <a:t>деятельности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ru-RU" sz="1400" b="1" i="1" dirty="0">
                <a:ea typeface="ＭＳ Ｐゴシック"/>
                <a:cs typeface="ＭＳ Ｐゴシック"/>
              </a:rPr>
              <a:t>       Расширение </a:t>
            </a:r>
            <a:r>
              <a:rPr lang="ru-RU" sz="1400" b="1" i="1" dirty="0" smtClean="0">
                <a:ea typeface="ＭＳ Ｐゴシック"/>
                <a:cs typeface="ＭＳ Ｐゴシック"/>
              </a:rPr>
              <a:t>границ </a:t>
            </a:r>
            <a:r>
              <a:rPr lang="ru-RU" sz="1400" b="1" i="1" dirty="0">
                <a:ea typeface="ＭＳ Ｐゴシック"/>
                <a:cs typeface="ＭＳ Ｐゴシック"/>
              </a:rPr>
              <a:t>учебного процесса      </a:t>
            </a:r>
            <a:endParaRPr lang="ru-RU" sz="1400" b="1" u="sng" dirty="0">
              <a:ea typeface="ＭＳ Ｐゴシック"/>
              <a:cs typeface="ＭＳ Ｐゴシック"/>
            </a:endParaRP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endParaRPr lang="en-US" sz="1400" b="1" u="sng" dirty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1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/>
      <p:bldP spid="7" grpId="0" animBg="1"/>
      <p:bldP spid="3" grpId="0" animBg="1"/>
      <p:bldP spid="5" grpId="0" animBg="1"/>
      <p:bldP spid="2109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A645E-1F25-46C5-BCD9-56EA8908D746}" type="slidenum">
              <a:rPr lang="ru-RU"/>
              <a:pPr>
                <a:defRPr/>
              </a:pPr>
              <a:t>3</a:t>
            </a:fld>
            <a:endParaRPr lang="ru-RU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2544" y="1493811"/>
            <a:ext cx="8142399" cy="3870378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</a:rPr>
              <a:t>Смысл введения стандарта</a:t>
            </a:r>
          </a:p>
          <a:p>
            <a:pPr marL="609600" indent="-609600"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</a:rPr>
              <a:t>     и его основные особенности.</a:t>
            </a:r>
            <a:r>
              <a:rPr lang="ru-RU" sz="3600" dirty="0" smtClean="0">
                <a:solidFill>
                  <a:schemeClr val="tx2"/>
                </a:solidFill>
                <a:latin typeface="Arial" pitchFamily="34" charset="0"/>
              </a:rPr>
              <a:t> </a:t>
            </a:r>
          </a:p>
          <a:p>
            <a:pPr marL="609600" indent="-609600">
              <a:buNone/>
            </a:pPr>
            <a:endParaRPr lang="ru-RU" sz="12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609600" indent="-609600"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</a:rPr>
              <a:t>    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</a:rPr>
              <a:t>Планируемые результаты и система оценки их достижения – основные механизмы реализации требований ФГОС</a:t>
            </a:r>
          </a:p>
          <a:p>
            <a:pPr marL="609600" indent="-609600">
              <a:buNone/>
            </a:pPr>
            <a:endParaRPr lang="ru-RU" sz="36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609600" indent="-609600">
              <a:buFontTx/>
              <a:buAutoNum type="arabicPeriod"/>
            </a:pPr>
            <a:endParaRPr lang="ru-RU" sz="36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D110F8-8671-4250-B1D9-795E8A11C55E}" type="slidenum">
              <a:rPr lang="ru-RU"/>
              <a:pPr>
                <a:defRPr/>
              </a:pPr>
              <a:t>30</a:t>
            </a:fld>
            <a:endParaRPr lang="ru-RU"/>
          </a:p>
        </p:txBody>
      </p:sp>
      <p:sp>
        <p:nvSpPr>
          <p:cNvPr id="909314" name="AutoShape 2"/>
          <p:cNvSpPr>
            <a:spLocks noChangeArrowheads="1"/>
          </p:cNvSpPr>
          <p:nvPr/>
        </p:nvSpPr>
        <p:spPr bwMode="gray">
          <a:xfrm>
            <a:off x="0" y="152400"/>
            <a:ext cx="9144000" cy="1260475"/>
          </a:xfrm>
          <a:prstGeom prst="roundRect">
            <a:avLst>
              <a:gd name="adj" fmla="val 46389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Какие изменения привносит переход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“</a:t>
            </a:r>
            <a:r>
              <a:rPr lang="ru-RU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знаниевой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 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“</a:t>
            </a:r>
            <a:r>
              <a:rPr lang="ru-RU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деятельностной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70000"/>
              </a:lnSpc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парадигме в практику работы учителя?</a:t>
            </a:r>
          </a:p>
        </p:txBody>
      </p:sp>
      <p:sp>
        <p:nvSpPr>
          <p:cNvPr id="13316" name="AutoShape 3"/>
          <p:cNvSpPr>
            <a:spLocks noChangeArrowheads="1"/>
          </p:cNvSpPr>
          <p:nvPr/>
        </p:nvSpPr>
        <p:spPr bwMode="auto">
          <a:xfrm>
            <a:off x="647700" y="1557338"/>
            <a:ext cx="2447925" cy="6492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b="1" i="1">
                <a:solidFill>
                  <a:schemeClr val="bg2"/>
                </a:solidFill>
              </a:rPr>
              <a:t>“</a:t>
            </a:r>
            <a:r>
              <a:rPr lang="ru-RU" b="1" i="1">
                <a:solidFill>
                  <a:schemeClr val="bg2"/>
                </a:solidFill>
              </a:rPr>
              <a:t>ЗНАНИЕВАЯ</a:t>
            </a:r>
            <a:r>
              <a:rPr lang="en-US" b="1" i="1">
                <a:solidFill>
                  <a:schemeClr val="bg2"/>
                </a:solidFill>
              </a:rPr>
              <a:t>”</a:t>
            </a:r>
            <a:endParaRPr lang="ru-RU" b="1" i="1">
              <a:solidFill>
                <a:schemeClr val="bg2"/>
              </a:solidFill>
            </a:endParaRPr>
          </a:p>
        </p:txBody>
      </p:sp>
      <p:sp>
        <p:nvSpPr>
          <p:cNvPr id="13317" name="AutoShape 4"/>
          <p:cNvSpPr>
            <a:spLocks noChangeArrowheads="1"/>
          </p:cNvSpPr>
          <p:nvPr/>
        </p:nvSpPr>
        <p:spPr bwMode="auto">
          <a:xfrm>
            <a:off x="5651500" y="1520825"/>
            <a:ext cx="2987675" cy="6492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en-US" b="1" i="1">
                <a:solidFill>
                  <a:schemeClr val="bg2"/>
                </a:solidFill>
              </a:rPr>
              <a:t>“</a:t>
            </a:r>
            <a:r>
              <a:rPr lang="ru-RU" b="1" i="1">
                <a:solidFill>
                  <a:schemeClr val="bg2"/>
                </a:solidFill>
              </a:rPr>
              <a:t>ДЕЯТЕЛЬНОСТНАЯ</a:t>
            </a:r>
            <a:r>
              <a:rPr lang="en-US" b="1" i="1">
                <a:solidFill>
                  <a:schemeClr val="bg2"/>
                </a:solidFill>
              </a:rPr>
              <a:t>”</a:t>
            </a:r>
            <a:endParaRPr lang="ru-RU" b="1" i="1">
              <a:solidFill>
                <a:schemeClr val="bg2"/>
              </a:solidFill>
            </a:endParaRPr>
          </a:p>
        </p:txBody>
      </p:sp>
      <p:sp>
        <p:nvSpPr>
          <p:cNvPr id="283653" name="AutoShape 5"/>
          <p:cNvSpPr>
            <a:spLocks noChangeArrowheads="1"/>
          </p:cNvSpPr>
          <p:nvPr/>
        </p:nvSpPr>
        <p:spPr bwMode="auto">
          <a:xfrm>
            <a:off x="2339975" y="2241550"/>
            <a:ext cx="4103688" cy="3603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b="1" i="1">
                <a:solidFill>
                  <a:schemeClr val="bg2"/>
                </a:solidFill>
              </a:rPr>
              <a:t>Ориентация учебного процесса</a:t>
            </a:r>
          </a:p>
        </p:txBody>
      </p:sp>
      <p:sp>
        <p:nvSpPr>
          <p:cNvPr id="283654" name="AutoShape 6"/>
          <p:cNvSpPr>
            <a:spLocks noChangeArrowheads="1"/>
          </p:cNvSpPr>
          <p:nvPr/>
        </p:nvSpPr>
        <p:spPr bwMode="auto">
          <a:xfrm>
            <a:off x="2232025" y="3824288"/>
            <a:ext cx="4103688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7676"/>
              </a:gs>
              <a:gs pos="50000">
                <a:srgbClr val="CCFFFF"/>
              </a:gs>
              <a:gs pos="100000">
                <a:srgbClr val="5E767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b="1" i="1">
                <a:solidFill>
                  <a:schemeClr val="bg2"/>
                </a:solidFill>
              </a:rPr>
              <a:t>Основы </a:t>
            </a:r>
            <a:r>
              <a:rPr lang="en-US" b="1" i="1">
                <a:solidFill>
                  <a:schemeClr val="bg2"/>
                </a:solidFill>
              </a:rPr>
              <a:t>“</a:t>
            </a:r>
            <a:r>
              <a:rPr lang="ru-RU" b="1" i="1">
                <a:solidFill>
                  <a:schemeClr val="bg2"/>
                </a:solidFill>
              </a:rPr>
              <a:t>хороших</a:t>
            </a:r>
            <a:r>
              <a:rPr lang="en-US" b="1" i="1">
                <a:solidFill>
                  <a:schemeClr val="bg2"/>
                </a:solidFill>
              </a:rPr>
              <a:t>” </a:t>
            </a:r>
            <a:r>
              <a:rPr lang="ru-RU" b="1" i="1">
                <a:solidFill>
                  <a:schemeClr val="bg2"/>
                </a:solidFill>
              </a:rPr>
              <a:t>технологий </a:t>
            </a:r>
          </a:p>
        </p:txBody>
      </p:sp>
      <p:sp>
        <p:nvSpPr>
          <p:cNvPr id="283655" name="Text Box 7"/>
          <p:cNvSpPr txBox="1">
            <a:spLocks noChangeArrowheads="1"/>
          </p:cNvSpPr>
          <p:nvPr/>
        </p:nvSpPr>
        <p:spPr bwMode="auto">
          <a:xfrm>
            <a:off x="215900" y="2673350"/>
            <a:ext cx="3492500" cy="9532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ru-RU" dirty="0" smtClean="0"/>
              <a:t>Освоение </a:t>
            </a:r>
            <a:r>
              <a:rPr lang="ru-RU" dirty="0"/>
              <a:t>всех элементов обязательного </a:t>
            </a:r>
            <a:r>
              <a:rPr lang="ru-RU" dirty="0" smtClean="0"/>
              <a:t>минимума</a:t>
            </a:r>
          </a:p>
          <a:p>
            <a:pPr algn="ctr">
              <a:spcBef>
                <a:spcPct val="10000"/>
              </a:spcBef>
            </a:pPr>
            <a:r>
              <a:rPr lang="ru-RU" dirty="0" smtClean="0"/>
              <a:t>Работа </a:t>
            </a:r>
            <a:r>
              <a:rPr lang="en-US" dirty="0" smtClean="0"/>
              <a:t>“</a:t>
            </a:r>
            <a:r>
              <a:rPr lang="ru-RU" dirty="0" smtClean="0"/>
              <a:t>по учебнику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283656" name="Text Box 8"/>
          <p:cNvSpPr txBox="1">
            <a:spLocks noChangeArrowheads="1"/>
          </p:cNvSpPr>
          <p:nvPr/>
        </p:nvSpPr>
        <p:spPr bwMode="auto">
          <a:xfrm>
            <a:off x="4572000" y="2673350"/>
            <a:ext cx="4427538" cy="9532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ru-RU" dirty="0" smtClean="0"/>
              <a:t>Формирование </a:t>
            </a:r>
            <a:r>
              <a:rPr lang="ru-RU" dirty="0"/>
              <a:t>способности к решению </a:t>
            </a:r>
            <a:r>
              <a:rPr lang="ru-RU" u="sng" dirty="0"/>
              <a:t>всех</a:t>
            </a:r>
            <a:r>
              <a:rPr lang="ru-RU" dirty="0"/>
              <a:t> классов учебных </a:t>
            </a:r>
            <a:r>
              <a:rPr lang="ru-RU" dirty="0" smtClean="0"/>
              <a:t>задач</a:t>
            </a:r>
          </a:p>
          <a:p>
            <a:pPr algn="ctr">
              <a:spcBef>
                <a:spcPct val="10000"/>
              </a:spcBef>
            </a:pPr>
            <a:r>
              <a:rPr lang="ru-RU" dirty="0" smtClean="0"/>
              <a:t>Работа </a:t>
            </a:r>
            <a:r>
              <a:rPr lang="en-US" dirty="0" smtClean="0"/>
              <a:t>“</a:t>
            </a:r>
            <a:r>
              <a:rPr lang="ru-RU" dirty="0" smtClean="0"/>
              <a:t>на конечный результат</a:t>
            </a:r>
            <a:r>
              <a:rPr lang="en-US" dirty="0" smtClean="0"/>
              <a:t>”</a:t>
            </a:r>
            <a:endParaRPr lang="ru-RU" dirty="0"/>
          </a:p>
        </p:txBody>
      </p:sp>
      <p:sp>
        <p:nvSpPr>
          <p:cNvPr id="283657" name="Text Box 9"/>
          <p:cNvSpPr txBox="1">
            <a:spLocks noChangeArrowheads="1"/>
          </p:cNvSpPr>
          <p:nvPr/>
        </p:nvSpPr>
        <p:spPr bwMode="auto">
          <a:xfrm>
            <a:off x="107950" y="4365625"/>
            <a:ext cx="3600450" cy="2024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/>
              <a:t>“</a:t>
            </a:r>
            <a:r>
              <a:rPr lang="ru-RU" b="1" u="sng"/>
              <a:t>УЧУ ПРЕДМЕТУ</a:t>
            </a:r>
            <a:r>
              <a:rPr lang="en-US"/>
              <a:t>”</a:t>
            </a:r>
            <a:endParaRPr lang="ru-RU"/>
          </a:p>
          <a:p>
            <a:pPr algn="ctr"/>
            <a:r>
              <a:rPr lang="ru-RU"/>
              <a:t>Передача</a:t>
            </a:r>
            <a:r>
              <a:rPr lang="en-US"/>
              <a:t> “</a:t>
            </a:r>
            <a:r>
              <a:rPr lang="ru-RU"/>
              <a:t>готового</a:t>
            </a:r>
            <a:r>
              <a:rPr lang="en-US"/>
              <a:t>”</a:t>
            </a:r>
            <a:r>
              <a:rPr lang="ru-RU"/>
              <a:t> знания с акцентом на его отработку в ходе индивидуальной работы.</a:t>
            </a:r>
          </a:p>
          <a:p>
            <a:pPr algn="ctr"/>
            <a:r>
              <a:rPr lang="ru-RU"/>
              <a:t>Ориентация на</a:t>
            </a:r>
            <a:r>
              <a:rPr lang="en-US"/>
              <a:t> </a:t>
            </a:r>
            <a:r>
              <a:rPr lang="ru-RU"/>
              <a:t>уровень восприятия </a:t>
            </a:r>
            <a:r>
              <a:rPr lang="en-US"/>
              <a:t>“</a:t>
            </a:r>
            <a:r>
              <a:rPr lang="ru-RU"/>
              <a:t>среднего</a:t>
            </a:r>
            <a:r>
              <a:rPr lang="en-US"/>
              <a:t>” </a:t>
            </a:r>
            <a:r>
              <a:rPr lang="ru-RU"/>
              <a:t>ученика.</a:t>
            </a:r>
          </a:p>
          <a:p>
            <a:pPr algn="ctr"/>
            <a:r>
              <a:rPr lang="en-US"/>
              <a:t>“</a:t>
            </a:r>
            <a:r>
              <a:rPr lang="ru-RU"/>
              <a:t>Предметность</a:t>
            </a:r>
            <a:r>
              <a:rPr lang="en-US"/>
              <a:t>”</a:t>
            </a:r>
            <a:endParaRPr lang="ru-RU"/>
          </a:p>
        </p:txBody>
      </p:sp>
      <p:sp>
        <p:nvSpPr>
          <p:cNvPr id="283658" name="Text Box 10"/>
          <p:cNvSpPr txBox="1">
            <a:spLocks noChangeArrowheads="1"/>
          </p:cNvSpPr>
          <p:nvPr/>
        </p:nvSpPr>
        <p:spPr bwMode="auto">
          <a:xfrm>
            <a:off x="4572000" y="4184650"/>
            <a:ext cx="4392613" cy="2627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en-US" dirty="0"/>
              <a:t>“</a:t>
            </a:r>
            <a:r>
              <a:rPr lang="ru-RU" b="1" u="sng" dirty="0"/>
              <a:t>УЧУ РЕБЕНКА</a:t>
            </a:r>
            <a:r>
              <a:rPr lang="en-US" dirty="0"/>
              <a:t>”</a:t>
            </a:r>
            <a:endParaRPr lang="ru-RU" dirty="0"/>
          </a:p>
          <a:p>
            <a:pPr algn="ctr"/>
            <a:r>
              <a:rPr lang="ru-RU" dirty="0"/>
              <a:t>Вовлечение учащихся в учебную деятельность с акцентом на осознание </a:t>
            </a:r>
            <a:r>
              <a:rPr lang="en-US" dirty="0"/>
              <a:t>“</a:t>
            </a:r>
            <a:r>
              <a:rPr lang="ru-RU" dirty="0"/>
              <a:t>смыслов</a:t>
            </a:r>
            <a:r>
              <a:rPr lang="en-US" dirty="0"/>
              <a:t>” </a:t>
            </a:r>
            <a:r>
              <a:rPr lang="ru-RU" dirty="0"/>
              <a:t>и использование знаний.</a:t>
            </a:r>
          </a:p>
          <a:p>
            <a:pPr algn="ctr">
              <a:spcBef>
                <a:spcPct val="10000"/>
              </a:spcBef>
            </a:pPr>
            <a:r>
              <a:rPr lang="ru-RU" dirty="0"/>
              <a:t>Сочетание индивидуальной работы с работой в парах и группах.  Индивидуализация</a:t>
            </a:r>
            <a:r>
              <a:rPr lang="en-US" dirty="0"/>
              <a:t> </a:t>
            </a:r>
            <a:r>
              <a:rPr lang="ru-RU" dirty="0"/>
              <a:t>и</a:t>
            </a:r>
            <a:r>
              <a:rPr lang="en-US" dirty="0"/>
              <a:t> </a:t>
            </a:r>
            <a:r>
              <a:rPr lang="ru-RU" dirty="0"/>
              <a:t>персонификация учения. Дифференциация требований.</a:t>
            </a:r>
          </a:p>
          <a:p>
            <a:pPr algn="ctr">
              <a:spcBef>
                <a:spcPct val="10000"/>
              </a:spcBef>
            </a:pPr>
            <a:r>
              <a:rPr lang="ru-RU" dirty="0"/>
              <a:t>Интеграция, перенос </a:t>
            </a:r>
            <a:r>
              <a:rPr lang="ru-RU" dirty="0" smtClean="0"/>
              <a:t> знаний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8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8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3" grpId="0" animBg="1"/>
      <p:bldP spid="283654" grpId="0" animBg="1"/>
      <p:bldP spid="283655" grpId="0" animBg="1"/>
      <p:bldP spid="283656" grpId="0" animBg="1"/>
      <p:bldP spid="283657" grpId="0" animBg="1"/>
      <p:bldP spid="28365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auto">
          <a:xfrm>
            <a:off x="130561" y="2052716"/>
            <a:ext cx="1584174" cy="648072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Внешние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факторы</a:t>
            </a: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930759" y="2056202"/>
            <a:ext cx="2844317" cy="648072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Контекст и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нормативная база</a:t>
            </a:r>
          </a:p>
        </p:txBody>
      </p:sp>
      <p:sp>
        <p:nvSpPr>
          <p:cNvPr id="13" name="Блок-схема: альтернативный процесс 12"/>
          <p:cNvSpPr/>
          <p:nvPr/>
        </p:nvSpPr>
        <p:spPr bwMode="auto">
          <a:xfrm>
            <a:off x="130561" y="3495035"/>
            <a:ext cx="1584175" cy="648072"/>
          </a:xfrm>
          <a:prstGeom prst="flowChartAlternateProcess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Региональные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bg2"/>
                </a:solidFill>
              </a:rPr>
              <a:t>программы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поддержки</a:t>
            </a:r>
          </a:p>
        </p:txBody>
      </p:sp>
      <p:sp>
        <p:nvSpPr>
          <p:cNvPr id="14" name="Блок-схема: альтернативный процесс 13"/>
          <p:cNvSpPr/>
          <p:nvPr/>
        </p:nvSpPr>
        <p:spPr bwMode="auto">
          <a:xfrm>
            <a:off x="107869" y="4508982"/>
            <a:ext cx="1584175" cy="648072"/>
          </a:xfrm>
          <a:prstGeom prst="flowChartAlternateProcess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Нормативы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bg2"/>
                </a:solidFill>
              </a:rPr>
              <a:t>финансирования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553" y="2819915"/>
            <a:ext cx="1818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/>
              <a:t>Уровень региона</a:t>
            </a:r>
            <a:endParaRPr lang="ru-RU" sz="14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2149354" y="2806371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/>
              <a:t>Уровень школы/учителя</a:t>
            </a:r>
            <a:endParaRPr lang="ru-RU" sz="1400" b="1" i="1" dirty="0"/>
          </a:p>
        </p:txBody>
      </p:sp>
      <p:sp>
        <p:nvSpPr>
          <p:cNvPr id="17" name="Блок-схема: альтернативный процесс 16"/>
          <p:cNvSpPr/>
          <p:nvPr/>
        </p:nvSpPr>
        <p:spPr bwMode="auto">
          <a:xfrm>
            <a:off x="1940000" y="3215851"/>
            <a:ext cx="2657626" cy="432048"/>
          </a:xfrm>
          <a:prstGeom prst="flowChartAlternateProcess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Целевые и содержательные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bg2"/>
                </a:solidFill>
              </a:rPr>
              <a:t>установки ООЛ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 bwMode="auto">
          <a:xfrm>
            <a:off x="1955952" y="3819071"/>
            <a:ext cx="2641674" cy="432048"/>
          </a:xfrm>
          <a:prstGeom prst="flowChartAlternateProcess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Доступ к ИКТ и техническая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bg2"/>
                </a:solidFill>
              </a:rPr>
              <a:t>поддержка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 bwMode="auto">
          <a:xfrm>
            <a:off x="1947081" y="4369278"/>
            <a:ext cx="2641674" cy="432048"/>
          </a:xfrm>
          <a:prstGeom prst="flowChartAlternateProcess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Школьные традиции и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bg2"/>
                </a:solidFill>
              </a:rPr>
              <a:t>поддержка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 bwMode="auto">
          <a:xfrm>
            <a:off x="1947976" y="4930859"/>
            <a:ext cx="2641674" cy="432048"/>
          </a:xfrm>
          <a:prstGeom prst="flowChartAlternateProcess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Квалификация кадров</a:t>
            </a:r>
          </a:p>
        </p:txBody>
      </p:sp>
      <p:sp>
        <p:nvSpPr>
          <p:cNvPr id="21" name="Блок-схема: альтернативный процесс 20"/>
          <p:cNvSpPr/>
          <p:nvPr/>
        </p:nvSpPr>
        <p:spPr bwMode="auto">
          <a:xfrm>
            <a:off x="1948068" y="5495617"/>
            <a:ext cx="2649558" cy="432048"/>
          </a:xfrm>
          <a:prstGeom prst="flowChartAlternateProcess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Позиционирование учителя</a:t>
            </a: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4883088" y="2056202"/>
            <a:ext cx="2052228" cy="648072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Практика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62854" y="2819915"/>
            <a:ext cx="1764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/>
              <a:t>Уровень класса</a:t>
            </a:r>
            <a:endParaRPr lang="ru-RU" sz="1400" b="1" i="1" dirty="0"/>
          </a:p>
        </p:txBody>
      </p:sp>
      <p:sp>
        <p:nvSpPr>
          <p:cNvPr id="24" name="Блок-схема: альтернативный процесс 23"/>
          <p:cNvSpPr/>
          <p:nvPr/>
        </p:nvSpPr>
        <p:spPr bwMode="auto">
          <a:xfrm>
            <a:off x="4883088" y="3215851"/>
            <a:ext cx="2088232" cy="864000"/>
          </a:xfrm>
          <a:prstGeom prst="flowChartAlternateProcess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Инновационные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bg2"/>
                </a:solidFill>
              </a:rPr>
              <a:t>практики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обучения</a:t>
            </a:r>
          </a:p>
        </p:txBody>
      </p:sp>
      <p:sp>
        <p:nvSpPr>
          <p:cNvPr id="25" name="Прямоугольник 24"/>
          <p:cNvSpPr/>
          <p:nvPr/>
        </p:nvSpPr>
        <p:spPr bwMode="auto">
          <a:xfrm>
            <a:off x="7151086" y="2056202"/>
            <a:ext cx="1799946" cy="64807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Результаты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87344" y="2773018"/>
            <a:ext cx="1763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/>
              <a:t>Уровень ученика</a:t>
            </a:r>
            <a:endParaRPr lang="ru-RU" sz="1400" b="1" i="1" dirty="0"/>
          </a:p>
        </p:txBody>
      </p:sp>
      <p:sp>
        <p:nvSpPr>
          <p:cNvPr id="27" name="Блок-схема: альтернативный процесс 26"/>
          <p:cNvSpPr/>
          <p:nvPr/>
        </p:nvSpPr>
        <p:spPr bwMode="auto">
          <a:xfrm>
            <a:off x="7132234" y="3215851"/>
            <a:ext cx="1836204" cy="864000"/>
          </a:xfrm>
          <a:prstGeom prst="flowChartAlternateProcess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Личностные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ru-RU" sz="1600" b="1" dirty="0" err="1" smtClean="0">
                <a:solidFill>
                  <a:schemeClr val="bg2"/>
                </a:solidFill>
              </a:rPr>
              <a:t>Метапредметные</a:t>
            </a:r>
            <a:endParaRPr lang="ru-RU" sz="1600" b="1" dirty="0" smtClean="0">
              <a:solidFill>
                <a:schemeClr val="bg2"/>
              </a:solidFill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bg2"/>
                </a:solidFill>
              </a:rPr>
              <a:t>Предметные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 bwMode="auto">
          <a:xfrm>
            <a:off x="4752000" y="4320000"/>
            <a:ext cx="468000" cy="1836000"/>
          </a:xfrm>
          <a:prstGeom prst="flowChartAlternateProcess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bg2"/>
                </a:solidFill>
              </a:rPr>
              <a:t>Учебные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ситу</a:t>
            </a:r>
            <a:r>
              <a:rPr lang="ru-RU" sz="1400" b="1" dirty="0" smtClean="0">
                <a:solidFill>
                  <a:schemeClr val="bg2"/>
                </a:solidFill>
              </a:rPr>
              <a:t>ации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32" name="Блок-схема: альтернативный процесс 31"/>
          <p:cNvSpPr/>
          <p:nvPr/>
        </p:nvSpPr>
        <p:spPr bwMode="auto">
          <a:xfrm>
            <a:off x="5256000" y="4320000"/>
            <a:ext cx="468000" cy="1836000"/>
          </a:xfrm>
          <a:prstGeom prst="flowChartAlternateProcess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bg2"/>
                </a:solidFill>
              </a:rPr>
              <a:t>Индивидуализация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bg2"/>
                </a:solidFill>
              </a:rPr>
              <a:t>обучения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33" name="Блок-схема: альтернативный процесс 32"/>
          <p:cNvSpPr/>
          <p:nvPr/>
        </p:nvSpPr>
        <p:spPr bwMode="auto">
          <a:xfrm>
            <a:off x="5760000" y="4320000"/>
            <a:ext cx="468000" cy="1836000"/>
          </a:xfrm>
          <a:prstGeom prst="flowChartAlternateProcess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bg2"/>
                </a:solidFill>
              </a:rPr>
              <a:t>Интеграция 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bg2"/>
                </a:solidFill>
              </a:rPr>
              <a:t>знаний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34" name="Блок-схема: альтернативный процесс 33"/>
          <p:cNvSpPr/>
          <p:nvPr/>
        </p:nvSpPr>
        <p:spPr bwMode="auto">
          <a:xfrm>
            <a:off x="6264782" y="4320000"/>
            <a:ext cx="468000" cy="1836000"/>
          </a:xfrm>
          <a:prstGeom prst="flowChartAlternateProcess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bg2"/>
                </a:solidFill>
              </a:rPr>
              <a:t>Совместность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</a:endParaRPr>
          </a:p>
        </p:txBody>
      </p:sp>
      <p:sp>
        <p:nvSpPr>
          <p:cNvPr id="35" name="Блок-схема: альтернативный процесс 34"/>
          <p:cNvSpPr/>
          <p:nvPr/>
        </p:nvSpPr>
        <p:spPr bwMode="auto">
          <a:xfrm>
            <a:off x="6768000" y="4320000"/>
            <a:ext cx="468000" cy="1836000"/>
          </a:xfrm>
          <a:prstGeom prst="flowChartAlternateProcess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solidFill>
                  <a:schemeClr val="bg2"/>
                </a:solidFill>
              </a:rPr>
              <a:t>Учебные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</a:rPr>
              <a:t>задания</a:t>
            </a:r>
          </a:p>
        </p:txBody>
      </p:sp>
      <p:sp>
        <p:nvSpPr>
          <p:cNvPr id="39" name="Левая круглая скобка 38"/>
          <p:cNvSpPr/>
          <p:nvPr/>
        </p:nvSpPr>
        <p:spPr bwMode="auto">
          <a:xfrm>
            <a:off x="1840274" y="3126264"/>
            <a:ext cx="309080" cy="2938658"/>
          </a:xfrm>
          <a:prstGeom prst="leftBracke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1" name="Прямая со стрелкой 40"/>
          <p:cNvCxnSpPr>
            <a:stCxn id="13" idx="3"/>
            <a:endCxn id="39" idx="1"/>
          </p:cNvCxnSpPr>
          <p:nvPr/>
        </p:nvCxnSpPr>
        <p:spPr bwMode="auto">
          <a:xfrm>
            <a:off x="1714736" y="3819071"/>
            <a:ext cx="125538" cy="77652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14" idx="3"/>
            <a:endCxn id="39" idx="1"/>
          </p:cNvCxnSpPr>
          <p:nvPr/>
        </p:nvCxnSpPr>
        <p:spPr bwMode="auto">
          <a:xfrm flipV="1">
            <a:off x="1692044" y="4595593"/>
            <a:ext cx="148230" cy="23742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Левая круглая скобка 47"/>
          <p:cNvSpPr/>
          <p:nvPr/>
        </p:nvSpPr>
        <p:spPr bwMode="auto">
          <a:xfrm rot="5400000">
            <a:off x="5840176" y="3117176"/>
            <a:ext cx="334184" cy="2602071"/>
          </a:xfrm>
          <a:prstGeom prst="leftBracke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Левая круглая скобка 48"/>
          <p:cNvSpPr/>
          <p:nvPr/>
        </p:nvSpPr>
        <p:spPr bwMode="auto">
          <a:xfrm rot="10800000">
            <a:off x="4380069" y="3142774"/>
            <a:ext cx="309080" cy="2922148"/>
          </a:xfrm>
          <a:prstGeom prst="leftBracke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 bwMode="auto">
          <a:xfrm flipV="1">
            <a:off x="5963052" y="4068164"/>
            <a:ext cx="0" cy="2042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 bwMode="auto">
          <a:xfrm flipV="1">
            <a:off x="7187344" y="4035095"/>
            <a:ext cx="474646" cy="1111788"/>
          </a:xfrm>
          <a:prstGeom prst="straightConnector1">
            <a:avLst/>
          </a:prstGeom>
          <a:ln w="38100">
            <a:solidFill>
              <a:srgbClr val="FFFF00"/>
            </a:solidFill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 bwMode="auto">
          <a:xfrm>
            <a:off x="4693189" y="3647899"/>
            <a:ext cx="2160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 bwMode="auto">
          <a:xfrm>
            <a:off x="6971344" y="3717032"/>
            <a:ext cx="216000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Блок-схема: альтернативный процесс 63"/>
          <p:cNvSpPr/>
          <p:nvPr/>
        </p:nvSpPr>
        <p:spPr bwMode="auto">
          <a:xfrm rot="5400000">
            <a:off x="5839401" y="5149566"/>
            <a:ext cx="270288" cy="2522911"/>
          </a:xfrm>
          <a:prstGeom prst="flowChartAlternateProcess">
            <a:avLst/>
          </a:prstGeom>
          <a:solidFill>
            <a:srgbClr val="FF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solidFill>
                  <a:schemeClr val="tx1">
                    <a:lumMod val="95000"/>
                  </a:schemeClr>
                </a:solidFill>
              </a:rPr>
              <a:t>Использование ИКТ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</a:endParaRPr>
          </a:p>
        </p:txBody>
      </p:sp>
      <p:sp>
        <p:nvSpPr>
          <p:cNvPr id="67" name="Блок-схема: альтернативный процесс 66"/>
          <p:cNvSpPr/>
          <p:nvPr/>
        </p:nvSpPr>
        <p:spPr bwMode="auto">
          <a:xfrm rot="5400000">
            <a:off x="3058078" y="-29896"/>
            <a:ext cx="577928" cy="2811475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solidFill>
                  <a:schemeClr val="bg2"/>
                </a:solidFill>
              </a:rPr>
              <a:t>Планируемый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solidFill>
                  <a:schemeClr val="bg2"/>
                </a:solidFill>
              </a:rPr>
              <a:t>уровень</a:t>
            </a:r>
          </a:p>
        </p:txBody>
      </p:sp>
      <p:sp>
        <p:nvSpPr>
          <p:cNvPr id="68" name="Блок-схема: альтернативный процесс 67"/>
          <p:cNvSpPr/>
          <p:nvPr/>
        </p:nvSpPr>
        <p:spPr bwMode="auto">
          <a:xfrm rot="5400000">
            <a:off x="5671041" y="306463"/>
            <a:ext cx="536841" cy="2097670"/>
          </a:xfrm>
          <a:prstGeom prst="flowChartAlternateProcess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solidFill>
                  <a:schemeClr val="bg2"/>
                </a:solidFill>
              </a:rPr>
              <a:t>Реализуемый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solidFill>
                  <a:schemeClr val="bg2"/>
                </a:solidFill>
              </a:rPr>
              <a:t>уровень</a:t>
            </a:r>
          </a:p>
        </p:txBody>
      </p:sp>
      <p:sp>
        <p:nvSpPr>
          <p:cNvPr id="40" name="Блок-схема: альтернативный процесс 39"/>
          <p:cNvSpPr/>
          <p:nvPr/>
        </p:nvSpPr>
        <p:spPr bwMode="auto">
          <a:xfrm rot="5400000">
            <a:off x="7791341" y="446620"/>
            <a:ext cx="536840" cy="1817352"/>
          </a:xfrm>
          <a:prstGeom prst="flowChartAlternateProcess">
            <a:avLst/>
          </a:prstGeom>
          <a:solidFill>
            <a:schemeClr val="bg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solidFill>
                  <a:schemeClr val="bg2"/>
                </a:solidFill>
              </a:rPr>
              <a:t>Достигаемый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solidFill>
                  <a:schemeClr val="bg2"/>
                </a:solidFill>
              </a:rPr>
              <a:t>уровень</a:t>
            </a:r>
          </a:p>
        </p:txBody>
      </p:sp>
      <p:sp>
        <p:nvSpPr>
          <p:cNvPr id="47" name="AutoShape 2"/>
          <p:cNvSpPr>
            <a:spLocks noChangeArrowheads="1"/>
          </p:cNvSpPr>
          <p:nvPr/>
        </p:nvSpPr>
        <p:spPr bwMode="gray">
          <a:xfrm>
            <a:off x="241526" y="116632"/>
            <a:ext cx="8712200" cy="739065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Элементы инновационных практик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" name="Блок-схема: альтернативный процесс 50"/>
          <p:cNvSpPr/>
          <p:nvPr/>
        </p:nvSpPr>
        <p:spPr bwMode="auto">
          <a:xfrm rot="5400000">
            <a:off x="603971" y="576733"/>
            <a:ext cx="577927" cy="1598215"/>
          </a:xfrm>
          <a:prstGeom prst="flowChartAlternateProcess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 smtClean="0">
                <a:solidFill>
                  <a:schemeClr val="bg2"/>
                </a:solidFill>
              </a:rPr>
              <a:t>Внешние</a:t>
            </a:r>
          </a:p>
          <a:p>
            <a:pPr marL="0" marR="0" indent="0" algn="ctr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i="1" dirty="0">
                <a:solidFill>
                  <a:schemeClr val="bg2"/>
                </a:solidFill>
              </a:rPr>
              <a:t>у</a:t>
            </a:r>
            <a:r>
              <a:rPr lang="ru-RU" sz="1400" b="1" i="1" dirty="0" smtClean="0">
                <a:solidFill>
                  <a:schemeClr val="bg2"/>
                </a:solidFill>
              </a:rPr>
              <a:t>словия</a:t>
            </a:r>
            <a:endParaRPr lang="ru-RU" sz="800" b="1" i="1" dirty="0">
              <a:solidFill>
                <a:schemeClr val="bg2"/>
              </a:solidFill>
            </a:endParaRPr>
          </a:p>
        </p:txBody>
      </p:sp>
      <p:sp>
        <p:nvSpPr>
          <p:cNvPr id="52" name="Блок-схема: альтернативный процесс 51"/>
          <p:cNvSpPr/>
          <p:nvPr/>
        </p:nvSpPr>
        <p:spPr bwMode="auto">
          <a:xfrm>
            <a:off x="74137" y="5481781"/>
            <a:ext cx="1584175" cy="648072"/>
          </a:xfrm>
          <a:prstGeom prst="flowChartAlternateProcess">
            <a:avLst/>
          </a:prstGeom>
          <a:solidFill>
            <a:schemeClr val="tx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Внешняя оценка</a:t>
            </a:r>
          </a:p>
        </p:txBody>
      </p:sp>
      <p:cxnSp>
        <p:nvCxnSpPr>
          <p:cNvPr id="53" name="Прямая со стрелкой 52"/>
          <p:cNvCxnSpPr/>
          <p:nvPr/>
        </p:nvCxnSpPr>
        <p:spPr bwMode="auto">
          <a:xfrm flipV="1">
            <a:off x="1658312" y="4641220"/>
            <a:ext cx="181962" cy="108067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95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  <p:bldP spid="33" grpId="0" animBg="1"/>
      <p:bldP spid="34" grpId="0" animBg="1"/>
      <p:bldP spid="35" grpId="0" animBg="1"/>
      <p:bldP spid="48" grpId="0" animBg="1"/>
      <p:bldP spid="6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36E26-B160-4271-B8C4-A19E6C660259}" type="slidenum">
              <a:rPr lang="ru-RU"/>
              <a:pPr>
                <a:defRPr/>
              </a:pPr>
              <a:t>32</a:t>
            </a:fld>
            <a:endParaRPr lang="ru-RU"/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24063"/>
            <a:ext cx="9144000" cy="5553075"/>
          </a:xfrm>
        </p:spPr>
        <p:txBody>
          <a:bodyPr/>
          <a:lstStyle/>
          <a:p>
            <a:pPr marL="609600" indent="-609600" algn="ctr" eaLnBrk="1" hangingPunct="1">
              <a:lnSpc>
                <a:spcPct val="120000"/>
              </a:lnSpc>
              <a:spcBef>
                <a:spcPct val="0"/>
              </a:spcBef>
              <a:buClr>
                <a:srgbClr val="FFFFFF"/>
              </a:buClr>
              <a:buFontTx/>
              <a:buNone/>
              <a:defRPr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Основная педагогическая задача – </a:t>
            </a:r>
          </a:p>
          <a:p>
            <a:pPr marL="609600" indent="-609600" algn="ctr" eaLnBrk="1" hangingPunct="1">
              <a:lnSpc>
                <a:spcPct val="120000"/>
              </a:lnSpc>
              <a:spcBef>
                <a:spcPct val="0"/>
              </a:spcBef>
              <a:buClr>
                <a:srgbClr val="FFFFFF"/>
              </a:buClr>
              <a:buFontTx/>
              <a:buNone/>
              <a:defRPr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создание и организация условий,</a:t>
            </a:r>
          </a:p>
          <a:p>
            <a:pPr marL="609600" indent="-609600" algn="ctr" eaLnBrk="1" hangingPunct="1">
              <a:lnSpc>
                <a:spcPct val="120000"/>
              </a:lnSpc>
              <a:spcBef>
                <a:spcPct val="0"/>
              </a:spcBef>
              <a:buClr>
                <a:srgbClr val="FFFFFF"/>
              </a:buClr>
              <a:buFontTx/>
              <a:buNone/>
              <a:defRPr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инициирующих детское действие</a:t>
            </a:r>
            <a:endParaRPr lang="ru-RU" sz="4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5157788"/>
            <a:ext cx="9144000" cy="10890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3600" b="1" dirty="0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Основное средство в руках учителя – </a:t>
            </a:r>
          </a:p>
          <a:p>
            <a:pPr algn="ctr">
              <a:defRPr/>
            </a:pPr>
            <a:r>
              <a:rPr lang="ru-RU" sz="3200" b="1" dirty="0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УЧЕБНАЯ СИТУАЦИЯ и УЧЕБНОЕ ЗАДАНИЕ</a:t>
            </a:r>
            <a:r>
              <a:rPr lang="ru-RU" sz="3200" b="1" u="sng" dirty="0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975875" name="AutoShape 3"/>
          <p:cNvSpPr>
            <a:spLocks noChangeArrowheads="1"/>
          </p:cNvSpPr>
          <p:nvPr/>
        </p:nvSpPr>
        <p:spPr bwMode="gray">
          <a:xfrm>
            <a:off x="0" y="152400"/>
            <a:ext cx="8964613" cy="1584325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Ориентация на парадигму</a:t>
            </a:r>
          </a:p>
          <a:p>
            <a:pPr algn="ctr" eaLnBrk="1" hangingPunct="1">
              <a:defRPr/>
            </a:pPr>
            <a:r>
              <a:rPr lang="ru-RU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деятельностного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развития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практике работы учителя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3A645E-1F25-46C5-BCD9-56EA8908D746}" type="slidenum">
              <a:rPr lang="ru-RU"/>
              <a:pPr>
                <a:defRPr/>
              </a:pPr>
              <a:t>33</a:t>
            </a:fld>
            <a:endParaRPr lang="ru-RU"/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7524" y="1493811"/>
            <a:ext cx="8856476" cy="3735389"/>
          </a:xfrm>
        </p:spPr>
        <p:txBody>
          <a:bodyPr/>
          <a:lstStyle/>
          <a:p>
            <a:pPr marL="742950" indent="-742950">
              <a:buFont typeface="+mj-lt"/>
              <a:buAutoNum type="arabicPeriod" startAt="3"/>
            </a:pPr>
            <a:r>
              <a:rPr lang="ru-RU" sz="3600" b="1" dirty="0" smtClean="0">
                <a:solidFill>
                  <a:schemeClr val="tx2"/>
                </a:solidFill>
                <a:latin typeface="Arial" pitchFamily="34" charset="0"/>
              </a:rPr>
              <a:t>Достижение планируемых результатов: Конструирование учебных заданий</a:t>
            </a:r>
            <a:endParaRPr lang="ru-RU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609600" indent="-609600">
              <a:lnSpc>
                <a:spcPct val="90000"/>
              </a:lnSpc>
              <a:buNone/>
            </a:pPr>
            <a:r>
              <a:rPr lang="ru-RU" b="1" dirty="0" smtClean="0">
                <a:solidFill>
                  <a:schemeClr val="tx2"/>
                </a:solidFill>
                <a:latin typeface="Arial" pitchFamily="34" charset="0"/>
              </a:rPr>
              <a:t>       </a:t>
            </a:r>
          </a:p>
          <a:p>
            <a:pPr marL="609600" indent="-609600">
              <a:buNone/>
            </a:pPr>
            <a:endParaRPr lang="ru-RU" sz="36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609600" indent="-609600">
              <a:buFontTx/>
              <a:buAutoNum type="arabicPeriod"/>
            </a:pPr>
            <a:endParaRPr lang="ru-RU" sz="36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5070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2BF5C-D6DB-4180-A374-3BA232C63A83}" type="slidenum">
              <a:rPr lang="ru-RU"/>
              <a:pPr>
                <a:defRPr/>
              </a:pPr>
              <a:t>34</a:t>
            </a:fld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288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2000" b="1">
                <a:solidFill>
                  <a:schemeClr val="tx2"/>
                </a:solidFill>
              </a:rPr>
              <a:t>Чем объясняется повышенное внимание к учебному заданию?</a:t>
            </a:r>
          </a:p>
          <a:p>
            <a:pPr algn="ctr"/>
            <a:r>
              <a:rPr lang="ru-RU" sz="2000" b="1">
                <a:solidFill>
                  <a:schemeClr val="tx2"/>
                </a:solidFill>
              </a:rPr>
              <a:t>Результаты международного сравнительного исследования </a:t>
            </a:r>
            <a:r>
              <a:rPr lang="en-US" sz="2000" b="1">
                <a:solidFill>
                  <a:schemeClr val="tx2"/>
                </a:solidFill>
              </a:rPr>
              <a:t>ITL (2009)</a:t>
            </a:r>
            <a:endParaRPr lang="ru-RU" sz="2000" b="1">
              <a:solidFill>
                <a:schemeClr val="tx2"/>
              </a:solidFill>
            </a:endParaRPr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142875" y="908050"/>
            <a:ext cx="8839200" cy="64135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>
                <a:solidFill>
                  <a:schemeClr val="bg2"/>
                </a:solidFill>
                <a:ea typeface="ＭＳ Ｐゴシック"/>
                <a:cs typeface="ＭＳ Ｐゴシック"/>
              </a:rPr>
              <a:t>На диаграмме показаны средние баллы для каждого из параметров оценки учебных заданий (</a:t>
            </a:r>
            <a:r>
              <a:rPr lang="en-US">
                <a:solidFill>
                  <a:schemeClr val="bg2"/>
                </a:solidFill>
                <a:ea typeface="ＭＳ Ｐゴシック"/>
                <a:cs typeface="ＭＳ Ｐゴシック"/>
              </a:rPr>
              <a:t>LA)</a:t>
            </a:r>
            <a:r>
              <a:rPr lang="ru-RU">
                <a:solidFill>
                  <a:schemeClr val="bg2"/>
                </a:solidFill>
                <a:ea typeface="ＭＳ Ｐゴシック"/>
                <a:cs typeface="ＭＳ Ｐゴシック"/>
              </a:rPr>
              <a:t> и работ учащихся (</a:t>
            </a:r>
            <a:r>
              <a:rPr lang="en-US">
                <a:solidFill>
                  <a:schemeClr val="bg2"/>
                </a:solidFill>
                <a:ea typeface="ＭＳ Ｐゴシック"/>
                <a:cs typeface="ＭＳ Ｐゴシック"/>
              </a:rPr>
              <a:t>SW) </a:t>
            </a:r>
            <a:r>
              <a:rPr lang="ru-RU">
                <a:solidFill>
                  <a:schemeClr val="bg2"/>
                </a:solidFill>
                <a:ea typeface="ＭＳ Ｐゴシック"/>
                <a:cs typeface="ＭＳ Ｐゴシック"/>
              </a:rPr>
              <a:t>для России и всех стран выборки.</a:t>
            </a:r>
            <a:endParaRPr lang="en-US">
              <a:solidFill>
                <a:schemeClr val="bg2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graphicFrame>
        <p:nvGraphicFramePr>
          <p:cNvPr id="311300" name="Object 5"/>
          <p:cNvGraphicFramePr>
            <a:graphicFrameLocks noChangeAspect="1"/>
          </p:cNvGraphicFramePr>
          <p:nvPr/>
        </p:nvGraphicFramePr>
        <p:xfrm>
          <a:off x="215900" y="1700213"/>
          <a:ext cx="4273550" cy="365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Диаграмма" r:id="rId4" imgW="4267087" imgH="3429098" progId="Excel.Sheet.8">
                  <p:embed/>
                </p:oleObj>
              </mc:Choice>
              <mc:Fallback>
                <p:oleObj name="Диаграмма" r:id="rId4" imgW="4267087" imgH="3429098" progId="Excel.Sheet.8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700213"/>
                        <a:ext cx="4273550" cy="365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301" name="Object 6"/>
          <p:cNvGraphicFramePr>
            <a:graphicFrameLocks noChangeAspect="1"/>
          </p:cNvGraphicFramePr>
          <p:nvPr/>
        </p:nvGraphicFramePr>
        <p:xfrm>
          <a:off x="4608513" y="1665288"/>
          <a:ext cx="428625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Диаграмма" r:id="rId6" imgW="4286153" imgH="3390867" progId="Excel.Sheet.8">
                  <p:embed/>
                </p:oleObj>
              </mc:Choice>
              <mc:Fallback>
                <p:oleObj name="Диаграмма" r:id="rId6" imgW="4286153" imgH="3390867" progId="Excel.Sheet.8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8513" y="1665288"/>
                        <a:ext cx="4286250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2875" y="5445125"/>
            <a:ext cx="8856663" cy="1200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>
                <a:solidFill>
                  <a:schemeClr val="bg2"/>
                </a:solidFill>
                <a:ea typeface="ＭＳ Ｐゴシック"/>
                <a:cs typeface="ＭＳ Ｐゴシック"/>
              </a:rPr>
              <a:t>По каждому из параметров свыше</a:t>
            </a:r>
            <a:r>
              <a:rPr lang="en-US">
                <a:solidFill>
                  <a:schemeClr val="bg2"/>
                </a:solidFill>
                <a:latin typeface="Calibri" pitchFamily="34" charset="0"/>
                <a:ea typeface="ＭＳ Ｐゴシック"/>
                <a:cs typeface="ＭＳ Ｐゴシック"/>
              </a:rPr>
              <a:t> 50%</a:t>
            </a:r>
            <a:r>
              <a:rPr lang="ru-RU">
                <a:solidFill>
                  <a:schemeClr val="bg2"/>
                </a:solidFill>
                <a:ea typeface="ＭＳ Ｐゴシック"/>
                <a:cs typeface="ＭＳ Ｐゴシック"/>
              </a:rPr>
              <a:t> </a:t>
            </a:r>
            <a:r>
              <a:rPr lang="en-US">
                <a:solidFill>
                  <a:schemeClr val="bg2"/>
                </a:solidFill>
                <a:latin typeface="Calibri" pitchFamily="34" charset="0"/>
                <a:ea typeface="ＭＳ Ｐゴシック"/>
                <a:cs typeface="ＭＳ Ｐゴシック"/>
              </a:rPr>
              <a:t>(</a:t>
            </a:r>
            <a:r>
              <a:rPr lang="ru-RU">
                <a:solidFill>
                  <a:schemeClr val="bg2"/>
                </a:solidFill>
                <a:ea typeface="ＭＳ Ｐゴシック"/>
                <a:cs typeface="ＭＳ Ｐゴシック"/>
              </a:rPr>
              <a:t>для всех стран) и около </a:t>
            </a:r>
            <a:r>
              <a:rPr lang="en-US">
                <a:solidFill>
                  <a:schemeClr val="bg2"/>
                </a:solidFill>
                <a:latin typeface="Calibri" pitchFamily="34" charset="0"/>
                <a:ea typeface="ＭＳ Ｐゴシック"/>
                <a:cs typeface="ＭＳ Ｐゴシック"/>
              </a:rPr>
              <a:t>40%</a:t>
            </a:r>
            <a:r>
              <a:rPr lang="ru-RU">
                <a:solidFill>
                  <a:schemeClr val="bg2"/>
                </a:solidFill>
                <a:ea typeface="ＭＳ Ｐゴシック"/>
                <a:cs typeface="ＭＳ Ｐゴシック"/>
              </a:rPr>
              <a:t> (Россия) учебных заданий и</a:t>
            </a:r>
            <a:r>
              <a:rPr lang="en-US">
                <a:solidFill>
                  <a:schemeClr val="bg2"/>
                </a:solidFill>
                <a:ea typeface="ＭＳ Ｐゴシック"/>
                <a:cs typeface="ＭＳ Ｐゴシック"/>
              </a:rPr>
              <a:t> </a:t>
            </a:r>
            <a:r>
              <a:rPr lang="ru-RU">
                <a:solidFill>
                  <a:schemeClr val="bg2"/>
                </a:solidFill>
                <a:ea typeface="ＭＳ Ｐゴシック"/>
                <a:cs typeface="ＭＳ Ｐゴシック"/>
              </a:rPr>
              <a:t>работ учащихся имеют код</a:t>
            </a:r>
            <a:r>
              <a:rPr lang="en-US">
                <a:solidFill>
                  <a:schemeClr val="bg2"/>
                </a:solidFill>
                <a:latin typeface="Calibri" pitchFamily="34" charset="0"/>
                <a:ea typeface="ＭＳ Ｐゴシック"/>
                <a:cs typeface="ＭＳ Ｐゴシック"/>
              </a:rPr>
              <a:t> “1” (</a:t>
            </a:r>
            <a:r>
              <a:rPr lang="ru-RU">
                <a:solidFill>
                  <a:schemeClr val="bg2"/>
                </a:solidFill>
                <a:ea typeface="ＭＳ Ｐゴシック"/>
                <a:cs typeface="ＭＳ Ｐゴシック"/>
              </a:rPr>
              <a:t>самый низкий из возможных</a:t>
            </a:r>
            <a:r>
              <a:rPr lang="en-US">
                <a:solidFill>
                  <a:schemeClr val="bg2"/>
                </a:solidFill>
                <a:latin typeface="Calibri" pitchFamily="34" charset="0"/>
                <a:ea typeface="ＭＳ Ｐゴシック"/>
                <a:cs typeface="ＭＳ Ｐゴシック"/>
              </a:rPr>
              <a:t>). </a:t>
            </a:r>
            <a:r>
              <a:rPr lang="ru-RU">
                <a:solidFill>
                  <a:schemeClr val="bg2"/>
                </a:solidFill>
                <a:ea typeface="ＭＳ Ｐゴシック"/>
                <a:cs typeface="ＭＳ Ｐゴシック"/>
              </a:rPr>
              <a:t>Многие учителя выборки еще только начинают осваивать инновационные практики в обучении.</a:t>
            </a:r>
            <a:r>
              <a:rPr lang="en-US">
                <a:solidFill>
                  <a:schemeClr val="bg2"/>
                </a:solidFill>
                <a:latin typeface="Calibri" pitchFamily="34" charset="0"/>
                <a:ea typeface="ＭＳ Ｐゴシック"/>
                <a:cs typeface="ＭＳ Ｐゴシック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56390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113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3113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11300" grpId="0"/>
      <p:bldOleChart spid="31130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B85D0-073F-466C-B2B0-3A9543DD4CC9}" type="slidenum">
              <a:rPr lang="ru-RU"/>
              <a:pPr>
                <a:defRPr/>
              </a:pPr>
              <a:t>35</a:t>
            </a:fld>
            <a:endParaRPr lang="ru-RU"/>
          </a:p>
        </p:txBody>
      </p:sp>
      <p:sp>
        <p:nvSpPr>
          <p:cNvPr id="2052" name="Slide Number Placeholder 2"/>
          <p:cNvSpPr txBox="1">
            <a:spLocks noGrp="1"/>
          </p:cNvSpPr>
          <p:nvPr/>
        </p:nvSpPr>
        <p:spPr bwMode="auto">
          <a:xfrm>
            <a:off x="3505200" y="632460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fld id="{C78FA7D6-4C01-4F51-AC3F-D53DBC90A935}" type="slidenum">
              <a:rPr lang="en-US" sz="1600">
                <a:solidFill>
                  <a:schemeClr val="bg1"/>
                </a:solidFill>
                <a:latin typeface="Calibri" pitchFamily="34" charset="0"/>
                <a:ea typeface="ＭＳ Ｐゴシック"/>
                <a:cs typeface="ＭＳ Ｐゴシック"/>
              </a:rPr>
              <a:pPr algn="ctr" eaLnBrk="1" hangingPunct="1"/>
              <a:t>35</a:t>
            </a:fld>
            <a:endParaRPr lang="en-US" sz="1600">
              <a:solidFill>
                <a:schemeClr val="bg1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053" name="Title 3"/>
          <p:cNvSpPr>
            <a:spLocks noGrp="1"/>
          </p:cNvSpPr>
          <p:nvPr>
            <p:ph type="title" idx="4294967295"/>
          </p:nvPr>
        </p:nvSpPr>
        <p:spPr>
          <a:xfrm>
            <a:off x="304800" y="152400"/>
            <a:ext cx="8686800" cy="609600"/>
          </a:xfrm>
        </p:spPr>
        <p:txBody>
          <a:bodyPr/>
          <a:lstStyle/>
          <a:p>
            <a:r>
              <a:rPr lang="ru-RU" sz="4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Россия</a:t>
            </a:r>
            <a:r>
              <a:rPr lang="en-US" sz="4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LA</a:t>
            </a:r>
            <a:r>
              <a:rPr lang="ru-RU" sz="4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US" sz="4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SW </a:t>
            </a:r>
            <a:r>
              <a:rPr lang="ru-RU" sz="4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баллы</a:t>
            </a:r>
            <a:endParaRPr lang="en-US" sz="28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28600" y="914400"/>
          <a:ext cx="87630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Диаграмма" r:id="rId4" imgW="7791612" imgH="3619565" progId="Excel.Sheet.8">
                  <p:embed/>
                </p:oleObj>
              </mc:Choice>
              <mc:Fallback>
                <p:oleObj name="Диаграмма" r:id="rId4" imgW="7791612" imgH="3619565" progId="Excel.Sheet.8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914400"/>
                        <a:ext cx="87630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800" y="4648200"/>
            <a:ext cx="8610600" cy="1854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>
                <a:solidFill>
                  <a:schemeClr val="bg2"/>
                </a:solidFill>
                <a:ea typeface="ＭＳ Ｐゴシック"/>
                <a:cs typeface="ＭＳ Ｐゴシック"/>
              </a:rPr>
              <a:t>Результаты оценок работ учащихся зависят от качества учебных заданий и практически </a:t>
            </a:r>
            <a:r>
              <a:rPr lang="ru-RU" b="1">
                <a:solidFill>
                  <a:schemeClr val="bg2"/>
                </a:solidFill>
                <a:ea typeface="ＭＳ Ｐゴシック"/>
                <a:cs typeface="ＭＳ Ｐゴシック"/>
              </a:rPr>
              <a:t>всегда ниже последних</a:t>
            </a:r>
            <a:r>
              <a:rPr lang="ru-RU">
                <a:solidFill>
                  <a:schemeClr val="bg2"/>
                </a:solidFill>
                <a:ea typeface="ＭＳ Ｐゴシック"/>
                <a:cs typeface="ＭＳ Ｐゴシック"/>
              </a:rPr>
              <a:t>. По каждому из рассматриваемых параметров лишь незначительное число заданий имеют высокие показатели (коды 3 и 4); подавляющее количество предлагаемых учащимся заданий не направлено на формирование выделенных навыков и соответствующих требований нового образовательного стандарта. Относительно успешно идет формирование только навыка коммуникации. Особое беспокойство вызывает практика формирования навыков саморегуляции и решения проблем.    </a:t>
            </a:r>
            <a:endParaRPr lang="en-US">
              <a:solidFill>
                <a:schemeClr val="bg2"/>
              </a:solidFill>
              <a:latin typeface="Calibri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0" y="152400"/>
            <a:ext cx="9288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</a:rPr>
              <a:t>Чем объясняется повышенное внимание к учебному заданию?</a:t>
            </a: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Результаты международного сравнительного исследования </a:t>
            </a:r>
            <a:r>
              <a:rPr lang="en-US" sz="2000" b="1" dirty="0">
                <a:solidFill>
                  <a:schemeClr val="tx2"/>
                </a:solidFill>
              </a:rPr>
              <a:t>ITL (2009)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74088" name="Oval 8"/>
          <p:cNvSpPr>
            <a:spLocks noChangeArrowheads="1"/>
          </p:cNvSpPr>
          <p:nvPr/>
        </p:nvSpPr>
        <p:spPr bwMode="auto">
          <a:xfrm>
            <a:off x="2303463" y="1376363"/>
            <a:ext cx="1044575" cy="1800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74089" name="Oval 9"/>
          <p:cNvSpPr>
            <a:spLocks noChangeArrowheads="1"/>
          </p:cNvSpPr>
          <p:nvPr/>
        </p:nvSpPr>
        <p:spPr bwMode="auto">
          <a:xfrm>
            <a:off x="3779838" y="1376363"/>
            <a:ext cx="1042987" cy="17287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74090" name="Oval 10"/>
          <p:cNvSpPr>
            <a:spLocks noChangeArrowheads="1"/>
          </p:cNvSpPr>
          <p:nvPr/>
        </p:nvSpPr>
        <p:spPr bwMode="auto">
          <a:xfrm>
            <a:off x="5184775" y="1376363"/>
            <a:ext cx="1116013" cy="17287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895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8" grpId="0" animBg="1"/>
      <p:bldP spid="174089" grpId="0" animBg="1"/>
      <p:bldP spid="17409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43713" y="6297613"/>
            <a:ext cx="2133600" cy="476250"/>
          </a:xfrm>
          <a:noFill/>
        </p:spPr>
        <p:txBody>
          <a:bodyPr/>
          <a:lstStyle/>
          <a:p>
            <a:fld id="{260F438A-A789-4D1F-B8EE-63C01B2834DA}" type="slidenum">
              <a:rPr lang="ru-RU" smtClean="0"/>
              <a:pPr/>
              <a:t>36</a:t>
            </a:fld>
            <a:endParaRPr lang="ru-RU" smtClean="0"/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12323763" y="1689100"/>
            <a:ext cx="484187" cy="438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80000"/>
              </a:lnSpc>
              <a:defRPr/>
            </a:pPr>
            <a:r>
              <a:rPr lang="ru-RU" sz="2800" dirty="0" smtClean="0"/>
              <a:t>2</a:t>
            </a:r>
          </a:p>
        </p:txBody>
      </p:sp>
      <p:graphicFrame>
        <p:nvGraphicFramePr>
          <p:cNvPr id="14342" name="Диаграмма 47"/>
          <p:cNvGraphicFramePr>
            <a:graphicFrameLocks/>
          </p:cNvGraphicFramePr>
          <p:nvPr/>
        </p:nvGraphicFramePr>
        <p:xfrm>
          <a:off x="899592" y="764704"/>
          <a:ext cx="7734300" cy="521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0" r:id="rId3" imgW="7736494" imgH="5212532" progId="Excel.Chart.8">
                  <p:embed/>
                </p:oleObj>
              </mc:Choice>
              <mc:Fallback>
                <p:oleObj r:id="rId3" imgW="7736494" imgH="5212532" progId="Excel.Chart.8">
                  <p:embed/>
                  <p:pic>
                    <p:nvPicPr>
                      <p:cNvPr id="0" name="Диаграмма 47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764704"/>
                        <a:ext cx="7734300" cy="5213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" y="152636"/>
            <a:ext cx="9144000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Результаты, достигаемые учащимися: 2012</a:t>
            </a:r>
            <a:endParaRPr lang="ru-RU" sz="32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93049-14C2-4014-8E3D-987420181CB4}" type="slidenum">
              <a:rPr lang="ru-RU"/>
              <a:pPr>
                <a:defRPr/>
              </a:pPr>
              <a:t>37</a:t>
            </a:fld>
            <a:endParaRPr lang="ru-RU"/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43012" name="Rectangle 5"/>
          <p:cNvSpPr>
            <a:spLocks noChangeArrowheads="1"/>
          </p:cNvSpPr>
          <p:nvPr/>
        </p:nvSpPr>
        <p:spPr bwMode="auto">
          <a:xfrm>
            <a:off x="1042988" y="188913"/>
            <a:ext cx="69484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3200" b="1">
                <a:solidFill>
                  <a:schemeClr val="tx2"/>
                </a:solidFill>
              </a:rPr>
              <a:t>Компоненты учебного задания </a:t>
            </a:r>
          </a:p>
        </p:txBody>
      </p:sp>
      <p:pic>
        <p:nvPicPr>
          <p:cNvPr id="430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981075"/>
            <a:ext cx="5581650" cy="4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5" name="AutoShape 5"/>
          <p:cNvSpPr>
            <a:spLocks/>
          </p:cNvSpPr>
          <p:nvPr/>
        </p:nvSpPr>
        <p:spPr bwMode="auto">
          <a:xfrm rot="10800000">
            <a:off x="144463" y="1052513"/>
            <a:ext cx="2233612" cy="609600"/>
          </a:xfrm>
          <a:prstGeom prst="borderCallout2">
            <a:avLst>
              <a:gd name="adj1" fmla="val 81245"/>
              <a:gd name="adj2" fmla="val -3412"/>
              <a:gd name="adj3" fmla="val 81245"/>
              <a:gd name="adj4" fmla="val -18551"/>
              <a:gd name="adj5" fmla="val -40366"/>
              <a:gd name="adj6" fmla="val -73491"/>
            </a:avLst>
          </a:prstGeom>
          <a:gradFill rotWithShape="1">
            <a:gsLst>
              <a:gs pos="0">
                <a:srgbClr val="EAEAEA"/>
              </a:gs>
              <a:gs pos="50000">
                <a:srgbClr val="FF3300"/>
              </a:gs>
              <a:gs pos="100000">
                <a:srgbClr val="EAEAEA"/>
              </a:gs>
            </a:gsLst>
            <a:lin ang="5400000" scaled="1"/>
          </a:gra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rot="10800000" lIns="90000" tIns="46800" rIns="90000" bIns="46800" anchor="ctr"/>
          <a:lstStyle/>
          <a:p>
            <a:pPr algn="ctr"/>
            <a:r>
              <a:rPr lang="ru-RU" b="1">
                <a:solidFill>
                  <a:schemeClr val="bg2"/>
                </a:solidFill>
              </a:rPr>
              <a:t>характеристика задания</a:t>
            </a:r>
          </a:p>
        </p:txBody>
      </p:sp>
      <p:sp>
        <p:nvSpPr>
          <p:cNvPr id="102406" name="Oval 6"/>
          <p:cNvSpPr>
            <a:spLocks noChangeArrowheads="1"/>
          </p:cNvSpPr>
          <p:nvPr/>
        </p:nvSpPr>
        <p:spPr bwMode="auto">
          <a:xfrm>
            <a:off x="3348038" y="1557338"/>
            <a:ext cx="2268537" cy="82708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02407" name="AutoShape 7"/>
          <p:cNvSpPr>
            <a:spLocks/>
          </p:cNvSpPr>
          <p:nvPr/>
        </p:nvSpPr>
        <p:spPr bwMode="auto">
          <a:xfrm rot="10800000">
            <a:off x="146050" y="2133600"/>
            <a:ext cx="2233613" cy="609600"/>
          </a:xfrm>
          <a:prstGeom prst="borderCallout2">
            <a:avLst>
              <a:gd name="adj1" fmla="val 81245"/>
              <a:gd name="adj2" fmla="val -3412"/>
              <a:gd name="adj3" fmla="val 81245"/>
              <a:gd name="adj4" fmla="val -19546"/>
              <a:gd name="adj5" fmla="val 32551"/>
              <a:gd name="adj6" fmla="val -77542"/>
            </a:avLst>
          </a:prstGeom>
          <a:gradFill rotWithShape="1">
            <a:gsLst>
              <a:gs pos="0">
                <a:srgbClr val="EAEAEA"/>
              </a:gs>
              <a:gs pos="50000">
                <a:srgbClr val="CCFF99"/>
              </a:gs>
              <a:gs pos="100000">
                <a:srgbClr val="EAEAEA"/>
              </a:gs>
            </a:gsLst>
            <a:lin ang="5400000" scaled="1"/>
          </a:gra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 rot="10800000" lIns="90000" tIns="46800" rIns="90000" bIns="46800" anchor="ctr"/>
          <a:lstStyle/>
          <a:p>
            <a:pPr algn="ctr"/>
            <a:r>
              <a:rPr lang="ru-RU" b="1">
                <a:solidFill>
                  <a:schemeClr val="bg2"/>
                </a:solidFill>
              </a:rPr>
              <a:t>мотивационная часть</a:t>
            </a:r>
          </a:p>
        </p:txBody>
      </p:sp>
      <p:sp>
        <p:nvSpPr>
          <p:cNvPr id="102408" name="AutoShape 8"/>
          <p:cNvSpPr>
            <a:spLocks/>
          </p:cNvSpPr>
          <p:nvPr/>
        </p:nvSpPr>
        <p:spPr bwMode="auto">
          <a:xfrm rot="10800000">
            <a:off x="142875" y="3033713"/>
            <a:ext cx="3097213" cy="2016125"/>
          </a:xfrm>
          <a:prstGeom prst="borderCallout2">
            <a:avLst>
              <a:gd name="adj1" fmla="val 94329"/>
              <a:gd name="adj2" fmla="val -2463"/>
              <a:gd name="adj3" fmla="val 94329"/>
              <a:gd name="adj4" fmla="val -2463"/>
              <a:gd name="adj5" fmla="val 71259"/>
              <a:gd name="adj6" fmla="val -24144"/>
            </a:avLst>
          </a:prstGeom>
          <a:gradFill rotWithShape="1">
            <a:gsLst>
              <a:gs pos="0">
                <a:srgbClr val="EAEAEA"/>
              </a:gs>
              <a:gs pos="50000">
                <a:srgbClr val="CCECFF"/>
              </a:gs>
              <a:gs pos="100000">
                <a:srgbClr val="EAEAEA"/>
              </a:gs>
            </a:gsLst>
            <a:lin ang="5400000" scaled="1"/>
          </a:gra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rot="10800000" lIns="90000" tIns="46800" rIns="90000" bIns="46800" anchor="ctr"/>
          <a:lstStyle/>
          <a:p>
            <a:pPr algn="ctr"/>
            <a:r>
              <a:rPr lang="ru-RU" b="1">
                <a:solidFill>
                  <a:schemeClr val="bg2"/>
                </a:solidFill>
              </a:rPr>
              <a:t>Содержание:</a:t>
            </a:r>
          </a:p>
          <a:p>
            <a:pPr>
              <a:buFontTx/>
              <a:buChar char="•"/>
            </a:pPr>
            <a:r>
              <a:rPr lang="ru-RU" b="1">
                <a:solidFill>
                  <a:schemeClr val="bg2"/>
                </a:solidFill>
              </a:rPr>
              <a:t>условие </a:t>
            </a:r>
            <a:r>
              <a:rPr lang="ru-RU" sz="1400" b="1">
                <a:solidFill>
                  <a:schemeClr val="bg2"/>
                </a:solidFill>
              </a:rPr>
              <a:t>(информационная часть)</a:t>
            </a:r>
            <a:endParaRPr lang="ru-RU" b="1">
              <a:solidFill>
                <a:schemeClr val="bg2"/>
              </a:solidFill>
            </a:endParaRPr>
          </a:p>
          <a:p>
            <a:pPr>
              <a:buFontTx/>
              <a:buChar char="•"/>
            </a:pPr>
            <a:r>
              <a:rPr lang="ru-RU" b="1">
                <a:solidFill>
                  <a:schemeClr val="bg2"/>
                </a:solidFill>
              </a:rPr>
              <a:t>вопрос </a:t>
            </a:r>
            <a:r>
              <a:rPr lang="ru-RU" sz="1400" b="1">
                <a:solidFill>
                  <a:schemeClr val="bg2"/>
                </a:solidFill>
              </a:rPr>
              <a:t>(командная часть)</a:t>
            </a:r>
          </a:p>
          <a:p>
            <a:pPr>
              <a:buFontTx/>
              <a:buChar char="•"/>
            </a:pPr>
            <a:r>
              <a:rPr lang="ru-RU" b="1">
                <a:solidFill>
                  <a:schemeClr val="bg2"/>
                </a:solidFill>
              </a:rPr>
              <a:t>инструкция по выпол-нению</a:t>
            </a:r>
            <a:r>
              <a:rPr lang="ru-RU" sz="1400" b="1">
                <a:solidFill>
                  <a:schemeClr val="bg2"/>
                </a:solidFill>
              </a:rPr>
              <a:t> (ответная часть)</a:t>
            </a:r>
          </a:p>
        </p:txBody>
      </p:sp>
      <p:sp>
        <p:nvSpPr>
          <p:cNvPr id="102409" name="Oval 9"/>
          <p:cNvSpPr>
            <a:spLocks noChangeArrowheads="1"/>
          </p:cNvSpPr>
          <p:nvPr/>
        </p:nvSpPr>
        <p:spPr bwMode="auto">
          <a:xfrm>
            <a:off x="3024188" y="2744788"/>
            <a:ext cx="2987675" cy="1871662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02410" name="AutoShape 10"/>
          <p:cNvSpPr>
            <a:spLocks/>
          </p:cNvSpPr>
          <p:nvPr/>
        </p:nvSpPr>
        <p:spPr bwMode="auto">
          <a:xfrm rot="10800000">
            <a:off x="288925" y="5302250"/>
            <a:ext cx="2484438" cy="792163"/>
          </a:xfrm>
          <a:prstGeom prst="borderCallout2">
            <a:avLst>
              <a:gd name="adj1" fmla="val 85569"/>
              <a:gd name="adj2" fmla="val -3069"/>
              <a:gd name="adj3" fmla="val 85569"/>
              <a:gd name="adj4" fmla="val -37190"/>
              <a:gd name="adj5" fmla="val 483366"/>
              <a:gd name="adj6" fmla="val -156935"/>
            </a:avLst>
          </a:prstGeom>
          <a:gradFill rotWithShape="1">
            <a:gsLst>
              <a:gs pos="0">
                <a:srgbClr val="EAEAEA"/>
              </a:gs>
              <a:gs pos="50000">
                <a:schemeClr val="accent1"/>
              </a:gs>
              <a:gs pos="100000">
                <a:srgbClr val="EAEAEA"/>
              </a:gs>
            </a:gsLst>
            <a:lin ang="5400000" scaled="1"/>
          </a:gradFill>
          <a:ln w="1905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rot="10800000" lIns="90000" tIns="46800" rIns="90000" bIns="46800" anchor="ctr"/>
          <a:lstStyle/>
          <a:p>
            <a:pPr algn="ctr">
              <a:defRPr/>
            </a:pPr>
            <a:r>
              <a:rPr lang="ru-RU" b="1">
                <a:solidFill>
                  <a:schemeClr val="bg2"/>
                </a:solidFill>
              </a:rPr>
              <a:t>образец/описание ответа</a:t>
            </a:r>
          </a:p>
        </p:txBody>
      </p:sp>
      <p:sp>
        <p:nvSpPr>
          <p:cNvPr id="102411" name="Oval 11"/>
          <p:cNvSpPr>
            <a:spLocks noChangeArrowheads="1"/>
          </p:cNvSpPr>
          <p:nvPr/>
        </p:nvSpPr>
        <p:spPr bwMode="auto">
          <a:xfrm>
            <a:off x="5759450" y="1665288"/>
            <a:ext cx="1836738" cy="1655762"/>
          </a:xfrm>
          <a:prstGeom prst="ellips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02412" name="AutoShape 12"/>
          <p:cNvSpPr>
            <a:spLocks/>
          </p:cNvSpPr>
          <p:nvPr/>
        </p:nvSpPr>
        <p:spPr bwMode="auto">
          <a:xfrm rot="10800000">
            <a:off x="3387725" y="5484813"/>
            <a:ext cx="2484438" cy="573087"/>
          </a:xfrm>
          <a:prstGeom prst="borderCallout2">
            <a:avLst>
              <a:gd name="adj1" fmla="val 80051"/>
              <a:gd name="adj2" fmla="val -3069"/>
              <a:gd name="adj3" fmla="val 80051"/>
              <a:gd name="adj4" fmla="val -8819"/>
              <a:gd name="adj5" fmla="val 454292"/>
              <a:gd name="adj6" fmla="val -28375"/>
            </a:avLst>
          </a:prstGeom>
          <a:gradFill rotWithShape="1">
            <a:gsLst>
              <a:gs pos="0">
                <a:srgbClr val="EAEAEA"/>
              </a:gs>
              <a:gs pos="50000">
                <a:srgbClr val="66FF99"/>
              </a:gs>
              <a:gs pos="100000">
                <a:srgbClr val="EAEAEA"/>
              </a:gs>
            </a:gsLst>
            <a:lin ang="5400000" scaled="1"/>
          </a:gradFill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rot="10800000" lIns="90000" tIns="46800" rIns="90000" bIns="46800" anchor="ctr"/>
          <a:lstStyle/>
          <a:p>
            <a:pPr algn="ctr"/>
            <a:r>
              <a:rPr lang="ru-RU" b="1">
                <a:solidFill>
                  <a:schemeClr val="bg2"/>
                </a:solidFill>
              </a:rPr>
              <a:t>критерии оценки</a:t>
            </a:r>
          </a:p>
        </p:txBody>
      </p:sp>
      <p:sp>
        <p:nvSpPr>
          <p:cNvPr id="102413" name="Oval 13"/>
          <p:cNvSpPr>
            <a:spLocks noChangeArrowheads="1"/>
          </p:cNvSpPr>
          <p:nvPr/>
        </p:nvSpPr>
        <p:spPr bwMode="auto">
          <a:xfrm>
            <a:off x="5795963" y="3284538"/>
            <a:ext cx="1836737" cy="32385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02414" name="AutoShape 14"/>
          <p:cNvSpPr>
            <a:spLocks/>
          </p:cNvSpPr>
          <p:nvPr/>
        </p:nvSpPr>
        <p:spPr bwMode="auto">
          <a:xfrm rot="10800000">
            <a:off x="6410325" y="5375275"/>
            <a:ext cx="2484438" cy="792163"/>
          </a:xfrm>
          <a:prstGeom prst="borderCallout2">
            <a:avLst>
              <a:gd name="adj1" fmla="val 85569"/>
              <a:gd name="adj2" fmla="val 103065"/>
              <a:gd name="adj3" fmla="val 85569"/>
              <a:gd name="adj4" fmla="val 103384"/>
              <a:gd name="adj5" fmla="val 281361"/>
              <a:gd name="adj6" fmla="val 104597"/>
            </a:avLst>
          </a:prstGeom>
          <a:gradFill rotWithShape="1">
            <a:gsLst>
              <a:gs pos="0">
                <a:srgbClr val="666666"/>
              </a:gs>
              <a:gs pos="50000">
                <a:srgbClr val="DDDDDD"/>
              </a:gs>
              <a:gs pos="100000">
                <a:srgbClr val="666666"/>
              </a:gs>
            </a:gsLst>
            <a:lin ang="5400000" scaled="1"/>
          </a:gra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rot="10800000" lIns="90000" tIns="46800" rIns="90000" bIns="46800" anchor="ctr"/>
          <a:lstStyle/>
          <a:p>
            <a:pPr algn="ctr"/>
            <a:r>
              <a:rPr lang="ru-RU" b="1">
                <a:solidFill>
                  <a:schemeClr val="bg2"/>
                </a:solidFill>
              </a:rPr>
              <a:t>методический комментарий </a:t>
            </a:r>
            <a:r>
              <a:rPr lang="ru-RU" sz="1400" b="1">
                <a:solidFill>
                  <a:schemeClr val="bg2"/>
                </a:solidFill>
              </a:rPr>
              <a:t>(организационная часть)</a:t>
            </a:r>
          </a:p>
        </p:txBody>
      </p:sp>
      <p:sp>
        <p:nvSpPr>
          <p:cNvPr id="102415" name="Oval 15"/>
          <p:cNvSpPr>
            <a:spLocks noChangeArrowheads="1"/>
          </p:cNvSpPr>
          <p:nvPr/>
        </p:nvSpPr>
        <p:spPr bwMode="auto">
          <a:xfrm>
            <a:off x="5795963" y="3573463"/>
            <a:ext cx="1836737" cy="1008062"/>
          </a:xfrm>
          <a:prstGeom prst="ellipse">
            <a:avLst/>
          </a:prstGeom>
          <a:noFill/>
          <a:ln w="19050">
            <a:solidFill>
              <a:srgbClr val="0033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02416" name="Oval 16"/>
          <p:cNvSpPr>
            <a:spLocks noChangeArrowheads="1"/>
          </p:cNvSpPr>
          <p:nvPr/>
        </p:nvSpPr>
        <p:spPr bwMode="auto">
          <a:xfrm>
            <a:off x="3455988" y="2420938"/>
            <a:ext cx="2268537" cy="252412"/>
          </a:xfrm>
          <a:prstGeom prst="ellipse">
            <a:avLst/>
          </a:prstGeom>
          <a:noFill/>
          <a:ln w="19050">
            <a:solidFill>
              <a:srgbClr val="00FF00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02417" name="AutoShape 17"/>
          <p:cNvSpPr>
            <a:spLocks/>
          </p:cNvSpPr>
          <p:nvPr/>
        </p:nvSpPr>
        <p:spPr bwMode="auto">
          <a:xfrm rot="10800000">
            <a:off x="2628900" y="6286500"/>
            <a:ext cx="4498975" cy="419100"/>
          </a:xfrm>
          <a:prstGeom prst="borderCallout2">
            <a:avLst>
              <a:gd name="adj1" fmla="val 72727"/>
              <a:gd name="adj2" fmla="val 34509"/>
              <a:gd name="adj3" fmla="val 72727"/>
              <a:gd name="adj4" fmla="val 34509"/>
              <a:gd name="adj5" fmla="val 481815"/>
              <a:gd name="adj6" fmla="val 34509"/>
            </a:avLst>
          </a:prstGeom>
          <a:gradFill rotWithShape="1">
            <a:gsLst>
              <a:gs pos="0">
                <a:srgbClr val="EAEAEA"/>
              </a:gs>
              <a:gs pos="50000">
                <a:srgbClr val="FFCCFF"/>
              </a:gs>
              <a:gs pos="100000">
                <a:srgbClr val="EAEAEA"/>
              </a:gs>
            </a:gsLst>
            <a:lin ang="5400000" scaled="1"/>
          </a:gradFill>
          <a:ln w="19050">
            <a:solidFill>
              <a:srgbClr val="FF00FF"/>
            </a:solidFill>
            <a:miter lim="800000"/>
            <a:headEnd/>
            <a:tailEnd/>
          </a:ln>
        </p:spPr>
        <p:txBody>
          <a:bodyPr rot="10800000" lIns="90000" tIns="46800" rIns="90000" bIns="46800" anchor="ctr"/>
          <a:lstStyle/>
          <a:p>
            <a:pPr algn="ctr"/>
            <a:r>
              <a:rPr lang="ru-RU" b="1">
                <a:solidFill>
                  <a:schemeClr val="bg2"/>
                </a:solidFill>
              </a:rPr>
              <a:t>время выполнения задания</a:t>
            </a:r>
          </a:p>
        </p:txBody>
      </p:sp>
    </p:spTree>
    <p:extLst>
      <p:ext uri="{BB962C8B-B14F-4D97-AF65-F5344CB8AC3E}">
        <p14:creationId xmlns:p14="http://schemas.microsoft.com/office/powerpoint/2010/main" val="601557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 animBg="1"/>
      <p:bldP spid="102406" grpId="0" animBg="1"/>
      <p:bldP spid="102407" grpId="0" animBg="1"/>
      <p:bldP spid="102408" grpId="0" animBg="1"/>
      <p:bldP spid="102409" grpId="0" animBg="1"/>
      <p:bldP spid="102410" grpId="0" animBg="1"/>
      <p:bldP spid="102411" grpId="0" animBg="1"/>
      <p:bldP spid="102412" grpId="0" animBg="1"/>
      <p:bldP spid="102413" grpId="0" animBg="1"/>
      <p:bldP spid="102414" grpId="0" animBg="1"/>
      <p:bldP spid="102415" grpId="0" animBg="1"/>
      <p:bldP spid="102416" grpId="0" animBg="1"/>
      <p:bldP spid="1024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991596-92B8-4B15-AE6E-BF369CDDA48F}" type="slidenum">
              <a:rPr lang="ru-RU"/>
              <a:pPr>
                <a:defRPr/>
              </a:pPr>
              <a:t>38</a:t>
            </a:fld>
            <a:endParaRPr lang="ru-RU"/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31800" y="1773238"/>
            <a:ext cx="8316913" cy="4125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buFontTx/>
              <a:buChar char="•"/>
            </a:pPr>
            <a:r>
              <a:rPr lang="ru-RU" sz="3200" i="1" dirty="0"/>
              <a:t>Содержанием</a:t>
            </a:r>
            <a:r>
              <a:rPr lang="ru-RU" sz="2800" dirty="0"/>
              <a:t> формируемого и(или) планируемых результатов: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ru-RU" sz="2800" dirty="0"/>
              <a:t>составом учебных действий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ru-RU" sz="2800" dirty="0"/>
              <a:t> учебным материалом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ru-RU" sz="2800" dirty="0"/>
          </a:p>
          <a:p>
            <a:pPr>
              <a:buFontTx/>
              <a:buChar char="•"/>
            </a:pPr>
            <a:r>
              <a:rPr lang="ru-RU" sz="3200" i="1" dirty="0"/>
              <a:t>Форматом</a:t>
            </a:r>
            <a:r>
              <a:rPr lang="ru-RU" sz="2800" dirty="0"/>
              <a:t> задания</a:t>
            </a:r>
          </a:p>
          <a:p>
            <a:pPr>
              <a:buFontTx/>
              <a:buChar char="•"/>
            </a:pPr>
            <a:endParaRPr lang="ru-RU" sz="2800" dirty="0"/>
          </a:p>
          <a:p>
            <a:pPr>
              <a:buFontTx/>
              <a:buChar char="•"/>
            </a:pPr>
            <a:r>
              <a:rPr lang="ru-RU" sz="3200" i="1" dirty="0" err="1"/>
              <a:t>Критериальной</a:t>
            </a:r>
            <a:r>
              <a:rPr lang="ru-RU" sz="2800" dirty="0"/>
              <a:t> частью оценки выполнения задания </a:t>
            </a:r>
          </a:p>
        </p:txBody>
      </p:sp>
      <p:sp>
        <p:nvSpPr>
          <p:cNvPr id="975875" name="AutoShape 3"/>
          <p:cNvSpPr>
            <a:spLocks noChangeArrowheads="1"/>
          </p:cNvSpPr>
          <p:nvPr/>
        </p:nvSpPr>
        <p:spPr bwMode="gray">
          <a:xfrm>
            <a:off x="539750" y="115888"/>
            <a:ext cx="7956550" cy="1152525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Чем определяются особенности</a:t>
            </a:r>
          </a:p>
          <a:p>
            <a:pPr algn="ctr" eaLnBrk="1" hangingPunct="1">
              <a:defRPr/>
            </a:pPr>
            <a:r>
              <a:rPr lang="ru-RU"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учебного задания?</a:t>
            </a:r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gray">
          <a:xfrm>
            <a:off x="539750" y="115888"/>
            <a:ext cx="7956550" cy="1152525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Чем определяются особенности</a:t>
            </a:r>
          </a:p>
          <a:p>
            <a:pPr algn="ctr" eaLnBrk="1" hangingPunct="1">
              <a:defRPr/>
            </a:pPr>
            <a:r>
              <a:rPr lang="ru-RU" sz="3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учебного задания?</a:t>
            </a:r>
          </a:p>
        </p:txBody>
      </p:sp>
    </p:spTree>
    <p:extLst>
      <p:ext uri="{BB962C8B-B14F-4D97-AF65-F5344CB8AC3E}">
        <p14:creationId xmlns:p14="http://schemas.microsoft.com/office/powerpoint/2010/main" val="737421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7BFAD0-FFA6-42EB-9E4D-7F75A7C2A239}" type="slidenum">
              <a:rPr lang="ru-RU"/>
              <a:pPr>
                <a:defRPr/>
              </a:pPr>
              <a:t>39</a:t>
            </a:fld>
            <a:endParaRPr lang="ru-RU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323850" y="1448780"/>
            <a:ext cx="8353425" cy="332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80000"/>
              </a:lnSpc>
              <a:spcBef>
                <a:spcPct val="10000"/>
              </a:spcBef>
            </a:pPr>
            <a:endParaRPr lang="en-US" sz="1200" b="1" dirty="0">
              <a:solidFill>
                <a:schemeClr val="tx2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sz="4000" b="1" dirty="0" smtClean="0">
                <a:solidFill>
                  <a:schemeClr val="tx2"/>
                </a:solidFill>
              </a:rPr>
              <a:t>ПОСТАНОВКА ПРОБЛЕМЫ: Каким </a:t>
            </a:r>
            <a:r>
              <a:rPr lang="ru-RU" sz="4000" b="1" dirty="0">
                <a:solidFill>
                  <a:schemeClr val="tx2"/>
                </a:solidFill>
              </a:rPr>
              <a:t>должно быть учебное задание, чтобы оно позволяло формировать навыки, требуемые стандартом?</a:t>
            </a:r>
          </a:p>
        </p:txBody>
      </p:sp>
      <p:sp>
        <p:nvSpPr>
          <p:cNvPr id="975875" name="AutoShape 3"/>
          <p:cNvSpPr>
            <a:spLocks noChangeArrowheads="1"/>
          </p:cNvSpPr>
          <p:nvPr/>
        </p:nvSpPr>
        <p:spPr bwMode="gray">
          <a:xfrm>
            <a:off x="0" y="152400"/>
            <a:ext cx="9144000" cy="1044352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Овладение </a:t>
            </a: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методикой</a:t>
            </a:r>
          </a:p>
          <a:p>
            <a:pPr algn="ctr" eaLnBrk="1" hangingPunct="1">
              <a:lnSpc>
                <a:spcPct val="90000"/>
              </a:lnSpc>
              <a:defRPr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конструирования </a:t>
            </a: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учебных заданий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905375"/>
            <a:ext cx="90011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marL="342900" indent="-342900" algn="ctr"/>
            <a:r>
              <a:rPr lang="ru-RU" sz="2000" dirty="0"/>
              <a:t>При анализе заданий использована методика кодировки (оценки) учебных заданий, разработанная в </a:t>
            </a:r>
            <a:r>
              <a:rPr lang="ru-RU" sz="2000" dirty="0" err="1"/>
              <a:t>Стэнфордском</a:t>
            </a:r>
            <a:r>
              <a:rPr lang="ru-RU" sz="2000" dirty="0"/>
              <a:t> исследовательском институте  </a:t>
            </a:r>
            <a:r>
              <a:rPr lang="en-US" sz="2000" dirty="0"/>
              <a:t>(SRI International</a:t>
            </a:r>
            <a:r>
              <a:rPr lang="ru-RU" sz="2000" dirty="0"/>
              <a:t>, США, Калифорния</a:t>
            </a:r>
            <a:r>
              <a:rPr lang="en-US" sz="2000" dirty="0"/>
              <a:t>)</a:t>
            </a:r>
            <a:r>
              <a:rPr lang="ru-RU" sz="2000" dirty="0"/>
              <a:t> и апробированная в России в </a:t>
            </a:r>
            <a:r>
              <a:rPr lang="en-US" sz="2000" dirty="0"/>
              <a:t>2009-2010 </a:t>
            </a:r>
            <a:r>
              <a:rPr lang="ru-RU" sz="2000" dirty="0" err="1"/>
              <a:t>г.г</a:t>
            </a:r>
            <a:r>
              <a:rPr lang="ru-RU" sz="2000" dirty="0"/>
              <a:t>. в рамках международного сравнительного исследования </a:t>
            </a:r>
            <a:r>
              <a:rPr lang="ru-RU" sz="2000" dirty="0" err="1"/>
              <a:t>инновационой</a:t>
            </a:r>
            <a:r>
              <a:rPr lang="ru-RU" sz="2000" dirty="0"/>
              <a:t> практики обучения (</a:t>
            </a:r>
            <a:r>
              <a:rPr lang="en-US" sz="2000" dirty="0"/>
              <a:t>ITL)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3338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61956215"/>
              </p:ext>
            </p:extLst>
          </p:nvPr>
        </p:nvGraphicFramePr>
        <p:xfrm>
          <a:off x="0" y="1844675"/>
          <a:ext cx="8893175" cy="4860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1619250" y="1628775"/>
            <a:ext cx="2519363" cy="12954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4351" algn="ctr">
            <a:solidFill>
              <a:srgbClr val="FFCC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>
                <a:solidFill>
                  <a:schemeClr val="bg2"/>
                </a:solidFill>
                <a:latin typeface="Tahoma" pitchFamily="34" charset="0"/>
              </a:rPr>
              <a:t>Требования</a:t>
            </a:r>
          </a:p>
          <a:p>
            <a:pPr algn="ctr" eaLnBrk="1" hangingPunct="1"/>
            <a:r>
              <a:rPr lang="ru-RU" sz="2400" b="1">
                <a:solidFill>
                  <a:schemeClr val="bg2"/>
                </a:solidFill>
                <a:latin typeface="Tahoma" pitchFamily="34" charset="0"/>
              </a:rPr>
              <a:t>к структуре</a:t>
            </a:r>
          </a:p>
          <a:p>
            <a:pPr algn="ctr" eaLnBrk="1" hangingPunct="1"/>
            <a:r>
              <a:rPr lang="ru-RU" sz="2400" b="1">
                <a:solidFill>
                  <a:schemeClr val="bg2"/>
                </a:solidFill>
                <a:latin typeface="Tahoma" pitchFamily="34" charset="0"/>
              </a:rPr>
              <a:t>ООП</a:t>
            </a: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719138" y="3249613"/>
            <a:ext cx="720725" cy="1368425"/>
          </a:xfrm>
          <a:custGeom>
            <a:avLst/>
            <a:gdLst>
              <a:gd name="T0" fmla="*/ 18036278 w 21600"/>
              <a:gd name="T1" fmla="*/ 0 h 21600"/>
              <a:gd name="T2" fmla="*/ 0 w 21600"/>
              <a:gd name="T3" fmla="*/ 43346953 h 21600"/>
              <a:gd name="T4" fmla="*/ 18036278 w 21600"/>
              <a:gd name="T5" fmla="*/ 86693842 h 21600"/>
              <a:gd name="T6" fmla="*/ 24048357 w 21600"/>
              <a:gd name="T7" fmla="*/ 4334695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CC"/>
          </a:solidFill>
          <a:ln w="14351" algn="ctr">
            <a:solidFill>
              <a:srgbClr val="FF99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2376488" y="2960688"/>
            <a:ext cx="1008062" cy="396875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FFCC"/>
          </a:solidFill>
          <a:ln w="14351" algn="ctr">
            <a:solidFill>
              <a:srgbClr val="FFCC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1476375" y="3392488"/>
            <a:ext cx="2808288" cy="1657350"/>
          </a:xfrm>
          <a:prstGeom prst="roundRect">
            <a:avLst>
              <a:gd name="adj" fmla="val 16667"/>
            </a:avLst>
          </a:prstGeom>
          <a:solidFill>
            <a:srgbClr val="CC99FF"/>
          </a:solidFill>
          <a:ln w="14351" algn="ctr">
            <a:solidFill>
              <a:srgbClr val="FFCC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800" b="1">
                <a:solidFill>
                  <a:schemeClr val="bg2"/>
                </a:solidFill>
                <a:latin typeface="Tahoma" pitchFamily="34" charset="0"/>
              </a:rPr>
              <a:t>Требования</a:t>
            </a:r>
          </a:p>
          <a:p>
            <a:pPr algn="ctr" eaLnBrk="1" hangingPunct="1"/>
            <a:r>
              <a:rPr lang="ru-RU" sz="2800" b="1">
                <a:solidFill>
                  <a:schemeClr val="bg2"/>
                </a:solidFill>
                <a:latin typeface="Tahoma" pitchFamily="34" charset="0"/>
              </a:rPr>
              <a:t>к результатам</a:t>
            </a:r>
          </a:p>
          <a:p>
            <a:pPr algn="ctr" eaLnBrk="1" hangingPunct="1"/>
            <a:r>
              <a:rPr lang="ru-RU" sz="2800" b="1">
                <a:solidFill>
                  <a:schemeClr val="bg2"/>
                </a:solidFill>
                <a:latin typeface="Tahoma" pitchFamily="34" charset="0"/>
              </a:rPr>
              <a:t>освоения ООП</a:t>
            </a: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179388" y="1628775"/>
            <a:ext cx="576262" cy="51133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0" scaled="1"/>
          </a:gradFill>
          <a:ln w="14351" algn="ctr">
            <a:solidFill>
              <a:srgbClr val="FFCC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>
              <a:latin typeface="Tahoma" pitchFamily="34" charset="0"/>
            </a:endParaRP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4356100" y="1520825"/>
            <a:ext cx="647700" cy="5184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99FF"/>
              </a:gs>
              <a:gs pos="50000">
                <a:srgbClr val="CCFFFF"/>
              </a:gs>
              <a:gs pos="100000">
                <a:srgbClr val="CC99FF"/>
              </a:gs>
            </a:gsLst>
            <a:lin ang="0" scaled="1"/>
          </a:gradFill>
          <a:ln w="14351" algn="ctr">
            <a:solidFill>
              <a:srgbClr val="FFCC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>
              <a:latin typeface="Tahoma" pitchFamily="34" charset="0"/>
            </a:endParaRPr>
          </a:p>
        </p:txBody>
      </p:sp>
      <p:sp>
        <p:nvSpPr>
          <p:cNvPr id="1034" name="WordArt 10" descr="Джинсовая ткань"/>
          <p:cNvSpPr>
            <a:spLocks noChangeArrowheads="1" noChangeShapeType="1" noTextEdit="1"/>
          </p:cNvSpPr>
          <p:nvPr/>
        </p:nvSpPr>
        <p:spPr bwMode="auto">
          <a:xfrm rot="5400000">
            <a:off x="2215117" y="3996746"/>
            <a:ext cx="4965765" cy="252000"/>
          </a:xfrm>
          <a:custGeom>
            <a:avLst/>
            <a:gdLst>
              <a:gd name="connsiteX0" fmla="*/ 0 w 4965765"/>
              <a:gd name="connsiteY0" fmla="*/ 0 h 252000"/>
              <a:gd name="connsiteX1" fmla="*/ 4965765 w 4965765"/>
              <a:gd name="connsiteY1" fmla="*/ 0 h 252000"/>
              <a:gd name="connsiteX2" fmla="*/ 4965765 w 4965765"/>
              <a:gd name="connsiteY2" fmla="*/ 252000 h 252000"/>
              <a:gd name="connsiteX3" fmla="*/ 0 w 4965765"/>
              <a:gd name="connsiteY3" fmla="*/ 252000 h 252000"/>
              <a:gd name="connsiteX4" fmla="*/ 0 w 4965765"/>
              <a:gd name="connsiteY4" fmla="*/ 0 h 2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65765" h="252000">
                <a:moveTo>
                  <a:pt x="0" y="0"/>
                </a:moveTo>
                <a:lnTo>
                  <a:pt x="4965765" y="0"/>
                </a:lnTo>
                <a:lnTo>
                  <a:pt x="4965765" y="252000"/>
                </a:lnTo>
                <a:lnTo>
                  <a:pt x="0" y="252000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2800" kern="10" dirty="0">
                <a:ln w="12700">
                  <a:solidFill>
                    <a:srgbClr val="993366"/>
                  </a:solidFill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Общие рамки для системы нормативов</a:t>
            </a:r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auto">
          <a:xfrm>
            <a:off x="5003800" y="1916113"/>
            <a:ext cx="755650" cy="720725"/>
          </a:xfrm>
          <a:custGeom>
            <a:avLst/>
            <a:gdLst>
              <a:gd name="T0" fmla="*/ 19826613 w 21600"/>
              <a:gd name="T1" fmla="*/ 0 h 21600"/>
              <a:gd name="T2" fmla="*/ 0 w 21600"/>
              <a:gd name="T3" fmla="*/ 12024195 h 21600"/>
              <a:gd name="T4" fmla="*/ 19826613 w 21600"/>
              <a:gd name="T5" fmla="*/ 24048357 h 21600"/>
              <a:gd name="T6" fmla="*/ 26435505 w 21600"/>
              <a:gd name="T7" fmla="*/ 1202419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FF"/>
          </a:solidFill>
          <a:ln w="14351" algn="ctr">
            <a:solidFill>
              <a:srgbClr val="FFCC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6" name="AutoShape 12"/>
          <p:cNvSpPr>
            <a:spLocks noChangeArrowheads="1"/>
          </p:cNvSpPr>
          <p:nvPr/>
        </p:nvSpPr>
        <p:spPr bwMode="auto">
          <a:xfrm>
            <a:off x="5076825" y="3897313"/>
            <a:ext cx="755650" cy="720725"/>
          </a:xfrm>
          <a:custGeom>
            <a:avLst/>
            <a:gdLst>
              <a:gd name="T0" fmla="*/ 19826613 w 21600"/>
              <a:gd name="T1" fmla="*/ 0 h 21600"/>
              <a:gd name="T2" fmla="*/ 0 w 21600"/>
              <a:gd name="T3" fmla="*/ 12024195 h 21600"/>
              <a:gd name="T4" fmla="*/ 19826613 w 21600"/>
              <a:gd name="T5" fmla="*/ 24048357 h 21600"/>
              <a:gd name="T6" fmla="*/ 26435505 w 21600"/>
              <a:gd name="T7" fmla="*/ 1202419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99FF"/>
          </a:solidFill>
          <a:ln w="14351" algn="ctr">
            <a:solidFill>
              <a:srgbClr val="FFCC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37" name="AutoShape 13"/>
          <p:cNvSpPr>
            <a:spLocks noChangeArrowheads="1"/>
          </p:cNvSpPr>
          <p:nvPr/>
        </p:nvSpPr>
        <p:spPr bwMode="auto">
          <a:xfrm>
            <a:off x="5867400" y="3536950"/>
            <a:ext cx="2879725" cy="14398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50000">
                <a:srgbClr val="CC99FF"/>
              </a:gs>
              <a:gs pos="100000">
                <a:srgbClr val="FFFFFF"/>
              </a:gs>
            </a:gsLst>
            <a:lin ang="18900000" scaled="1"/>
          </a:gradFill>
          <a:ln w="14351" algn="ctr">
            <a:solidFill>
              <a:srgbClr val="FFCC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000" b="1">
                <a:solidFill>
                  <a:schemeClr val="bg2"/>
                </a:solidFill>
                <a:latin typeface="Tahoma" pitchFamily="34" charset="0"/>
              </a:rPr>
              <a:t>Ожидаемые</a:t>
            </a:r>
          </a:p>
          <a:p>
            <a:pPr algn="ctr" eaLnBrk="1" hangingPunct="1"/>
            <a:r>
              <a:rPr lang="ru-RU" sz="2000" b="1">
                <a:solidFill>
                  <a:schemeClr val="bg2"/>
                </a:solidFill>
                <a:latin typeface="Tahoma" pitchFamily="34" charset="0"/>
              </a:rPr>
              <a:t>результаты</a:t>
            </a:r>
          </a:p>
          <a:p>
            <a:pPr algn="ctr" eaLnBrk="1" hangingPunct="1"/>
            <a:r>
              <a:rPr lang="ru-RU" sz="2000" b="1">
                <a:solidFill>
                  <a:schemeClr val="bg2"/>
                </a:solidFill>
                <a:latin typeface="Tahoma" pitchFamily="34" charset="0"/>
              </a:rPr>
              <a:t>деятельности</a:t>
            </a:r>
          </a:p>
          <a:p>
            <a:pPr algn="ctr" eaLnBrk="1" hangingPunct="1"/>
            <a:r>
              <a:rPr lang="ru-RU" sz="2000" b="1">
                <a:solidFill>
                  <a:schemeClr val="bg2"/>
                </a:solidFill>
                <a:latin typeface="Tahoma" pitchFamily="34" charset="0"/>
              </a:rPr>
              <a:t>системы</a:t>
            </a:r>
          </a:p>
          <a:p>
            <a:pPr algn="ctr" eaLnBrk="1" hangingPunct="1"/>
            <a:r>
              <a:rPr lang="ru-RU" sz="2000" b="1">
                <a:solidFill>
                  <a:schemeClr val="bg2"/>
                </a:solidFill>
                <a:latin typeface="Tahoma" pitchFamily="34" charset="0"/>
              </a:rPr>
              <a:t>образования</a:t>
            </a:r>
          </a:p>
        </p:txBody>
      </p:sp>
      <p:sp>
        <p:nvSpPr>
          <p:cNvPr id="1038" name="WordArt 14" descr="Джинсовая ткань"/>
          <p:cNvSpPr>
            <a:spLocks noChangeArrowheads="1" noChangeShapeType="1" noTextEdit="1"/>
          </p:cNvSpPr>
          <p:nvPr/>
        </p:nvSpPr>
        <p:spPr bwMode="auto">
          <a:xfrm rot="5400000">
            <a:off x="-2022021" y="4071402"/>
            <a:ext cx="4932000" cy="2880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2800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blipFill dpi="0" rotWithShape="1">
                  <a:blip r:embed="rId8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Запросы и ожидания</a:t>
            </a:r>
          </a:p>
        </p:txBody>
      </p:sp>
      <p:sp>
        <p:nvSpPr>
          <p:cNvPr id="1039" name="AutoShape 15"/>
          <p:cNvSpPr>
            <a:spLocks noChangeArrowheads="1"/>
          </p:cNvSpPr>
          <p:nvPr/>
        </p:nvSpPr>
        <p:spPr bwMode="auto">
          <a:xfrm>
            <a:off x="5832475" y="1628775"/>
            <a:ext cx="2879725" cy="14398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50000">
                <a:srgbClr val="CCFFFF"/>
              </a:gs>
              <a:gs pos="100000">
                <a:srgbClr val="FFFFFF"/>
              </a:gs>
            </a:gsLst>
            <a:lin ang="2700000" scaled="1"/>
          </a:gradFill>
          <a:ln w="14351" algn="ctr">
            <a:solidFill>
              <a:srgbClr val="FFCC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000" b="1">
                <a:solidFill>
                  <a:schemeClr val="bg2"/>
                </a:solidFill>
                <a:latin typeface="Tahoma" pitchFamily="34" charset="0"/>
              </a:rPr>
              <a:t>Организационные</a:t>
            </a:r>
          </a:p>
          <a:p>
            <a:pPr algn="ctr" eaLnBrk="1" hangingPunct="1"/>
            <a:r>
              <a:rPr lang="ru-RU" sz="2000" b="1">
                <a:solidFill>
                  <a:schemeClr val="bg2"/>
                </a:solidFill>
                <a:latin typeface="Tahoma" pitchFamily="34" charset="0"/>
              </a:rPr>
              <a:t>и педагогические</a:t>
            </a:r>
          </a:p>
          <a:p>
            <a:pPr algn="ctr" eaLnBrk="1" hangingPunct="1"/>
            <a:r>
              <a:rPr lang="ru-RU" sz="2000" b="1">
                <a:solidFill>
                  <a:schemeClr val="bg2"/>
                </a:solidFill>
                <a:latin typeface="Tahoma" pitchFamily="34" charset="0"/>
              </a:rPr>
              <a:t>условия деятель-</a:t>
            </a:r>
          </a:p>
          <a:p>
            <a:pPr algn="ctr" eaLnBrk="1" hangingPunct="1"/>
            <a:r>
              <a:rPr lang="ru-RU" sz="2000" b="1">
                <a:solidFill>
                  <a:schemeClr val="bg2"/>
                </a:solidFill>
                <a:latin typeface="Tahoma" pitchFamily="34" charset="0"/>
              </a:rPr>
              <a:t>ности системы</a:t>
            </a:r>
          </a:p>
          <a:p>
            <a:pPr algn="ctr" eaLnBrk="1" hangingPunct="1"/>
            <a:r>
              <a:rPr lang="ru-RU" sz="2000" b="1">
                <a:solidFill>
                  <a:schemeClr val="bg2"/>
                </a:solidFill>
                <a:latin typeface="Tahoma" pitchFamily="34" charset="0"/>
              </a:rPr>
              <a:t>образования</a:t>
            </a:r>
          </a:p>
        </p:txBody>
      </p:sp>
      <p:sp>
        <p:nvSpPr>
          <p:cNvPr id="1040" name="AutoShape 16"/>
          <p:cNvSpPr>
            <a:spLocks noChangeArrowheads="1"/>
          </p:cNvSpPr>
          <p:nvPr/>
        </p:nvSpPr>
        <p:spPr bwMode="auto">
          <a:xfrm>
            <a:off x="1619250" y="5468938"/>
            <a:ext cx="2519363" cy="129698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>
                <a:solidFill>
                  <a:schemeClr val="bg2"/>
                </a:solidFill>
                <a:latin typeface="Tahoma" pitchFamily="34" charset="0"/>
              </a:rPr>
              <a:t>Требования</a:t>
            </a:r>
          </a:p>
          <a:p>
            <a:pPr algn="ctr" eaLnBrk="1" hangingPunct="1"/>
            <a:r>
              <a:rPr lang="ru-RU" sz="2400" b="1">
                <a:solidFill>
                  <a:schemeClr val="bg2"/>
                </a:solidFill>
                <a:latin typeface="Tahoma" pitchFamily="34" charset="0"/>
              </a:rPr>
              <a:t>к условиям ре-</a:t>
            </a:r>
          </a:p>
          <a:p>
            <a:pPr algn="ctr" eaLnBrk="1" hangingPunct="1"/>
            <a:r>
              <a:rPr lang="ru-RU" sz="2400" b="1">
                <a:solidFill>
                  <a:schemeClr val="bg2"/>
                </a:solidFill>
                <a:latin typeface="Tahoma" pitchFamily="34" charset="0"/>
              </a:rPr>
              <a:t>ализации ООП</a:t>
            </a:r>
          </a:p>
        </p:txBody>
      </p:sp>
      <p:sp>
        <p:nvSpPr>
          <p:cNvPr id="1041" name="AutoShape 17"/>
          <p:cNvSpPr>
            <a:spLocks noChangeArrowheads="1"/>
          </p:cNvSpPr>
          <p:nvPr/>
        </p:nvSpPr>
        <p:spPr bwMode="auto">
          <a:xfrm>
            <a:off x="2376488" y="5049838"/>
            <a:ext cx="1008062" cy="395287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FFCC"/>
          </a:solidFill>
          <a:ln w="14351" algn="ctr">
            <a:solidFill>
              <a:srgbClr val="FFCC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auto">
          <a:xfrm>
            <a:off x="5076825" y="5734050"/>
            <a:ext cx="755650" cy="720725"/>
          </a:xfrm>
          <a:custGeom>
            <a:avLst/>
            <a:gdLst>
              <a:gd name="T0" fmla="*/ 19826613 w 21600"/>
              <a:gd name="T1" fmla="*/ 0 h 21600"/>
              <a:gd name="T2" fmla="*/ 0 w 21600"/>
              <a:gd name="T3" fmla="*/ 12024195 h 21600"/>
              <a:gd name="T4" fmla="*/ 19826613 w 21600"/>
              <a:gd name="T5" fmla="*/ 24048357 h 21600"/>
              <a:gd name="T6" fmla="*/ 26435505 w 21600"/>
              <a:gd name="T7" fmla="*/ 12024195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99"/>
          </a:solidFill>
          <a:ln w="14351" algn="ctr">
            <a:solidFill>
              <a:srgbClr val="FF99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43" name="AutoShape 19"/>
          <p:cNvSpPr>
            <a:spLocks noChangeArrowheads="1"/>
          </p:cNvSpPr>
          <p:nvPr/>
        </p:nvSpPr>
        <p:spPr bwMode="auto">
          <a:xfrm>
            <a:off x="5832475" y="5300663"/>
            <a:ext cx="2879725" cy="14398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50000">
                <a:srgbClr val="FFFFCC"/>
              </a:gs>
              <a:gs pos="100000">
                <a:srgbClr val="FFFFFF"/>
              </a:gs>
            </a:gsLst>
            <a:lin ang="18900000" scaled="1"/>
          </a:gradFill>
          <a:ln w="14351" algn="ctr">
            <a:solidFill>
              <a:srgbClr val="FFCC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000" b="1">
                <a:solidFill>
                  <a:schemeClr val="bg2"/>
                </a:solidFill>
                <a:latin typeface="Tahoma" pitchFamily="34" charset="0"/>
              </a:rPr>
              <a:t>Ресурсы: кадры,</a:t>
            </a:r>
          </a:p>
          <a:p>
            <a:pPr algn="ctr" eaLnBrk="1" hangingPunct="1"/>
            <a:r>
              <a:rPr lang="ru-RU" sz="2000" b="1">
                <a:solidFill>
                  <a:schemeClr val="bg2"/>
                </a:solidFill>
                <a:latin typeface="Tahoma" pitchFamily="34" charset="0"/>
              </a:rPr>
              <a:t>материальная база,</a:t>
            </a:r>
          </a:p>
          <a:p>
            <a:pPr algn="ctr" eaLnBrk="1" hangingPunct="1"/>
            <a:r>
              <a:rPr lang="ru-RU" sz="2000" b="1">
                <a:solidFill>
                  <a:schemeClr val="bg2"/>
                </a:solidFill>
                <a:latin typeface="Tahoma" pitchFamily="34" charset="0"/>
              </a:rPr>
              <a:t>информация,</a:t>
            </a:r>
          </a:p>
          <a:p>
            <a:pPr algn="ctr" eaLnBrk="1" hangingPunct="1"/>
            <a:r>
              <a:rPr lang="ru-RU" sz="2000" b="1">
                <a:solidFill>
                  <a:schemeClr val="bg2"/>
                </a:solidFill>
                <a:latin typeface="Tahoma" pitchFamily="34" charset="0"/>
              </a:rPr>
              <a:t>финансы</a:t>
            </a:r>
          </a:p>
        </p:txBody>
      </p:sp>
      <p:sp>
        <p:nvSpPr>
          <p:cNvPr id="927764" name="AutoShape 20"/>
          <p:cNvSpPr>
            <a:spLocks noChangeArrowheads="1"/>
          </p:cNvSpPr>
          <p:nvPr/>
        </p:nvSpPr>
        <p:spPr bwMode="gray">
          <a:xfrm>
            <a:off x="0" y="0"/>
            <a:ext cx="9144000" cy="873125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ФГОС: три </a:t>
            </a: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системы 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требований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179388" y="115888"/>
            <a:ext cx="867568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>
                <a:solidFill>
                  <a:schemeClr val="tx2"/>
                </a:solidFill>
              </a:rPr>
              <a:t>Каким должно быть учебное задание? 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142875" y="2889250"/>
            <a:ext cx="8856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marL="342900" indent="-342900"/>
            <a:endParaRPr lang="ru-RU" sz="1000" b="1"/>
          </a:p>
          <a:p>
            <a:pPr marL="342900" indent="-342900" algn="r">
              <a:buFontTx/>
              <a:buAutoNum type="arabicParenR"/>
            </a:pPr>
            <a:endParaRPr lang="ru-RU" sz="1000" b="1"/>
          </a:p>
        </p:txBody>
      </p:sp>
      <p:sp>
        <p:nvSpPr>
          <p:cNvPr id="319494" name="Rectangle 5"/>
          <p:cNvSpPr>
            <a:spLocks noChangeArrowheads="1"/>
          </p:cNvSpPr>
          <p:nvPr/>
        </p:nvSpPr>
        <p:spPr bwMode="auto">
          <a:xfrm>
            <a:off x="125202" y="4905164"/>
            <a:ext cx="8856663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marL="342900" indent="-342900"/>
            <a:r>
              <a:rPr lang="ru-RU" sz="2400" b="1" dirty="0" smtClean="0"/>
              <a:t>3</a:t>
            </a:r>
            <a:r>
              <a:rPr lang="ru-RU" sz="2400" b="1" dirty="0"/>
              <a:t>) </a:t>
            </a:r>
            <a:r>
              <a:rPr lang="ru-RU" sz="2400" b="1" dirty="0" smtClean="0"/>
              <a:t>Оценить и при необходимости изменить имеющееся задания или оставить «хорошее задание»</a:t>
            </a:r>
            <a:endParaRPr lang="ru-RU" sz="2400" b="1" dirty="0"/>
          </a:p>
        </p:txBody>
      </p:sp>
      <p:sp>
        <p:nvSpPr>
          <p:cNvPr id="319495" name="Rectangle 5"/>
          <p:cNvSpPr>
            <a:spLocks noChangeArrowheads="1"/>
          </p:cNvSpPr>
          <p:nvPr/>
        </p:nvSpPr>
        <p:spPr bwMode="auto">
          <a:xfrm>
            <a:off x="130138" y="1918259"/>
            <a:ext cx="9324975" cy="26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marL="342900" indent="-342900">
              <a:buFontTx/>
              <a:buAutoNum type="arabicParenR"/>
            </a:pPr>
            <a:r>
              <a:rPr lang="ru-RU" sz="2400" b="1" dirty="0" smtClean="0"/>
              <a:t>Выяснить</a:t>
            </a:r>
            <a:r>
              <a:rPr lang="ru-RU" sz="2800" b="1" dirty="0" smtClean="0"/>
              <a:t>, </a:t>
            </a:r>
            <a:r>
              <a:rPr lang="ru-RU" sz="2400" b="1" i="1" dirty="0" smtClean="0"/>
              <a:t>в </a:t>
            </a:r>
            <a:r>
              <a:rPr lang="ru-RU" sz="2400" b="1" i="1" dirty="0"/>
              <a:t>какой мере задание побуждает</a:t>
            </a:r>
            <a:r>
              <a:rPr lang="ru-RU" sz="2400" b="1" dirty="0"/>
              <a:t>  </a:t>
            </a:r>
            <a:r>
              <a:rPr lang="ru-RU" sz="2400" b="1" i="1" dirty="0"/>
              <a:t>учащихся выполнять действия, </a:t>
            </a:r>
            <a:r>
              <a:rPr lang="ru-RU" sz="2400" b="1" i="1" dirty="0" smtClean="0"/>
              <a:t>приводящие к формированию </a:t>
            </a:r>
            <a:r>
              <a:rPr lang="ru-RU" sz="2400" b="1" i="1" dirty="0"/>
              <a:t>данного </a:t>
            </a:r>
            <a:r>
              <a:rPr lang="ru-RU" sz="2400" b="1" i="1" dirty="0" smtClean="0"/>
              <a:t>навыка? Что это за </a:t>
            </a:r>
            <a:r>
              <a:rPr lang="ru-RU" sz="2400" b="1" i="1" dirty="0"/>
              <a:t>действия?</a:t>
            </a:r>
          </a:p>
          <a:p>
            <a:pPr marL="342900" indent="-342900"/>
            <a:r>
              <a:rPr lang="ru-RU" sz="800" b="1" dirty="0"/>
              <a:t>	</a:t>
            </a:r>
          </a:p>
          <a:p>
            <a:pPr marL="342900" indent="-342900"/>
            <a:endParaRPr lang="ru-RU" b="1" dirty="0" smtClean="0"/>
          </a:p>
          <a:p>
            <a:pPr marL="342900" indent="-342900"/>
            <a:endParaRPr lang="ru-RU" b="1" dirty="0"/>
          </a:p>
          <a:p>
            <a:pPr marL="342900" indent="-342900"/>
            <a:r>
              <a:rPr lang="ru-RU" sz="2400" b="1" dirty="0" smtClean="0"/>
              <a:t>2</a:t>
            </a:r>
            <a:r>
              <a:rPr lang="ru-RU" sz="2400" b="1" dirty="0"/>
              <a:t>) </a:t>
            </a:r>
            <a:r>
              <a:rPr lang="ru-RU" sz="2400" b="1" dirty="0" smtClean="0"/>
              <a:t>Описать </a:t>
            </a:r>
            <a:r>
              <a:rPr lang="ru-RU" sz="2400" b="1" i="1" dirty="0"/>
              <a:t>«хорошее задание</a:t>
            </a:r>
            <a:r>
              <a:rPr lang="ru-RU" sz="2400" b="1" i="1" dirty="0" smtClean="0"/>
              <a:t>»</a:t>
            </a:r>
          </a:p>
          <a:p>
            <a:pPr marL="342900" indent="-342900"/>
            <a:endParaRPr lang="ru-RU" sz="2400" b="1" i="1" dirty="0"/>
          </a:p>
        </p:txBody>
      </p:sp>
      <p:sp>
        <p:nvSpPr>
          <p:cNvPr id="319496" name="AutoShape 8"/>
          <p:cNvSpPr>
            <a:spLocks noChangeArrowheads="1"/>
          </p:cNvSpPr>
          <p:nvPr/>
        </p:nvSpPr>
        <p:spPr bwMode="auto">
          <a:xfrm>
            <a:off x="287524" y="1304925"/>
            <a:ext cx="7956550" cy="539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sz="3200" b="1" dirty="0" smtClean="0">
                <a:solidFill>
                  <a:schemeClr val="bg2"/>
                </a:solidFill>
              </a:rPr>
              <a:t>Что необходимо сделать?</a:t>
            </a:r>
            <a:endParaRPr lang="ru-RU" sz="3200" b="1" dirty="0">
              <a:solidFill>
                <a:schemeClr val="bg2"/>
              </a:solidFill>
            </a:endParaRPr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2361803" y="4184800"/>
            <a:ext cx="6493272" cy="539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ru-RU" sz="2400" b="1" dirty="0" smtClean="0">
                <a:solidFill>
                  <a:schemeClr val="bg2"/>
                </a:solidFill>
              </a:rPr>
              <a:t>На основе проведенного анализа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2376972" y="3086099"/>
            <a:ext cx="6502053" cy="5397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ru-RU" sz="2400" b="1" dirty="0" smtClean="0">
                <a:solidFill>
                  <a:schemeClr val="bg2"/>
                </a:solidFill>
              </a:rPr>
              <a:t>Ответ: анализ требований стандарта и ПР</a:t>
            </a:r>
            <a:endParaRPr lang="ru-RU" sz="2400" b="1" dirty="0">
              <a:solidFill>
                <a:schemeClr val="bg2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2447764" y="5713844"/>
            <a:ext cx="6431261" cy="87449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r>
              <a:rPr lang="ru-RU" sz="2400" b="1" dirty="0" smtClean="0">
                <a:solidFill>
                  <a:schemeClr val="bg2"/>
                </a:solidFill>
              </a:rPr>
              <a:t>На основе составленного описания,</a:t>
            </a:r>
          </a:p>
          <a:p>
            <a:r>
              <a:rPr lang="ru-RU" sz="2400" b="1" dirty="0" smtClean="0">
                <a:solidFill>
                  <a:schemeClr val="bg2"/>
                </a:solidFill>
              </a:rPr>
              <a:t>варьируя компоненты учебного задания</a:t>
            </a:r>
            <a:endParaRPr lang="ru-RU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3211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19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194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1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4" grpId="0"/>
      <p:bldP spid="319496" grpId="0" animBg="1"/>
      <p:bldP spid="10" grpId="0" animBg="1"/>
      <p:bldP spid="11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D36D9-3622-463E-ABB4-6857A3A876FA}" type="slidenum">
              <a:rPr lang="ru-RU"/>
              <a:pPr>
                <a:defRPr/>
              </a:pPr>
              <a:t>41</a:t>
            </a:fld>
            <a:endParaRPr lang="ru-RU"/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503238" y="2312988"/>
            <a:ext cx="7993062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lnSpc>
                <a:spcPct val="110000"/>
              </a:lnSpc>
              <a:spcBef>
                <a:spcPct val="20000"/>
              </a:spcBef>
            </a:pPr>
            <a:r>
              <a:rPr lang="ru-RU" sz="3200" b="1">
                <a:solidFill>
                  <a:schemeClr val="tx2"/>
                </a:solidFill>
              </a:rPr>
              <a:t>	Особенности учебных заданий, направленных на формирование ценностно-смысловых установок</a:t>
            </a:r>
          </a:p>
        </p:txBody>
      </p:sp>
    </p:spTree>
    <p:extLst>
      <p:ext uri="{BB962C8B-B14F-4D97-AF65-F5344CB8AC3E}">
        <p14:creationId xmlns:p14="http://schemas.microsoft.com/office/powerpoint/2010/main" val="1900704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37891" name="Rectangle 5"/>
          <p:cNvSpPr>
            <a:spLocks noChangeArrowheads="1"/>
          </p:cNvSpPr>
          <p:nvPr/>
        </p:nvSpPr>
        <p:spPr bwMode="auto">
          <a:xfrm>
            <a:off x="1871663" y="260350"/>
            <a:ext cx="6948487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2800" b="1">
                <a:solidFill>
                  <a:schemeClr val="tx2"/>
                </a:solidFill>
              </a:rPr>
              <a:t>Требования стандарта к личностным и метапредметным результатам. НШ </a:t>
            </a:r>
          </a:p>
        </p:txBody>
      </p:sp>
      <p:sp>
        <p:nvSpPr>
          <p:cNvPr id="37892" name="Rectangle 5"/>
          <p:cNvSpPr>
            <a:spLocks noChangeArrowheads="1"/>
          </p:cNvSpPr>
          <p:nvPr/>
        </p:nvSpPr>
        <p:spPr bwMode="auto">
          <a:xfrm>
            <a:off x="0" y="1273175"/>
            <a:ext cx="9144000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marL="342900" indent="-342900" algn="ctr" eaLnBrk="0" hangingPunct="0"/>
            <a:r>
              <a:rPr lang="ru-RU" sz="2800" b="1"/>
              <a:t>ЦЕННОСТНО-СМЫСЛОВЫЕ УСТАНОВКИ</a:t>
            </a:r>
          </a:p>
          <a:p>
            <a:pPr marL="342900" indent="-342900" algn="ctr" eaLnBrk="0" hangingPunct="0"/>
            <a:r>
              <a:rPr lang="ru-RU" sz="2800" b="1"/>
              <a:t>(ЛР: 1, 3, 6, 7, 8, 10)</a:t>
            </a:r>
          </a:p>
          <a:p>
            <a:pPr marL="342900" indent="-342900" algn="ctr" eaLnBrk="0" hangingPunct="0"/>
            <a:endParaRPr lang="ru-RU" sz="800" b="1"/>
          </a:p>
          <a:p>
            <a:pPr marL="342900" indent="-342900" eaLnBrk="0" hangingPunct="0">
              <a:buFont typeface="Wingdings" pitchFamily="2" charset="2"/>
              <a:buChar char="ü"/>
            </a:pPr>
            <a:r>
              <a:rPr lang="ru-RU"/>
              <a:t>формирование основ российской гражданской идентичности, чувства гордости за свою Родину, российский народ и историю России, осознание своей этнической и национальной принадлежности; формирование ценностей многонационального российского общества; становление гуманистических и демократических ценностных ориентаций;</a:t>
            </a:r>
          </a:p>
          <a:p>
            <a:pPr marL="342900" indent="-342900" eaLnBrk="0" hangingPunct="0">
              <a:buFont typeface="Wingdings" pitchFamily="2" charset="2"/>
              <a:buChar char="ü"/>
            </a:pPr>
            <a:r>
              <a:rPr lang="ru-RU"/>
              <a:t>формирование уважительного отношения к иному мнению, истории и культуре других народов;</a:t>
            </a:r>
          </a:p>
          <a:p>
            <a:pPr marL="342900" indent="-342900" eaLnBrk="0" hangingPunct="0">
              <a:buFont typeface="Wingdings" pitchFamily="2" charset="2"/>
              <a:buChar char="ü"/>
            </a:pPr>
            <a:r>
              <a:rPr lang="ru-RU"/>
              <a:t>развитие самостоятельности и личной ответственности за свои поступки, в том числе в информационной деятельности, на основе представлений о нравственных нормах, социальной справедливости и свободе;</a:t>
            </a:r>
          </a:p>
          <a:p>
            <a:pPr marL="342900" indent="-342900" eaLnBrk="0" hangingPunct="0">
              <a:buFont typeface="Wingdings" pitchFamily="2" charset="2"/>
              <a:buChar char="ü"/>
            </a:pPr>
            <a:r>
              <a:rPr lang="ru-RU"/>
              <a:t>формирование эстетических потребностей, ценностей и чувств; </a:t>
            </a:r>
          </a:p>
          <a:p>
            <a:pPr marL="342900" indent="-342900" eaLnBrk="0" hangingPunct="0">
              <a:buFont typeface="Wingdings" pitchFamily="2" charset="2"/>
              <a:buChar char="ü"/>
            </a:pPr>
            <a:r>
              <a:rPr lang="ru-RU"/>
              <a:t>развитие этических чувств, доброжелательности и эмоционально-нравственной отзывчивости, понимания и сопереживания чувствам других людей; </a:t>
            </a:r>
          </a:p>
          <a:p>
            <a:pPr marL="342900" indent="-342900" eaLnBrk="0" hangingPunct="0">
              <a:buFont typeface="Wingdings" pitchFamily="2" charset="2"/>
              <a:buChar char="ü"/>
            </a:pPr>
            <a:r>
              <a:rPr lang="ru-RU"/>
              <a:t>формирование установки на безопасный, здоровый образ жизни, наличие мотивации к творческому труду, работе на результат, бережному отношению к материальным и духовным ценностям </a:t>
            </a: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16922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106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63B78-5FB4-4886-874D-23EA589A9909}" type="slidenum">
              <a:rPr lang="ru-RU"/>
              <a:pPr>
                <a:defRPr/>
              </a:pPr>
              <a:t>43</a:t>
            </a:fld>
            <a:endParaRPr lang="ru-RU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1871663" y="260350"/>
            <a:ext cx="6948487" cy="9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Требования стандарта к личностным и </a:t>
            </a:r>
            <a:r>
              <a:rPr lang="ru-RU" sz="2800" b="1" dirty="0" err="1">
                <a:solidFill>
                  <a:schemeClr val="tx2"/>
                </a:solidFill>
              </a:rPr>
              <a:t>метапредметным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результатам. ОШ 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1273175"/>
            <a:ext cx="9144000" cy="514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/>
            <a:r>
              <a:rPr lang="ru-RU" sz="2800" b="1" dirty="0"/>
              <a:t>ЦЕННОСТНО-СМЫСЛОВЫЕ УСТАНОВКИ</a:t>
            </a:r>
          </a:p>
          <a:p>
            <a:pPr marL="342900" indent="-342900" algn="ctr"/>
            <a:r>
              <a:rPr lang="ru-RU" sz="2800" b="1" dirty="0"/>
              <a:t>(ЛР: 1, </a:t>
            </a:r>
            <a:r>
              <a:rPr lang="ru-RU" sz="2800" b="1" dirty="0" smtClean="0"/>
              <a:t>4, </a:t>
            </a:r>
            <a:r>
              <a:rPr lang="ru-RU" sz="2800" b="1" dirty="0"/>
              <a:t>6, </a:t>
            </a:r>
            <a:r>
              <a:rPr lang="ru-RU" sz="2800" b="1" dirty="0" smtClean="0"/>
              <a:t>8, 9, 10, 11, МР: 12)</a:t>
            </a:r>
            <a:endParaRPr lang="ru-RU" sz="2800" b="1" dirty="0"/>
          </a:p>
          <a:p>
            <a:pPr marL="342900" indent="-342900" algn="ctr"/>
            <a:endParaRPr lang="ru-RU" sz="800" b="1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1200" dirty="0" smtClean="0">
                <a:ea typeface="Times New Roman"/>
                <a:cs typeface="Arial" pitchFamily="34" charset="0"/>
              </a:rPr>
              <a:t>воспитание </a:t>
            </a:r>
            <a:r>
              <a:rPr lang="ru-RU" sz="1200" b="1" dirty="0" smtClean="0">
                <a:ea typeface="Times New Roman"/>
                <a:cs typeface="Arial" pitchFamily="34" charset="0"/>
              </a:rPr>
              <a:t>российской гражданской идентичности</a:t>
            </a:r>
            <a:r>
              <a:rPr lang="ru-RU" sz="1200" dirty="0" smtClean="0">
                <a:ea typeface="Times New Roman"/>
                <a:cs typeface="Arial" pitchFamily="34" charset="0"/>
              </a:rPr>
              <a:t>: патриотизма, уважения к Отечеству, прошлое и настоящее многонационального народа России; осознание своей этнической принадлежности, знание истории, языка, культуры своего народа, своего края, основ культурного наследия народов России и человечества; усвоение гуманистических, демократических и традиционных ценностей многонационального российского общества; воспитание чувства ответственности и долга перед Родиной;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200" dirty="0" smtClean="0">
                <a:cs typeface="Arial" pitchFamily="34" charset="0"/>
              </a:rPr>
              <a:t>формирование осознанного, </a:t>
            </a:r>
            <a:r>
              <a:rPr lang="ru-RU" sz="1200" b="1" dirty="0" smtClean="0">
                <a:cs typeface="Arial" pitchFamily="34" charset="0"/>
              </a:rPr>
              <a:t>уважительного и доброжелательного отношения к другому человеку</a:t>
            </a:r>
            <a:r>
              <a:rPr lang="ru-RU" sz="1200" dirty="0" smtClean="0">
                <a:cs typeface="Arial" pitchFamily="34" charset="0"/>
              </a:rPr>
              <a:t>, его мнению, мировоззрению, культуре, языку, вере, гражданской позиции, к истории, культуре, религии, традициям, языкам, ценностям народов России и народов мира;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200" dirty="0" smtClean="0">
                <a:ea typeface="Times New Roman"/>
                <a:cs typeface="Arial" pitchFamily="34" charset="0"/>
              </a:rPr>
              <a:t>развитие </a:t>
            </a:r>
            <a:r>
              <a:rPr lang="ru-RU" sz="1200" b="1" dirty="0" smtClean="0">
                <a:ea typeface="Times New Roman"/>
                <a:cs typeface="Arial" pitchFamily="34" charset="0"/>
              </a:rPr>
              <a:t>морального сознания и компетентности в решении моральных проблем </a:t>
            </a:r>
            <a:r>
              <a:rPr lang="ru-RU" sz="1200" dirty="0" smtClean="0">
                <a:ea typeface="Times New Roman"/>
                <a:cs typeface="Arial" pitchFamily="34" charset="0"/>
              </a:rPr>
              <a:t>на основе личностного выбора, формирование </a:t>
            </a:r>
            <a:r>
              <a:rPr lang="ru-RU" sz="1200" b="1" dirty="0" smtClean="0">
                <a:ea typeface="Times New Roman"/>
                <a:cs typeface="Arial" pitchFamily="34" charset="0"/>
              </a:rPr>
              <a:t>нравственных чувств и нравственного поведения</a:t>
            </a:r>
            <a:r>
              <a:rPr lang="ru-RU" sz="1200" dirty="0" smtClean="0">
                <a:ea typeface="Times New Roman"/>
                <a:cs typeface="Arial" pitchFamily="34" charset="0"/>
              </a:rPr>
              <a:t>, осознанного и ответственного отношения к собственным поступкам;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200" dirty="0" smtClean="0">
                <a:ea typeface="Times New Roman"/>
                <a:cs typeface="Arial" pitchFamily="34" charset="0"/>
              </a:rPr>
              <a:t>формирование </a:t>
            </a:r>
            <a:r>
              <a:rPr lang="ru-RU" sz="1200" b="1" dirty="0" smtClean="0">
                <a:ea typeface="Times New Roman"/>
                <a:cs typeface="Arial" pitchFamily="34" charset="0"/>
              </a:rPr>
              <a:t>ценности</a:t>
            </a:r>
            <a:r>
              <a:rPr lang="ru-RU" sz="1200" dirty="0" smtClean="0">
                <a:ea typeface="Times New Roman"/>
                <a:cs typeface="Arial" pitchFamily="34" charset="0"/>
              </a:rPr>
              <a:t> </a:t>
            </a:r>
            <a:r>
              <a:rPr lang="ru-RU" sz="1200" b="1" dirty="0" smtClean="0">
                <a:ea typeface="Times New Roman"/>
                <a:cs typeface="Arial" pitchFamily="34" charset="0"/>
              </a:rPr>
              <a:t>здорового и безопасного образа жизни</a:t>
            </a:r>
            <a:r>
              <a:rPr lang="ru-RU" sz="1200" dirty="0" smtClean="0">
                <a:ea typeface="Times New Roman"/>
                <a:cs typeface="Arial" pitchFamily="34" charset="0"/>
              </a:rPr>
              <a:t>; усвоение правил индивидуального и коллективного безопасного поведения в чрезвычайных ситуациях, угрожающих жизни и здоровью людей, правил поведения на транспорте и на дорогах;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1200" dirty="0" smtClean="0">
                <a:ea typeface="Times New Roman"/>
                <a:cs typeface="Arial" pitchFamily="34" charset="0"/>
              </a:rPr>
              <a:t>формирование </a:t>
            </a:r>
            <a:r>
              <a:rPr lang="ru-RU" sz="1200" b="1" dirty="0" smtClean="0">
                <a:ea typeface="Times New Roman"/>
                <a:cs typeface="Arial" pitchFamily="34" charset="0"/>
              </a:rPr>
              <a:t>основ экологической культуры</a:t>
            </a:r>
            <a:r>
              <a:rPr lang="ru-RU" sz="1200" dirty="0" smtClean="0">
                <a:ea typeface="Times New Roman"/>
                <a:cs typeface="Arial" pitchFamily="34" charset="0"/>
              </a:rPr>
              <a:t> соответствующей современному уровню экологического мышления, развитие опыта экологически ориентированной рефлексивно-оценочной и практической деятельности в жизненных ситуациях</a:t>
            </a:r>
            <a:r>
              <a:rPr lang="ru-RU" sz="1200" b="1" dirty="0" smtClean="0">
                <a:ea typeface="Times New Roman"/>
                <a:cs typeface="Arial" pitchFamily="34" charset="0"/>
              </a:rPr>
              <a:t>;</a:t>
            </a:r>
            <a:r>
              <a:rPr lang="ru-RU" sz="1200" dirty="0" smtClean="0">
                <a:ea typeface="Times New Roman"/>
                <a:cs typeface="Arial" pitchFamily="34" charset="0"/>
              </a:rPr>
              <a:t> умение применять экологическое мышление в познавательной, коммуникативной, социальной практике и профессиональной ориентации;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1200" dirty="0" smtClean="0">
                <a:ea typeface="Times New Roman"/>
                <a:cs typeface="Arial" pitchFamily="34" charset="0"/>
              </a:rPr>
              <a:t>осознание значения семьи в жизни человека и общества, </a:t>
            </a:r>
            <a:r>
              <a:rPr lang="ru-RU" sz="1200" b="1" dirty="0" smtClean="0">
                <a:ea typeface="Times New Roman"/>
                <a:cs typeface="Arial" pitchFamily="34" charset="0"/>
              </a:rPr>
              <a:t>принятие ценности семейной жизни</a:t>
            </a:r>
            <a:r>
              <a:rPr lang="ru-RU" sz="1200" dirty="0" smtClean="0">
                <a:ea typeface="Times New Roman"/>
                <a:cs typeface="Arial" pitchFamily="34" charset="0"/>
              </a:rPr>
              <a:t>, уважительное и заботливое отношение к членам своей семьи;</a:t>
            </a:r>
            <a:endParaRPr lang="ru-RU" sz="1200" dirty="0" smtClean="0"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200" dirty="0" smtClean="0">
                <a:ea typeface="Times New Roman"/>
                <a:cs typeface="Arial" pitchFamily="34" charset="0"/>
              </a:rPr>
              <a:t>развитие </a:t>
            </a:r>
            <a:r>
              <a:rPr lang="ru-RU" sz="1200" b="1" dirty="0" smtClean="0">
                <a:ea typeface="Times New Roman"/>
                <a:cs typeface="Arial" pitchFamily="34" charset="0"/>
              </a:rPr>
              <a:t>эстетического сознания</a:t>
            </a:r>
            <a:r>
              <a:rPr lang="ru-RU" sz="1200" dirty="0" smtClean="0">
                <a:ea typeface="Times New Roman"/>
                <a:cs typeface="Arial" pitchFamily="34" charset="0"/>
              </a:rPr>
              <a:t> через освоение художественного наследия народов России и мира, творческой деятельности эстетического характера;</a:t>
            </a:r>
            <a:endParaRPr lang="ru-RU" sz="1200" dirty="0">
              <a:cs typeface="Arial" pitchFamily="34" charset="0"/>
            </a:endParaRPr>
          </a:p>
        </p:txBody>
      </p:sp>
      <p:pic>
        <p:nvPicPr>
          <p:cNvPr id="5120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1692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7764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323850" y="152400"/>
            <a:ext cx="8496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3200" b="1">
                <a:solidFill>
                  <a:schemeClr val="tx2"/>
                </a:solidFill>
              </a:rPr>
              <a:t>Ценностно-смысловые установки:</a:t>
            </a:r>
          </a:p>
          <a:p>
            <a:pPr algn="ctr"/>
            <a:r>
              <a:rPr lang="ru-RU" sz="3200" b="1">
                <a:solidFill>
                  <a:schemeClr val="tx2"/>
                </a:solidFill>
              </a:rPr>
              <a:t>основной вопрос к заданию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336550" y="1457325"/>
            <a:ext cx="7943850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ru-RU" sz="3000"/>
              <a:t>   </a:t>
            </a:r>
            <a:r>
              <a:rPr lang="ru-RU" sz="3000" u="sng"/>
              <a:t>Предварительный вопрос</a:t>
            </a:r>
            <a:r>
              <a:rPr lang="ru-RU" sz="3000"/>
              <a:t>: </a:t>
            </a:r>
            <a:r>
              <a:rPr lang="ru-RU" sz="3000" i="1"/>
              <a:t>как, в чем проявляется наличие или отсутствие ценностно-смысловых установок</a:t>
            </a:r>
            <a:r>
              <a:rPr lang="ru-RU" sz="3000"/>
              <a:t>?</a:t>
            </a:r>
            <a:endParaRPr lang="ru-RU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79388" y="3392488"/>
            <a:ext cx="8569325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buFontTx/>
              <a:buChar char="•"/>
            </a:pPr>
            <a:r>
              <a:rPr lang="ru-RU" sz="3000"/>
              <a:t>В знании норм </a:t>
            </a:r>
            <a:r>
              <a:rPr lang="ru-RU" sz="2400"/>
              <a:t>(когнитивный компонент)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ru-RU" sz="3000" b="1"/>
              <a:t>В наличии позитивного или негативного отношения к нормам </a:t>
            </a:r>
            <a:r>
              <a:rPr lang="ru-RU" sz="2400" b="1"/>
              <a:t>(ценностный компонент)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ru-RU" sz="3000" b="1"/>
              <a:t>В принятии или неприятии норм </a:t>
            </a:r>
            <a:r>
              <a:rPr lang="ru-RU" sz="2400" b="1"/>
              <a:t>(эмоциональный компонент)</a:t>
            </a:r>
          </a:p>
          <a:p>
            <a:pPr>
              <a:lnSpc>
                <a:spcPct val="110000"/>
              </a:lnSpc>
              <a:buFontTx/>
              <a:buChar char="•"/>
            </a:pPr>
            <a:r>
              <a:rPr lang="ru-RU" sz="3000"/>
              <a:t>В поведении</a:t>
            </a:r>
            <a:r>
              <a:rPr lang="ru-RU" sz="2400"/>
              <a:t> (поведенческий компонент)</a:t>
            </a:r>
            <a:endParaRPr lang="ru-RU" sz="3000"/>
          </a:p>
        </p:txBody>
      </p:sp>
    </p:spTree>
    <p:extLst>
      <p:ext uri="{BB962C8B-B14F-4D97-AF65-F5344CB8AC3E}">
        <p14:creationId xmlns:p14="http://schemas.microsoft.com/office/powerpoint/2010/main" val="1265079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79388" y="1665288"/>
            <a:ext cx="86772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ru-RU" sz="3200" b="1" i="1"/>
              <a:t>В какой мере задание</a:t>
            </a:r>
          </a:p>
          <a:p>
            <a:pPr algn="ctr">
              <a:lnSpc>
                <a:spcPct val="110000"/>
              </a:lnSpc>
            </a:pPr>
            <a:r>
              <a:rPr lang="ru-RU" sz="3200" b="1" i="1"/>
              <a:t>стимулирует учащихся</a:t>
            </a:r>
          </a:p>
          <a:p>
            <a:pPr algn="ctr">
              <a:lnSpc>
                <a:spcPct val="110000"/>
              </a:lnSpc>
            </a:pPr>
            <a:r>
              <a:rPr lang="ru-RU" sz="3600" b="1" i="1"/>
              <a:t>выразить и аргументировать</a:t>
            </a:r>
          </a:p>
          <a:p>
            <a:pPr algn="ctr">
              <a:lnSpc>
                <a:spcPct val="110000"/>
              </a:lnSpc>
            </a:pPr>
            <a:r>
              <a:rPr lang="ru-RU" sz="3600" b="1" i="1" u="sng"/>
              <a:t>свою</a:t>
            </a:r>
            <a:r>
              <a:rPr lang="ru-RU" sz="3600" b="1" i="1"/>
              <a:t> жизненную позицию</a:t>
            </a:r>
            <a:endParaRPr lang="ru-RU" sz="3200" b="1" i="1"/>
          </a:p>
          <a:p>
            <a:pPr algn="ctr">
              <a:lnSpc>
                <a:spcPct val="110000"/>
              </a:lnSpc>
            </a:pPr>
            <a:r>
              <a:rPr lang="ru-RU" sz="3200" b="1" i="1"/>
              <a:t>по отношению к обсуждаемой проблеме и позволяет им это сделать</a:t>
            </a:r>
            <a:r>
              <a:rPr lang="ru-RU" sz="3200"/>
              <a:t>?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323850" y="152400"/>
            <a:ext cx="8496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3200" b="1">
                <a:solidFill>
                  <a:schemeClr val="tx2"/>
                </a:solidFill>
              </a:rPr>
              <a:t>Ценностно-смысловые установки:</a:t>
            </a:r>
          </a:p>
          <a:p>
            <a:pPr algn="ctr"/>
            <a:r>
              <a:rPr lang="ru-RU" sz="3200" b="1">
                <a:solidFill>
                  <a:schemeClr val="tx2"/>
                </a:solidFill>
              </a:rPr>
              <a:t>основной вопрос к заданию</a:t>
            </a:r>
          </a:p>
        </p:txBody>
      </p:sp>
    </p:spTree>
    <p:extLst>
      <p:ext uri="{BB962C8B-B14F-4D97-AF65-F5344CB8AC3E}">
        <p14:creationId xmlns:p14="http://schemas.microsoft.com/office/powerpoint/2010/main" val="3874427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323850" y="152400"/>
            <a:ext cx="8496300" cy="107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</a:rPr>
              <a:t>Ценностно-смысловые установки: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описание «хорошего» задания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0" y="1530350"/>
            <a:ext cx="932497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>
              <a:lnSpc>
                <a:spcPct val="120000"/>
              </a:lnSpc>
              <a:buFontTx/>
              <a:buChar char="•"/>
            </a:pPr>
            <a:endParaRPr lang="ru-RU" sz="800" dirty="0"/>
          </a:p>
          <a:p>
            <a:pPr>
              <a:lnSpc>
                <a:spcPct val="120000"/>
              </a:lnSpc>
              <a:buFontTx/>
              <a:buChar char="•"/>
            </a:pPr>
            <a:r>
              <a:rPr lang="ru-RU" sz="3000" dirty="0"/>
              <a:t>«Хорошее» задание дает возможность: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ü"/>
            </a:pPr>
            <a:r>
              <a:rPr lang="ru-RU" b="1" dirty="0"/>
              <a:t>выразить </a:t>
            </a:r>
            <a:r>
              <a:rPr lang="ru-RU" dirty="0"/>
              <a:t>свою позицию/ценностное суждение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400" dirty="0"/>
              <a:t>разделив предложенные формулировки или противопоставив им свою;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400" dirty="0"/>
              <a:t>оценив степень своего согласия/несогласия с предложенными формулировками;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Ø"/>
            </a:pPr>
            <a:r>
              <a:rPr lang="ru-RU" sz="2400" dirty="0"/>
              <a:t>прямо сформулировав свою позицию;</a:t>
            </a:r>
            <a:r>
              <a:rPr lang="ru-RU" dirty="0"/>
              <a:t> </a:t>
            </a:r>
          </a:p>
          <a:p>
            <a:pPr lvl="1">
              <a:lnSpc>
                <a:spcPct val="120000"/>
              </a:lnSpc>
              <a:buFont typeface="Wingdings" pitchFamily="2" charset="2"/>
              <a:buChar char="ü"/>
            </a:pPr>
            <a:r>
              <a:rPr lang="ru-RU" b="1" dirty="0"/>
              <a:t>аргументировать </a:t>
            </a:r>
            <a:r>
              <a:rPr lang="ru-RU" dirty="0"/>
              <a:t>(пояснить, </a:t>
            </a:r>
            <a:r>
              <a:rPr lang="ru-RU" dirty="0" err="1"/>
              <a:t>прокомментиро-вать</a:t>
            </a:r>
            <a:r>
              <a:rPr lang="ru-RU" dirty="0"/>
              <a:t>) свою позицию, оценку и/или свой выбор.</a:t>
            </a:r>
          </a:p>
        </p:txBody>
      </p:sp>
    </p:spTree>
    <p:extLst>
      <p:ext uri="{BB962C8B-B14F-4D97-AF65-F5344CB8AC3E}">
        <p14:creationId xmlns:p14="http://schemas.microsoft.com/office/powerpoint/2010/main" val="36498059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2252" y="152636"/>
            <a:ext cx="6871631" cy="1260140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Оценка учебных заданий: ценностно-смысловые установки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394" y="1700808"/>
            <a:ext cx="6468834" cy="1476164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Первый вопрос: </a:t>
            </a:r>
          </a:p>
          <a:p>
            <a:pPr marL="0" indent="0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Задание содержит эмоционально-ценностный  компонент?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7925756" y="2091541"/>
            <a:ext cx="1044000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ДА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167199" y="3392996"/>
            <a:ext cx="6385021" cy="2196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Второй и третий вопросы: </a:t>
            </a:r>
          </a:p>
          <a:p>
            <a:pPr marL="0" indent="0">
              <a:buFontTx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Требуется выражение </a:t>
            </a:r>
            <a:r>
              <a:rPr lang="ru-RU" sz="2800" b="1" u="sng" dirty="0" smtClean="0">
                <a:latin typeface="Arial" pitchFamily="34" charset="0"/>
                <a:cs typeface="Arial" pitchFamily="34" charset="0"/>
              </a:rPr>
              <a:t>собственной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позиции и/или комментарий, аргументация, пояснения?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6809379" y="944724"/>
            <a:ext cx="2232755" cy="7920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33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en-US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хороших</a:t>
            </a:r>
            <a:r>
              <a:rPr lang="en-US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24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заданиях:</a:t>
            </a:r>
          </a:p>
          <a:p>
            <a:pPr marL="0" indent="0">
              <a:buNone/>
            </a:pPr>
            <a:endParaRPr lang="ru-RU" sz="24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6871825" y="2096852"/>
            <a:ext cx="1044000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НЕТ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6728784" y="4833156"/>
            <a:ext cx="2313350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ДА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7107195" y="2649603"/>
            <a:ext cx="593122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8151195" y="2641647"/>
            <a:ext cx="593122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 bwMode="auto">
          <a:xfrm>
            <a:off x="7002033" y="6165304"/>
            <a:ext cx="593122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 bwMode="auto">
          <a:xfrm>
            <a:off x="8178784" y="6165304"/>
            <a:ext cx="593122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 bwMode="auto">
          <a:xfrm>
            <a:off x="7468282" y="3615494"/>
            <a:ext cx="1044000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НЕТ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 bwMode="auto">
          <a:xfrm>
            <a:off x="7711692" y="4148590"/>
            <a:ext cx="593122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 bwMode="auto">
          <a:xfrm>
            <a:off x="6728784" y="5402534"/>
            <a:ext cx="1139621" cy="76277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1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В одном случае</a:t>
            </a:r>
          </a:p>
        </p:txBody>
      </p:sp>
      <p:sp>
        <p:nvSpPr>
          <p:cNvPr id="27" name="Объект 2"/>
          <p:cNvSpPr txBox="1">
            <a:spLocks/>
          </p:cNvSpPr>
          <p:nvPr/>
        </p:nvSpPr>
        <p:spPr bwMode="auto">
          <a:xfrm>
            <a:off x="7868405" y="5402534"/>
            <a:ext cx="1139621" cy="76276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обоих случаях</a:t>
            </a:r>
          </a:p>
        </p:txBody>
      </p:sp>
    </p:spTree>
    <p:extLst>
      <p:ext uri="{BB962C8B-B14F-4D97-AF65-F5344CB8AC3E}">
        <p14:creationId xmlns:p14="http://schemas.microsoft.com/office/powerpoint/2010/main" val="88590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/>
      <p:bldP spid="11" grpId="0" animBg="1"/>
      <p:bldP spid="14" grpId="0" animBg="1"/>
      <p:bldP spid="16" grpId="0" animBg="1"/>
      <p:bldP spid="13" grpId="0" animBg="1"/>
      <p:bldP spid="15" grpId="0" animBg="1"/>
      <p:bldP spid="17" grpId="0" animBg="1"/>
      <p:bldP spid="20" grpId="0" animBg="1"/>
      <p:bldP spid="21" grpId="0" animBg="1"/>
      <p:bldP spid="23" grpId="0" animBg="1"/>
      <p:bldP spid="26" grpId="0" animBg="1"/>
      <p:bldP spid="2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323850" y="152400"/>
            <a:ext cx="84963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3200" b="1">
                <a:solidFill>
                  <a:schemeClr val="tx2"/>
                </a:solidFill>
              </a:rPr>
              <a:t>Ценностно-смысловые установки:</a:t>
            </a:r>
          </a:p>
          <a:p>
            <a:pPr algn="ctr">
              <a:lnSpc>
                <a:spcPct val="80000"/>
              </a:lnSpc>
            </a:pPr>
            <a:r>
              <a:rPr lang="ru-RU" sz="3200" b="1">
                <a:solidFill>
                  <a:schemeClr val="tx2"/>
                </a:solidFill>
              </a:rPr>
              <a:t>оценка (кодировка) заданий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0" y="2384425"/>
            <a:ext cx="918210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000" b="1"/>
              <a:t>     	</a:t>
            </a:r>
            <a:r>
              <a:rPr lang="ru-RU" b="1"/>
              <a:t>Задание 1.</a:t>
            </a:r>
            <a:r>
              <a:rPr lang="ru-RU" sz="2000" b="1"/>
              <a:t> </a:t>
            </a:r>
            <a:r>
              <a:rPr lang="ru-RU" b="1"/>
              <a:t>Прочитай слова, характеризую-</a:t>
            </a:r>
          </a:p>
          <a:p>
            <a:r>
              <a:rPr lang="ru-RU" b="1"/>
              <a:t>         щие разные поступки людей:</a:t>
            </a:r>
          </a:p>
          <a:p>
            <a:r>
              <a:rPr lang="ru-RU" b="1"/>
              <a:t>	        А. добрый;			Б. равнодушный;</a:t>
            </a:r>
          </a:p>
          <a:p>
            <a:r>
              <a:rPr lang="ru-RU" b="1"/>
              <a:t>	        В. внимательный;		Г. отзывчивый;</a:t>
            </a:r>
          </a:p>
          <a:p>
            <a:r>
              <a:rPr lang="ru-RU" b="1"/>
              <a:t>	        Д. завистливый;		Е. честный.</a:t>
            </a:r>
          </a:p>
          <a:p>
            <a:r>
              <a:rPr lang="ru-RU" sz="1800" b="1"/>
              <a:t>	</a:t>
            </a:r>
          </a:p>
          <a:p>
            <a:r>
              <a:rPr lang="ru-RU" sz="1800" b="1"/>
              <a:t>	         </a:t>
            </a:r>
            <a:r>
              <a:rPr lang="ru-RU" b="1"/>
              <a:t>Отметь </a:t>
            </a:r>
            <a:r>
              <a:rPr lang="ru-RU" b="1">
                <a:sym typeface="Wingdings 2" pitchFamily="18" charset="2"/>
              </a:rPr>
              <a:t></a:t>
            </a:r>
            <a:r>
              <a:rPr lang="ru-RU" b="1"/>
              <a:t> слова, которыми можно</a:t>
            </a:r>
          </a:p>
          <a:p>
            <a:r>
              <a:rPr lang="ru-RU" b="1"/>
              <a:t>         охарактеризовать поступок Серёжи</a:t>
            </a:r>
            <a:r>
              <a:rPr lang="ru-RU" sz="2400" b="1"/>
              <a:t>.</a:t>
            </a:r>
          </a:p>
        </p:txBody>
      </p:sp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503238" y="1160463"/>
            <a:ext cx="8497887" cy="1079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sz="2000" b="1"/>
              <a:t>    </a:t>
            </a:r>
            <a:r>
              <a:rPr lang="ru-RU" sz="2000" b="1" u="sng"/>
              <a:t>Умение</a:t>
            </a:r>
            <a:r>
              <a:rPr lang="ru-RU" sz="2000" b="1"/>
              <a:t>: </a:t>
            </a:r>
            <a:r>
              <a:rPr lang="ru-RU" sz="2000"/>
              <a:t>устанавливать связи, отношения, не высказанные в тексте напрямую, например, соотносить ситуацию и поступки героев, пояснять (объяснять) поступки героев, соотнося их с содержанием текста.</a:t>
            </a:r>
          </a:p>
        </p:txBody>
      </p:sp>
      <p:sp>
        <p:nvSpPr>
          <p:cNvPr id="25606" name="Text Box 9"/>
          <p:cNvSpPr txBox="1">
            <a:spLocks noChangeArrowheads="1"/>
          </p:cNvSpPr>
          <p:nvPr/>
        </p:nvSpPr>
        <p:spPr bwMode="auto">
          <a:xfrm>
            <a:off x="431800" y="6057900"/>
            <a:ext cx="3925888" cy="58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200" b="1" u="sng"/>
              <a:t>КОД ЗАДАНИЯ:</a:t>
            </a:r>
            <a:endParaRPr lang="ru-RU" sz="3200"/>
          </a:p>
        </p:txBody>
      </p:sp>
      <p:sp>
        <p:nvSpPr>
          <p:cNvPr id="232458" name="Text Box 10"/>
          <p:cNvSpPr txBox="1">
            <a:spLocks noChangeArrowheads="1"/>
          </p:cNvSpPr>
          <p:nvPr/>
        </p:nvSpPr>
        <p:spPr bwMode="auto">
          <a:xfrm>
            <a:off x="7740650" y="6021388"/>
            <a:ext cx="72231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3600" b="1"/>
              <a:t>1</a:t>
            </a:r>
            <a:endParaRPr lang="ru-RU" sz="3600"/>
          </a:p>
        </p:txBody>
      </p:sp>
    </p:spTree>
    <p:extLst>
      <p:ext uri="{BB962C8B-B14F-4D97-AF65-F5344CB8AC3E}">
        <p14:creationId xmlns:p14="http://schemas.microsoft.com/office/powerpoint/2010/main" val="2907687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32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323850" y="152400"/>
            <a:ext cx="84963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b="1">
                <a:solidFill>
                  <a:schemeClr val="tx2"/>
                </a:solidFill>
              </a:rPr>
              <a:t>Ценностно-смысловые установки:</a:t>
            </a:r>
          </a:p>
          <a:p>
            <a:pPr algn="ctr"/>
            <a:r>
              <a:rPr lang="ru-RU" sz="3200" b="1">
                <a:solidFill>
                  <a:schemeClr val="tx2"/>
                </a:solidFill>
              </a:rPr>
              <a:t>оценка (кодировка) заданий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142875" y="2205038"/>
            <a:ext cx="9001125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b="1"/>
              <a:t>Задание 2.</a:t>
            </a:r>
            <a:r>
              <a:rPr lang="ru-RU" sz="2000" b="1"/>
              <a:t> </a:t>
            </a:r>
            <a:r>
              <a:rPr lang="ru-RU" b="1"/>
              <a:t>Как ты думаешь, какой из поступков Серёжи может быть примером для других детей? Отметь ответ </a:t>
            </a:r>
            <a:r>
              <a:rPr lang="ru-RU" b="1">
                <a:sym typeface="Wingdings 2" pitchFamily="18" charset="2"/>
              </a:rPr>
              <a:t>.</a:t>
            </a:r>
          </a:p>
          <a:p>
            <a:r>
              <a:rPr lang="ru-RU" sz="2400" b="1">
                <a:sym typeface="Wingdings 2" pitchFamily="18" charset="2"/>
              </a:rPr>
              <a:t>А. Серёжа предложил попросить денег на билет у папы.</a:t>
            </a:r>
          </a:p>
          <a:p>
            <a:r>
              <a:rPr lang="ru-RU" sz="2400" b="1">
                <a:sym typeface="Wingdings 2" pitchFamily="18" charset="2"/>
              </a:rPr>
              <a:t>Б. Серёжа нашел билет.</a:t>
            </a:r>
          </a:p>
          <a:p>
            <a:r>
              <a:rPr lang="ru-RU" sz="2400" b="1">
                <a:sym typeface="Wingdings 2" pitchFamily="18" charset="2"/>
              </a:rPr>
              <a:t>В. Серёжа побежал искать мальчика, чтобы вернуть ему</a:t>
            </a:r>
          </a:p>
          <a:p>
            <a:r>
              <a:rPr lang="ru-RU" sz="2400" b="1">
                <a:sym typeface="Wingdings 2" pitchFamily="18" charset="2"/>
              </a:rPr>
              <a:t>     билет.</a:t>
            </a:r>
          </a:p>
          <a:p>
            <a:r>
              <a:rPr lang="ru-RU" sz="2400" b="1">
                <a:sym typeface="Wingdings 2" pitchFamily="18" charset="2"/>
              </a:rPr>
              <a:t>Г. Серёжа спросил проводницу, будут ли проверять</a:t>
            </a:r>
          </a:p>
          <a:p>
            <a:r>
              <a:rPr lang="ru-RU" sz="2400" b="1">
                <a:sym typeface="Wingdings 2" pitchFamily="18" charset="2"/>
              </a:rPr>
              <a:t>    билеты.</a:t>
            </a:r>
          </a:p>
          <a:p>
            <a:r>
              <a:rPr lang="ru-RU" sz="2400" b="1" i="1">
                <a:sym typeface="Wingdings 2" pitchFamily="18" charset="2"/>
              </a:rPr>
              <a:t>Д. Серёжа такого поступка не совершал.</a:t>
            </a:r>
            <a:endParaRPr lang="ru-RU" b="1" i="1"/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503238" y="1089025"/>
            <a:ext cx="7813675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000" b="1"/>
              <a:t>    </a:t>
            </a:r>
            <a:r>
              <a:rPr lang="ru-RU" sz="2000" b="1" u="sng"/>
              <a:t>Умение</a:t>
            </a:r>
            <a:r>
              <a:rPr lang="ru-RU" sz="2000" b="1"/>
              <a:t>: </a:t>
            </a:r>
            <a:r>
              <a:rPr lang="ru-RU" sz="2000"/>
              <a:t>ориентироваться в нравственном содержании прочитанного, самостоятельно делать выводы, соотносить поступки героев с нравственными нормами.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431800" y="6129338"/>
            <a:ext cx="3925888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200" b="1" u="sng"/>
              <a:t>КОД ЗАДАНИЯ:</a:t>
            </a:r>
            <a:endParaRPr lang="ru-RU" sz="3200"/>
          </a:p>
        </p:txBody>
      </p:sp>
      <p:sp>
        <p:nvSpPr>
          <p:cNvPr id="233480" name="Text Box 8"/>
          <p:cNvSpPr txBox="1">
            <a:spLocks noChangeArrowheads="1"/>
          </p:cNvSpPr>
          <p:nvPr/>
        </p:nvSpPr>
        <p:spPr bwMode="auto">
          <a:xfrm>
            <a:off x="7740650" y="6021388"/>
            <a:ext cx="72231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3600" b="1"/>
              <a:t>3</a:t>
            </a:r>
            <a:endParaRPr lang="ru-RU" sz="3600"/>
          </a:p>
        </p:txBody>
      </p:sp>
    </p:spTree>
    <p:extLst>
      <p:ext uri="{BB962C8B-B14F-4D97-AF65-F5344CB8AC3E}">
        <p14:creationId xmlns:p14="http://schemas.microsoft.com/office/powerpoint/2010/main" val="4372598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33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8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4CFE13-5A6B-4581-96C7-BEC6193F5007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897029" name="AutoShape 5"/>
          <p:cNvSpPr>
            <a:spLocks noChangeArrowheads="1"/>
          </p:cNvSpPr>
          <p:nvPr/>
        </p:nvSpPr>
        <p:spPr bwMode="gray">
          <a:xfrm>
            <a:off x="468313" y="152400"/>
            <a:ext cx="8101012" cy="647700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Основы и смысл введения ФГОС</a:t>
            </a:r>
          </a:p>
        </p:txBody>
      </p:sp>
      <p:sp>
        <p:nvSpPr>
          <p:cNvPr id="897034" name="AutoShape 10"/>
          <p:cNvSpPr>
            <a:spLocks noChangeArrowheads="1"/>
          </p:cNvSpPr>
          <p:nvPr/>
        </p:nvSpPr>
        <p:spPr bwMode="auto">
          <a:xfrm>
            <a:off x="0" y="620713"/>
            <a:ext cx="2627313" cy="2232025"/>
          </a:xfrm>
          <a:prstGeom prst="irregularSeal1">
            <a:avLst/>
          </a:prstGeom>
          <a:gradFill rotWithShape="1">
            <a:gsLst>
              <a:gs pos="0">
                <a:schemeClr val="hlink"/>
              </a:gs>
              <a:gs pos="50000">
                <a:srgbClr val="FFFFCC">
                  <a:alpha val="78000"/>
                </a:srgb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306387" y="1278731"/>
            <a:ext cx="19780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b="1" u="sng" dirty="0">
                <a:solidFill>
                  <a:schemeClr val="hlink"/>
                </a:solidFill>
              </a:rPr>
              <a:t>СОЦИАЛЬНЫЕ</a:t>
            </a:r>
            <a:r>
              <a:rPr lang="ru-RU" b="1" dirty="0">
                <a:solidFill>
                  <a:schemeClr val="hlink"/>
                </a:solidFill>
              </a:rPr>
              <a:t>:</a:t>
            </a:r>
            <a:r>
              <a:rPr lang="ru-RU" dirty="0"/>
              <a:t> </a:t>
            </a:r>
            <a:r>
              <a:rPr lang="ru-RU" b="1" dirty="0">
                <a:solidFill>
                  <a:schemeClr val="bg2"/>
                </a:solidFill>
              </a:rPr>
              <a:t>заказ системе</a:t>
            </a:r>
          </a:p>
          <a:p>
            <a:pPr algn="ctr"/>
            <a:r>
              <a:rPr lang="ru-RU" b="1" dirty="0">
                <a:solidFill>
                  <a:schemeClr val="bg2"/>
                </a:solidFill>
              </a:rPr>
              <a:t>образования</a:t>
            </a:r>
          </a:p>
        </p:txBody>
      </p:sp>
      <p:sp>
        <p:nvSpPr>
          <p:cNvPr id="897038" name="Oval 14"/>
          <p:cNvSpPr>
            <a:spLocks noChangeArrowheads="1"/>
          </p:cNvSpPr>
          <p:nvPr/>
        </p:nvSpPr>
        <p:spPr bwMode="auto">
          <a:xfrm>
            <a:off x="6142038" y="846138"/>
            <a:ext cx="2987675" cy="1800225"/>
          </a:xfrm>
          <a:prstGeom prst="ellipse">
            <a:avLst/>
          </a:prstGeom>
          <a:gradFill rotWithShape="1">
            <a:gsLst>
              <a:gs pos="0">
                <a:srgbClr val="CCFF99"/>
              </a:gs>
              <a:gs pos="50000">
                <a:schemeClr val="tx2">
                  <a:alpha val="81000"/>
                </a:schemeClr>
              </a:gs>
              <a:gs pos="100000">
                <a:srgbClr val="CCFF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7178" name="Text Box 15"/>
          <p:cNvSpPr txBox="1">
            <a:spLocks noChangeArrowheads="1"/>
          </p:cNvSpPr>
          <p:nvPr/>
        </p:nvSpPr>
        <p:spPr bwMode="auto">
          <a:xfrm>
            <a:off x="6192838" y="1089025"/>
            <a:ext cx="28448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u="sng">
                <a:solidFill>
                  <a:schemeClr val="bg1"/>
                </a:solidFill>
              </a:rPr>
              <a:t>ИДЕОЛОГИЧЕСКИЕ и МЕТОДОЛОГИЧЕСКИЕ</a:t>
            </a:r>
            <a:r>
              <a:rPr lang="ru-RU" b="1">
                <a:solidFill>
                  <a:schemeClr val="bg1"/>
                </a:solidFill>
              </a:rPr>
              <a:t>:</a:t>
            </a:r>
            <a:r>
              <a:rPr lang="ru-RU"/>
              <a:t> </a:t>
            </a:r>
            <a:r>
              <a:rPr lang="ru-RU" b="1">
                <a:solidFill>
                  <a:schemeClr val="bg2"/>
                </a:solidFill>
              </a:rPr>
              <a:t>концепция духовно-нравственного воспитания</a:t>
            </a:r>
          </a:p>
        </p:txBody>
      </p:sp>
      <p:sp>
        <p:nvSpPr>
          <p:cNvPr id="897040" name="AutoShape 16"/>
          <p:cNvSpPr>
            <a:spLocks noChangeArrowheads="1"/>
          </p:cNvSpPr>
          <p:nvPr/>
        </p:nvSpPr>
        <p:spPr bwMode="auto">
          <a:xfrm>
            <a:off x="2854325" y="1211263"/>
            <a:ext cx="2843213" cy="133191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006600"/>
              </a:gs>
              <a:gs pos="50000">
                <a:srgbClr val="FFFFCC">
                  <a:alpha val="80000"/>
                </a:srgbClr>
              </a:gs>
              <a:gs pos="100000">
                <a:srgbClr val="0066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b="1" u="sng">
                <a:solidFill>
                  <a:srgbClr val="003300"/>
                </a:solidFill>
                <a:latin typeface="Arial" charset="0"/>
              </a:rPr>
              <a:t>НАУЧНЫЕ</a:t>
            </a:r>
            <a:r>
              <a:rPr lang="ru-RU" b="1">
                <a:solidFill>
                  <a:srgbClr val="003300"/>
                </a:solidFill>
                <a:latin typeface="Arial" charset="0"/>
              </a:rPr>
              <a:t>:</a:t>
            </a:r>
            <a:endParaRPr lang="ru-RU">
              <a:solidFill>
                <a:srgbClr val="003300"/>
              </a:solidFill>
              <a:latin typeface="Arial" charset="0"/>
            </a:endParaRPr>
          </a:p>
          <a:p>
            <a:pPr algn="ctr">
              <a:defRPr/>
            </a:pPr>
            <a:r>
              <a:rPr lang="ru-RU" b="1">
                <a:solidFill>
                  <a:schemeClr val="bg2"/>
                </a:solidFill>
                <a:latin typeface="Arial" charset="0"/>
              </a:rPr>
              <a:t>фундаментальное ядро</a:t>
            </a:r>
          </a:p>
          <a:p>
            <a:pPr algn="ctr">
              <a:defRPr/>
            </a:pPr>
            <a:r>
              <a:rPr lang="ru-RU" b="1">
                <a:solidFill>
                  <a:schemeClr val="bg2"/>
                </a:solidFill>
                <a:latin typeface="Arial" charset="0"/>
              </a:rPr>
              <a:t>содержания общего</a:t>
            </a:r>
          </a:p>
          <a:p>
            <a:pPr algn="ctr">
              <a:defRPr/>
            </a:pPr>
            <a:r>
              <a:rPr lang="ru-RU" b="1">
                <a:solidFill>
                  <a:schemeClr val="bg2"/>
                </a:solidFill>
                <a:latin typeface="Arial" charset="0"/>
              </a:rPr>
              <a:t>образования</a:t>
            </a:r>
          </a:p>
        </p:txBody>
      </p:sp>
      <p:sp>
        <p:nvSpPr>
          <p:cNvPr id="897047" name="Rectangle 23"/>
          <p:cNvSpPr>
            <a:spLocks noChangeArrowheads="1"/>
          </p:cNvSpPr>
          <p:nvPr/>
        </p:nvSpPr>
        <p:spPr bwMode="auto">
          <a:xfrm>
            <a:off x="142875" y="2636838"/>
            <a:ext cx="8856663" cy="1296987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rgbClr val="FFFFCC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400" b="1" i="1" dirty="0">
                <a:solidFill>
                  <a:schemeClr val="bg2"/>
                </a:solidFill>
              </a:rPr>
              <a:t>Смысл введения нового стандарта – ориентировать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400" b="1" i="1" dirty="0">
                <a:solidFill>
                  <a:schemeClr val="bg2"/>
                </a:solidFill>
              </a:rPr>
              <a:t>систему образования на достижение качественно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400" b="1" i="1" dirty="0">
                <a:solidFill>
                  <a:schemeClr val="bg2"/>
                </a:solidFill>
              </a:rPr>
              <a:t>новых результатов образования посредством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400" b="1" i="1" dirty="0">
                <a:solidFill>
                  <a:schemeClr val="bg2"/>
                </a:solidFill>
              </a:rPr>
              <a:t>реализации парадигмы </a:t>
            </a:r>
            <a:r>
              <a:rPr lang="ru-RU" sz="2400" b="1" i="1" dirty="0" err="1">
                <a:solidFill>
                  <a:schemeClr val="bg2"/>
                </a:solidFill>
              </a:rPr>
              <a:t>деятельностного</a:t>
            </a:r>
            <a:r>
              <a:rPr lang="ru-RU" sz="2400" b="1" i="1" dirty="0">
                <a:solidFill>
                  <a:schemeClr val="bg2"/>
                </a:solidFill>
              </a:rPr>
              <a:t> развития   </a:t>
            </a:r>
          </a:p>
        </p:txBody>
      </p:sp>
      <p:sp>
        <p:nvSpPr>
          <p:cNvPr id="180238" name="Rectangle 27"/>
          <p:cNvSpPr>
            <a:spLocks noChangeArrowheads="1"/>
          </p:cNvSpPr>
          <p:nvPr/>
        </p:nvSpPr>
        <p:spPr bwMode="auto">
          <a:xfrm>
            <a:off x="107949" y="5746751"/>
            <a:ext cx="3998119" cy="1000124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CCFF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ПЛАНИРУЕМЫЕ РЕЗУЛЬТАТЫ</a:t>
            </a:r>
          </a:p>
          <a:p>
            <a:pPr algn="ctr"/>
            <a:r>
              <a:rPr lang="ru-RU" b="1" dirty="0" smtClean="0">
                <a:solidFill>
                  <a:schemeClr val="bg2"/>
                </a:solidFill>
              </a:rPr>
              <a:t>как элемент </a:t>
            </a:r>
            <a:r>
              <a:rPr lang="ru-RU" b="1" i="1" dirty="0" smtClean="0">
                <a:solidFill>
                  <a:schemeClr val="bg2"/>
                </a:solidFill>
              </a:rPr>
              <a:t>целеполагания</a:t>
            </a:r>
            <a:endParaRPr lang="ru-RU" b="1" i="1" dirty="0">
              <a:solidFill>
                <a:schemeClr val="bg2"/>
              </a:solidFill>
            </a:endParaRPr>
          </a:p>
        </p:txBody>
      </p:sp>
      <p:sp>
        <p:nvSpPr>
          <p:cNvPr id="180239" name="AutoShape 28"/>
          <p:cNvSpPr>
            <a:spLocks noChangeArrowheads="1"/>
          </p:cNvSpPr>
          <p:nvPr/>
        </p:nvSpPr>
        <p:spPr bwMode="auto">
          <a:xfrm>
            <a:off x="2900280" y="5082380"/>
            <a:ext cx="2411412" cy="2159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80240" name="AutoShape 29"/>
          <p:cNvSpPr>
            <a:spLocks noChangeArrowheads="1"/>
          </p:cNvSpPr>
          <p:nvPr/>
        </p:nvSpPr>
        <p:spPr bwMode="auto">
          <a:xfrm>
            <a:off x="107950" y="5348818"/>
            <a:ext cx="8893175" cy="3619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FF"/>
              </a:gs>
              <a:gs pos="50000">
                <a:srgbClr val="FFFFCC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b="1">
                <a:solidFill>
                  <a:schemeClr val="bg2"/>
                </a:solidFill>
              </a:rPr>
              <a:t>ОСНОВНЫЕ МЕХАНИЗМЫ      </a:t>
            </a:r>
          </a:p>
        </p:txBody>
      </p:sp>
      <p:sp>
        <p:nvSpPr>
          <p:cNvPr id="180241" name="Rectangle 27"/>
          <p:cNvSpPr>
            <a:spLocks noChangeArrowheads="1"/>
          </p:cNvSpPr>
          <p:nvPr/>
        </p:nvSpPr>
        <p:spPr bwMode="auto">
          <a:xfrm>
            <a:off x="4896036" y="5746751"/>
            <a:ext cx="4103503" cy="1000124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FFCCFF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chemeClr val="bg2"/>
                </a:solidFill>
              </a:rPr>
              <a:t>СИСТЕМА ОЦЕНКА </a:t>
            </a:r>
            <a:r>
              <a:rPr lang="ru-RU" b="1" cap="all" dirty="0" smtClean="0">
                <a:solidFill>
                  <a:schemeClr val="bg2"/>
                </a:solidFill>
              </a:rPr>
              <a:t>достижения</a:t>
            </a:r>
          </a:p>
          <a:p>
            <a:pPr algn="ctr">
              <a:lnSpc>
                <a:spcPct val="90000"/>
              </a:lnSpc>
            </a:pPr>
            <a:r>
              <a:rPr lang="ru-RU" b="1" cap="all" dirty="0" smtClean="0">
                <a:solidFill>
                  <a:schemeClr val="bg2"/>
                </a:solidFill>
              </a:rPr>
              <a:t>планируемых результатов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chemeClr val="bg2"/>
                </a:solidFill>
              </a:rPr>
              <a:t>переход от модели «контроля» к</a:t>
            </a:r>
          </a:p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chemeClr val="bg2"/>
                </a:solidFill>
              </a:rPr>
              <a:t>модели «</a:t>
            </a:r>
            <a:r>
              <a:rPr lang="ru-RU" b="1" i="1" dirty="0" smtClean="0">
                <a:solidFill>
                  <a:schemeClr val="bg2"/>
                </a:solidFill>
              </a:rPr>
              <a:t>обеспечения качества</a:t>
            </a:r>
            <a:r>
              <a:rPr lang="ru-RU" b="1" dirty="0" smtClean="0">
                <a:solidFill>
                  <a:schemeClr val="bg2"/>
                </a:solidFill>
              </a:rPr>
              <a:t>» 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180242" name="AutoShape 28"/>
          <p:cNvSpPr>
            <a:spLocks noChangeArrowheads="1"/>
          </p:cNvSpPr>
          <p:nvPr/>
        </p:nvSpPr>
        <p:spPr bwMode="auto">
          <a:xfrm>
            <a:off x="2959894" y="3933825"/>
            <a:ext cx="2411412" cy="180975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80243" name="Rectangle 27"/>
          <p:cNvSpPr>
            <a:spLocks noChangeArrowheads="1"/>
          </p:cNvSpPr>
          <p:nvPr/>
        </p:nvSpPr>
        <p:spPr bwMode="auto">
          <a:xfrm>
            <a:off x="107950" y="4476750"/>
            <a:ext cx="2374901" cy="649287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CC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b="1">
                <a:solidFill>
                  <a:schemeClr val="bg2"/>
                </a:solidFill>
              </a:rPr>
              <a:t>ОРИЕНТАЦИЯ</a:t>
            </a:r>
          </a:p>
          <a:p>
            <a:pPr algn="ctr"/>
            <a:r>
              <a:rPr lang="ru-RU" b="1">
                <a:solidFill>
                  <a:schemeClr val="bg2"/>
                </a:solidFill>
              </a:rPr>
              <a:t>НА РЕЗУЛЬТАТ</a:t>
            </a:r>
          </a:p>
        </p:txBody>
      </p:sp>
      <p:sp>
        <p:nvSpPr>
          <p:cNvPr id="180244" name="Rectangle 27"/>
          <p:cNvSpPr>
            <a:spLocks noChangeArrowheads="1"/>
          </p:cNvSpPr>
          <p:nvPr/>
        </p:nvSpPr>
        <p:spPr bwMode="auto">
          <a:xfrm>
            <a:off x="5327649" y="4495005"/>
            <a:ext cx="3673475" cy="612775"/>
          </a:xfrm>
          <a:prstGeom prst="rect">
            <a:avLst/>
          </a:prstGeom>
          <a:gradFill rotWithShape="1">
            <a:gsLst>
              <a:gs pos="0">
                <a:srgbClr val="B2B2B2"/>
              </a:gs>
              <a:gs pos="50000">
                <a:srgbClr val="CC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b="1">
                <a:solidFill>
                  <a:schemeClr val="bg2"/>
                </a:solidFill>
              </a:rPr>
              <a:t>РЕАЛИЗАЦИЯ ДЕЯТЕЛЬ-</a:t>
            </a:r>
          </a:p>
          <a:p>
            <a:pPr algn="ctr"/>
            <a:r>
              <a:rPr lang="ru-RU" b="1">
                <a:solidFill>
                  <a:schemeClr val="bg2"/>
                </a:solidFill>
              </a:rPr>
              <a:t>НОСТНОГО ПОДХОДА </a:t>
            </a:r>
          </a:p>
        </p:txBody>
      </p:sp>
      <p:sp>
        <p:nvSpPr>
          <p:cNvPr id="180245" name="AutoShape 29"/>
          <p:cNvSpPr>
            <a:spLocks noChangeArrowheads="1"/>
          </p:cNvSpPr>
          <p:nvPr/>
        </p:nvSpPr>
        <p:spPr bwMode="auto">
          <a:xfrm>
            <a:off x="107950" y="4114800"/>
            <a:ext cx="8893175" cy="36195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b="1">
                <a:solidFill>
                  <a:schemeClr val="bg2"/>
                </a:solidFill>
              </a:rPr>
              <a:t>ВАЖНЕЙШИЕ ОСОБЕННОСТИ</a:t>
            </a:r>
          </a:p>
        </p:txBody>
      </p:sp>
      <p:sp>
        <p:nvSpPr>
          <p:cNvPr id="180246" name="AutoShape 22"/>
          <p:cNvSpPr>
            <a:spLocks noChangeArrowheads="1"/>
          </p:cNvSpPr>
          <p:nvPr/>
        </p:nvSpPr>
        <p:spPr bwMode="auto">
          <a:xfrm>
            <a:off x="2627313" y="4675980"/>
            <a:ext cx="2592387" cy="250825"/>
          </a:xfrm>
          <a:prstGeom prst="leftRightArrow">
            <a:avLst>
              <a:gd name="adj1" fmla="val 50000"/>
              <a:gd name="adj2" fmla="val 206709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446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9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8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8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80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0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8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047" grpId="0" animBg="1"/>
      <p:bldP spid="180238" grpId="0" animBg="1"/>
      <p:bldP spid="180239" grpId="0" animBg="1"/>
      <p:bldP spid="180240" grpId="0" animBg="1"/>
      <p:bldP spid="180241" grpId="0" animBg="1"/>
      <p:bldP spid="180242" grpId="0" animBg="1"/>
      <p:bldP spid="180243" grpId="0" animBg="1"/>
      <p:bldP spid="180244" grpId="0" animBg="1"/>
      <p:bldP spid="180245" grpId="0" animBg="1"/>
      <p:bldP spid="18024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27651" name="Rectangle 5"/>
          <p:cNvSpPr>
            <a:spLocks noChangeArrowheads="1"/>
          </p:cNvSpPr>
          <p:nvPr/>
        </p:nvSpPr>
        <p:spPr bwMode="auto">
          <a:xfrm>
            <a:off x="323850" y="152400"/>
            <a:ext cx="8496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3200" b="1">
                <a:solidFill>
                  <a:schemeClr val="tx2"/>
                </a:solidFill>
              </a:rPr>
              <a:t>Ценностно-смысловые установки:</a:t>
            </a:r>
          </a:p>
          <a:p>
            <a:pPr algn="ctr"/>
            <a:r>
              <a:rPr lang="ru-RU" sz="3200" b="1">
                <a:solidFill>
                  <a:schemeClr val="tx2"/>
                </a:solidFill>
              </a:rPr>
              <a:t>оценка (кодировка) заданий</a:t>
            </a:r>
          </a:p>
        </p:txBody>
      </p:sp>
      <p:sp>
        <p:nvSpPr>
          <p:cNvPr id="278532" name="Text Box 4"/>
          <p:cNvSpPr txBox="1">
            <a:spLocks noChangeArrowheads="1"/>
          </p:cNvSpPr>
          <p:nvPr/>
        </p:nvSpPr>
        <p:spPr bwMode="auto">
          <a:xfrm>
            <a:off x="755650" y="2205038"/>
            <a:ext cx="7704138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ru-RU" b="1"/>
              <a:t>Задание 3. Используя пластилин или глину, создай объемную композицию из двух фигур на тему «Я и мой друг». Оцени свою композицию.</a:t>
            </a:r>
            <a:r>
              <a:rPr lang="ru-RU"/>
              <a:t> </a:t>
            </a:r>
          </a:p>
          <a:p>
            <a:pPr>
              <a:lnSpc>
                <a:spcPct val="130000"/>
              </a:lnSpc>
            </a:pPr>
            <a:r>
              <a:rPr lang="ru-RU" b="1"/>
              <a:t>   </a:t>
            </a:r>
            <a:r>
              <a:rPr lang="ru-RU" b="1" i="1"/>
              <a:t>Поясните, какие чувства вы хотели отобразить.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58775" y="1268413"/>
            <a:ext cx="7742238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000" b="1"/>
              <a:t>    </a:t>
            </a:r>
            <a:r>
              <a:rPr lang="ru-RU" sz="2000" b="1" u="sng"/>
              <a:t>Умение</a:t>
            </a:r>
            <a:r>
              <a:rPr lang="ru-RU" sz="2000" b="1"/>
              <a:t>: </a:t>
            </a:r>
            <a:r>
              <a:rPr lang="ru-RU" sz="2000"/>
              <a:t>создавать простую композицию в пространстве.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431800" y="5913438"/>
            <a:ext cx="3925888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200" b="1" u="sng"/>
              <a:t>КОД ЗАДАНИЯ:</a:t>
            </a:r>
            <a:endParaRPr lang="ru-RU" sz="3200"/>
          </a:p>
        </p:txBody>
      </p:sp>
      <p:sp>
        <p:nvSpPr>
          <p:cNvPr id="278535" name="Text Box 7"/>
          <p:cNvSpPr txBox="1">
            <a:spLocks noChangeArrowheads="1"/>
          </p:cNvSpPr>
          <p:nvPr/>
        </p:nvSpPr>
        <p:spPr bwMode="auto">
          <a:xfrm>
            <a:off x="7740650" y="5913438"/>
            <a:ext cx="72231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3600" b="1"/>
              <a:t>2</a:t>
            </a:r>
            <a:endParaRPr lang="ru-RU" sz="3600"/>
          </a:p>
        </p:txBody>
      </p:sp>
    </p:spTree>
    <p:extLst>
      <p:ext uri="{BB962C8B-B14F-4D97-AF65-F5344CB8AC3E}">
        <p14:creationId xmlns:p14="http://schemas.microsoft.com/office/powerpoint/2010/main" val="1720717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78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8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76C8B-1030-4FF5-9515-841E8CEAA268}" type="slidenum">
              <a:rPr lang="ru-RU"/>
              <a:pPr>
                <a:defRPr/>
              </a:pPr>
              <a:t>51</a:t>
            </a:fld>
            <a:endParaRPr lang="ru-RU"/>
          </a:p>
        </p:txBody>
      </p:sp>
      <p:pic>
        <p:nvPicPr>
          <p:cNvPr id="44037" name="Picture 6" descr="http://im6-tub.yandex.net/i?id=2808536-06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3000375"/>
            <a:ext cx="146526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5630863" y="4095750"/>
            <a:ext cx="1697037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sz="1600">
                <a:ea typeface="ＭＳ Ｐゴシック" pitchFamily="34" charset="-128"/>
              </a:rPr>
              <a:t>М.Нестеров.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600">
                <a:ea typeface="ＭＳ Ｐゴシック" pitchFamily="34" charset="-128"/>
              </a:rPr>
              <a:t>Видение отроку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600">
                <a:ea typeface="ＭＳ Ｐゴシック" pitchFamily="34" charset="-128"/>
              </a:rPr>
              <a:t>Варфоломею </a:t>
            </a:r>
          </a:p>
        </p:txBody>
      </p:sp>
      <p:pic>
        <p:nvPicPr>
          <p:cNvPr id="44039" name="Picture 9" descr="http://im2-tub.yandex.net/i?id=14271242-07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0" y="2927350"/>
            <a:ext cx="137795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Text Box 10"/>
          <p:cNvSpPr txBox="1">
            <a:spLocks noChangeArrowheads="1"/>
          </p:cNvSpPr>
          <p:nvPr/>
        </p:nvSpPr>
        <p:spPr bwMode="auto">
          <a:xfrm>
            <a:off x="7410450" y="4168775"/>
            <a:ext cx="17224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sz="1600">
                <a:ea typeface="ＭＳ Ｐゴシック" pitchFamily="34" charset="-128"/>
              </a:rPr>
              <a:t>З.Серебрякова.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>
                <a:ea typeface="ＭＳ Ｐゴシック" pitchFamily="34" charset="-128"/>
              </a:rPr>
              <a:t>За завтраком</a:t>
            </a:r>
          </a:p>
        </p:txBody>
      </p:sp>
      <p:pic>
        <p:nvPicPr>
          <p:cNvPr id="44041" name="Picture 12" descr="http://im2-tub.yandex.net/i?id=13592089-05">
            <a:hlinkClick r:id="rId8"/>
          </p:cNvPr>
          <p:cNvPicPr>
            <a:picLocks noChangeAspect="1" noChangeArrowheads="1"/>
          </p:cNvPicPr>
          <p:nvPr/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4752975"/>
            <a:ext cx="119697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Rectangle 13"/>
          <p:cNvSpPr>
            <a:spLocks noChangeArrowheads="1"/>
          </p:cNvSpPr>
          <p:nvPr/>
        </p:nvSpPr>
        <p:spPr bwMode="auto">
          <a:xfrm>
            <a:off x="5562600" y="6324600"/>
            <a:ext cx="174942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 sz="1600">
                <a:ea typeface="ＭＳ Ｐゴシック" pitchFamily="34" charset="-128"/>
              </a:rPr>
              <a:t>К.Сомов.</a:t>
            </a:r>
          </a:p>
          <a:p>
            <a:pPr algn="ctr">
              <a:lnSpc>
                <a:spcPct val="80000"/>
              </a:lnSpc>
            </a:pPr>
            <a:r>
              <a:rPr lang="ru-RU" sz="1600">
                <a:ea typeface="ＭＳ Ｐゴシック" pitchFamily="34" charset="-128"/>
              </a:rPr>
              <a:t>Арлекин и дама </a:t>
            </a:r>
          </a:p>
        </p:txBody>
      </p:sp>
      <p:pic>
        <p:nvPicPr>
          <p:cNvPr id="44043" name="Picture 15" descr="http://im7-tub.yandex.net/i?id=73648426-00">
            <a:hlinkClick r:id="rId11"/>
          </p:cNvPr>
          <p:cNvPicPr>
            <a:picLocks noChangeAspect="1" noChangeArrowheads="1"/>
          </p:cNvPicPr>
          <p:nvPr/>
        </p:nvPicPr>
        <p:blipFill>
          <a:blip r:embed="rId12" r:link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3" y="1357313"/>
            <a:ext cx="1639887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4" name="Rectangle 16"/>
          <p:cNvSpPr>
            <a:spLocks noChangeArrowheads="1"/>
          </p:cNvSpPr>
          <p:nvPr/>
        </p:nvSpPr>
        <p:spPr bwMode="auto">
          <a:xfrm>
            <a:off x="5926138" y="2563813"/>
            <a:ext cx="122713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>
                <a:ea typeface="ＭＳ Ｐゴシック" pitchFamily="34" charset="-128"/>
              </a:rPr>
              <a:t>А.Пластов.</a:t>
            </a:r>
          </a:p>
          <a:p>
            <a:pPr algn="ctr">
              <a:lnSpc>
                <a:spcPct val="80000"/>
              </a:lnSpc>
            </a:pPr>
            <a:r>
              <a:rPr lang="ru-RU" sz="1600">
                <a:ea typeface="ＭＳ Ｐゴシック" pitchFamily="34" charset="-128"/>
              </a:rPr>
              <a:t>Сенокос </a:t>
            </a:r>
          </a:p>
        </p:txBody>
      </p:sp>
      <p:pic>
        <p:nvPicPr>
          <p:cNvPr id="44045" name="Picture 18" descr="В.Жилинский. У моря. Семья. 1964"/>
          <p:cNvPicPr>
            <a:picLocks noChangeAspect="1" noChangeArrowheads="1"/>
          </p:cNvPicPr>
          <p:nvPr/>
        </p:nvPicPr>
        <p:blipFill>
          <a:blip r:embed="rId14" r:link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1393825"/>
            <a:ext cx="1154112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6" name="Rectangle 19"/>
          <p:cNvSpPr>
            <a:spLocks noChangeArrowheads="1"/>
          </p:cNvSpPr>
          <p:nvPr/>
        </p:nvSpPr>
        <p:spPr bwMode="auto">
          <a:xfrm>
            <a:off x="4279900" y="3038475"/>
            <a:ext cx="153352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1600">
                <a:ea typeface="ＭＳ Ｐゴシック" pitchFamily="34" charset="-128"/>
              </a:rPr>
              <a:t>Д.Жилинский.</a:t>
            </a:r>
          </a:p>
          <a:p>
            <a:pPr algn="ctr">
              <a:lnSpc>
                <a:spcPct val="80000"/>
              </a:lnSpc>
            </a:pPr>
            <a:r>
              <a:rPr lang="ru-RU" sz="1600">
                <a:ea typeface="ＭＳ Ｐゴシック" pitchFamily="34" charset="-128"/>
              </a:rPr>
              <a:t>У моря. Семья </a:t>
            </a:r>
          </a:p>
        </p:txBody>
      </p:sp>
      <p:pic>
        <p:nvPicPr>
          <p:cNvPr id="44047" name="Picture 21" descr="http://im7-tub.yandex.net/i?id=69914415-01">
            <a:hlinkClick r:id="rId16"/>
          </p:cNvPr>
          <p:cNvPicPr>
            <a:picLocks noChangeAspect="1" noChangeArrowheads="1"/>
          </p:cNvPicPr>
          <p:nvPr/>
        </p:nvPicPr>
        <p:blipFill>
          <a:blip r:embed="rId17" r:link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413" y="3856037"/>
            <a:ext cx="105251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8" name="Rectangle 22"/>
          <p:cNvSpPr>
            <a:spLocks noChangeArrowheads="1"/>
          </p:cNvSpPr>
          <p:nvPr/>
        </p:nvSpPr>
        <p:spPr bwMode="auto">
          <a:xfrm>
            <a:off x="4038599" y="5588000"/>
            <a:ext cx="14859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 err="1">
                <a:ea typeface="ＭＳ Ｐゴシック" pitchFamily="34" charset="-128"/>
              </a:rPr>
              <a:t>В.Попков</a:t>
            </a:r>
            <a:r>
              <a:rPr lang="ru-RU" sz="1600" dirty="0">
                <a:ea typeface="ＭＳ Ｐゴシック" pitchFamily="34" charset="-128"/>
              </a:rPr>
              <a:t>.</a:t>
            </a:r>
          </a:p>
          <a:p>
            <a:pPr algn="ctr">
              <a:lnSpc>
                <a:spcPct val="80000"/>
              </a:lnSpc>
            </a:pPr>
            <a:r>
              <a:rPr lang="ru-RU" sz="1600" dirty="0">
                <a:ea typeface="ＭＳ Ｐゴシック" pitchFamily="34" charset="-128"/>
              </a:rPr>
              <a:t>Шинель отца </a:t>
            </a:r>
          </a:p>
        </p:txBody>
      </p:sp>
      <p:pic>
        <p:nvPicPr>
          <p:cNvPr id="44049" name="Picture 24" descr="http://im0-tub.yandex.net/i?id=166356808-01">
            <a:hlinkClick r:id="rId19"/>
          </p:cNvPr>
          <p:cNvPicPr>
            <a:picLocks noChangeAspect="1" noChangeArrowheads="1"/>
          </p:cNvPicPr>
          <p:nvPr/>
        </p:nvPicPr>
        <p:blipFill>
          <a:blip r:embed="rId20" r:link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4730750"/>
            <a:ext cx="1463675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0" name="Rectangle 25"/>
          <p:cNvSpPr>
            <a:spLocks noChangeArrowheads="1"/>
          </p:cNvSpPr>
          <p:nvPr/>
        </p:nvSpPr>
        <p:spPr bwMode="auto">
          <a:xfrm>
            <a:off x="7337425" y="6324600"/>
            <a:ext cx="1798638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>
                <a:ea typeface="ＭＳ Ｐゴシック" pitchFamily="34" charset="-128"/>
              </a:rPr>
              <a:t>Б.Кустодиев.</a:t>
            </a:r>
          </a:p>
          <a:p>
            <a:pPr algn="ctr">
              <a:lnSpc>
                <a:spcPct val="80000"/>
              </a:lnSpc>
            </a:pPr>
            <a:r>
              <a:rPr lang="ru-RU" sz="1600">
                <a:ea typeface="ＭＳ Ｐゴシック" pitchFamily="34" charset="-128"/>
              </a:rPr>
              <a:t>Купчиха за чаем </a:t>
            </a:r>
          </a:p>
        </p:txBody>
      </p:sp>
      <p:pic>
        <p:nvPicPr>
          <p:cNvPr id="44051" name="Picture 27" descr="http://im0-tub.yandex.net/i?id=17762263-00">
            <a:hlinkClick r:id="rId22"/>
          </p:cNvPr>
          <p:cNvPicPr>
            <a:picLocks noChangeAspect="1" noChangeArrowheads="1"/>
          </p:cNvPicPr>
          <p:nvPr/>
        </p:nvPicPr>
        <p:blipFill>
          <a:blip r:embed="rId23" r:link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3" y="1393825"/>
            <a:ext cx="1389062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2" name="Rectangle 28"/>
          <p:cNvSpPr>
            <a:spLocks noChangeArrowheads="1"/>
          </p:cNvSpPr>
          <p:nvPr/>
        </p:nvSpPr>
        <p:spPr bwMode="auto">
          <a:xfrm>
            <a:off x="7461250" y="2454275"/>
            <a:ext cx="1344613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>
                <a:ea typeface="ＭＳ Ｐゴシック" pitchFamily="34" charset="-128"/>
              </a:rPr>
              <a:t>В.Васнецов.</a:t>
            </a:r>
          </a:p>
          <a:p>
            <a:pPr algn="ctr">
              <a:lnSpc>
                <a:spcPct val="80000"/>
              </a:lnSpc>
            </a:pPr>
            <a:r>
              <a:rPr lang="ru-RU" sz="1600">
                <a:ea typeface="ＭＳ Ｐゴシック" pitchFamily="34" charset="-128"/>
              </a:rPr>
              <a:t>Гусляры </a:t>
            </a:r>
          </a:p>
        </p:txBody>
      </p:sp>
      <p:sp>
        <p:nvSpPr>
          <p:cNvPr id="44053" name="Прямоугольник 30"/>
          <p:cNvSpPr>
            <a:spLocks noChangeArrowheads="1"/>
          </p:cNvSpPr>
          <p:nvPr/>
        </p:nvSpPr>
        <p:spPr bwMode="auto">
          <a:xfrm>
            <a:off x="233207" y="2219325"/>
            <a:ext cx="3529013" cy="354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 dirty="0">
                <a:ea typeface="ＭＳ Ｐゴシック" pitchFamily="34" charset="-128"/>
              </a:rPr>
              <a:t>Задание</a:t>
            </a:r>
            <a:r>
              <a:rPr lang="ru-RU" sz="2400" dirty="0">
                <a:ea typeface="ＭＳ Ｐゴシック" pitchFamily="34" charset="-128"/>
              </a:rPr>
              <a:t>. Рассмотри предложенные тебе восемь незнакомых репродукций. Выбери из них три, которые, по твоему мнению, в большей степени отражают важные для любого человека вещи. Напиши, почему ты так думаешь. 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323850" y="152400"/>
            <a:ext cx="84963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</a:rPr>
              <a:t>Ценностно-смысловые установки:</a:t>
            </a:r>
          </a:p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chemeClr val="tx2"/>
                </a:solidFill>
              </a:rPr>
              <a:t>оценка (кодировка) заданий</a:t>
            </a:r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143508" y="1038225"/>
            <a:ext cx="3708412" cy="10178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000" b="1" dirty="0"/>
              <a:t>    </a:t>
            </a:r>
            <a:r>
              <a:rPr lang="ru-RU" sz="2000" b="1" u="sng" dirty="0"/>
              <a:t>Умение</a:t>
            </a:r>
            <a:r>
              <a:rPr lang="ru-RU" sz="2000" b="1" dirty="0"/>
              <a:t>: </a:t>
            </a:r>
            <a:r>
              <a:rPr lang="ru-RU" sz="2000" dirty="0"/>
              <a:t>осознавать главные ценности жизни и видеть их в искусстве.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58737" y="6073775"/>
            <a:ext cx="3925888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200" b="1" u="sng"/>
              <a:t>КОД ЗАДАНИЯ:</a:t>
            </a:r>
            <a:endParaRPr lang="ru-RU" sz="3200"/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4241800" y="6046787"/>
            <a:ext cx="72231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3600" b="1"/>
              <a:t>4</a:t>
            </a:r>
            <a:endParaRPr lang="ru-RU" sz="3600"/>
          </a:p>
        </p:txBody>
      </p:sp>
    </p:spTree>
    <p:extLst>
      <p:ext uri="{BB962C8B-B14F-4D97-AF65-F5344CB8AC3E}">
        <p14:creationId xmlns:p14="http://schemas.microsoft.com/office/powerpoint/2010/main" val="243350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1341438"/>
            <a:ext cx="903605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Aft>
                <a:spcPct val="20000"/>
              </a:spcAft>
              <a:buFontTx/>
              <a:buChar char="•"/>
            </a:pPr>
            <a:r>
              <a:rPr lang="ru-RU" b="1"/>
              <a:t>В любом ли предмете возможно использовать задания, предполагающие высказывание или оценку ценностных суждений?</a:t>
            </a:r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719138" y="115888"/>
            <a:ext cx="84248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3200" b="1">
                <a:solidFill>
                  <a:schemeClr val="tx2"/>
                </a:solidFill>
              </a:rPr>
              <a:t>Ценностные установки:</a:t>
            </a:r>
          </a:p>
          <a:p>
            <a:pPr algn="ctr"/>
            <a:r>
              <a:rPr lang="ru-RU" sz="3200" b="1">
                <a:solidFill>
                  <a:schemeClr val="tx2"/>
                </a:solidFill>
              </a:rPr>
              <a:t>проблемы для обсуждения</a:t>
            </a:r>
          </a:p>
        </p:txBody>
      </p:sp>
      <p:sp>
        <p:nvSpPr>
          <p:cNvPr id="227334" name="Text Box 6"/>
          <p:cNvSpPr txBox="1">
            <a:spLocks noChangeArrowheads="1"/>
          </p:cNvSpPr>
          <p:nvPr/>
        </p:nvSpPr>
        <p:spPr bwMode="auto">
          <a:xfrm>
            <a:off x="2159000" y="5265738"/>
            <a:ext cx="673258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Aft>
                <a:spcPct val="20000"/>
              </a:spcAft>
              <a:buFontTx/>
              <a:buChar char="•"/>
            </a:pPr>
            <a:r>
              <a:rPr lang="ru-RU" b="1" dirty="0"/>
              <a:t>Где ещё? </a:t>
            </a:r>
          </a:p>
        </p:txBody>
      </p:sp>
      <p:pic>
        <p:nvPicPr>
          <p:cNvPr id="29702" name="Picture 4" descr="1.png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32131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4" descr="1.png">
            <a:hlinkClick r:id="rId4" action="ppaction://hlinkpres?slideindex=1&amp;slidetitle=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38608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4" descr="1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447357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38" name="Text Box 10"/>
          <p:cNvSpPr txBox="1">
            <a:spLocks noChangeArrowheads="1"/>
          </p:cNvSpPr>
          <p:nvPr/>
        </p:nvSpPr>
        <p:spPr bwMode="auto">
          <a:xfrm>
            <a:off x="2124075" y="2708275"/>
            <a:ext cx="53657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ru-RU" b="1"/>
              <a:t>Примеры:</a:t>
            </a:r>
          </a:p>
          <a:p>
            <a:pPr>
              <a:lnSpc>
                <a:spcPct val="120000"/>
              </a:lnSpc>
              <a:spcAft>
                <a:spcPct val="20000"/>
              </a:spcAft>
              <a:buFontTx/>
              <a:buChar char="•"/>
            </a:pPr>
            <a:r>
              <a:rPr lang="ru-RU" b="1"/>
              <a:t>Физическая культура</a:t>
            </a:r>
          </a:p>
          <a:p>
            <a:pPr>
              <a:lnSpc>
                <a:spcPct val="120000"/>
              </a:lnSpc>
              <a:spcAft>
                <a:spcPct val="20000"/>
              </a:spcAft>
              <a:buFontTx/>
              <a:buChar char="•"/>
            </a:pPr>
            <a:r>
              <a:rPr lang="ru-RU" b="1"/>
              <a:t>Чтение</a:t>
            </a:r>
          </a:p>
          <a:p>
            <a:pPr>
              <a:lnSpc>
                <a:spcPct val="120000"/>
              </a:lnSpc>
              <a:spcAft>
                <a:spcPct val="20000"/>
              </a:spcAft>
              <a:buFontTx/>
              <a:buChar char="•"/>
            </a:pPr>
            <a:r>
              <a:rPr lang="ru-RU" b="1"/>
              <a:t>Сотрудничество</a:t>
            </a:r>
          </a:p>
        </p:txBody>
      </p:sp>
      <p:pic>
        <p:nvPicPr>
          <p:cNvPr id="11" name="Picture 4" descr="1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5258594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395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7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7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4" grpId="0"/>
      <p:bldP spid="22733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134147" name="Rectangle 5"/>
          <p:cNvSpPr>
            <a:spLocks noChangeArrowheads="1"/>
          </p:cNvSpPr>
          <p:nvPr/>
        </p:nvSpPr>
        <p:spPr bwMode="auto">
          <a:xfrm>
            <a:off x="323850" y="152400"/>
            <a:ext cx="8820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3200" b="1">
                <a:solidFill>
                  <a:schemeClr val="tx2"/>
                </a:solidFill>
              </a:rPr>
              <a:t>Оцени СОТРУДНИЧЕСТВО в вашей группе</a:t>
            </a:r>
          </a:p>
        </p:txBody>
      </p:sp>
      <p:sp>
        <p:nvSpPr>
          <p:cNvPr id="134148" name="Text Box 5"/>
          <p:cNvSpPr txBox="1">
            <a:spLocks noChangeArrowheads="1"/>
          </p:cNvSpPr>
          <p:nvPr/>
        </p:nvSpPr>
        <p:spPr bwMode="auto">
          <a:xfrm>
            <a:off x="250825" y="836613"/>
            <a:ext cx="8677275" cy="954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ru-RU" sz="2400" b="1"/>
              <a:t>Задание. Внимательно прочитай приведенные утверждения. Отметь знаком  </a:t>
            </a:r>
            <a:r>
              <a:rPr lang="ru-RU" sz="3200" b="1">
                <a:sym typeface="Wingdings 2" pitchFamily="18" charset="2"/>
              </a:rPr>
              <a:t></a:t>
            </a:r>
            <a:r>
              <a:rPr lang="ru-RU" sz="2400" b="1">
                <a:sym typeface="Wingdings 2" pitchFamily="18" charset="2"/>
              </a:rPr>
              <a:t>  , насколько ты согласен с данным утверждением.</a:t>
            </a:r>
            <a:endParaRPr lang="ru-RU" sz="2000">
              <a:sym typeface="Wingdings 2" pitchFamily="18" charset="2"/>
            </a:endParaRPr>
          </a:p>
        </p:txBody>
      </p:sp>
      <p:graphicFrame>
        <p:nvGraphicFramePr>
          <p:cNvPr id="241873" name="Group 209"/>
          <p:cNvGraphicFramePr>
            <a:graphicFrameLocks noGrp="1"/>
          </p:cNvGraphicFramePr>
          <p:nvPr/>
        </p:nvGraphicFramePr>
        <p:xfrm>
          <a:off x="0" y="1916113"/>
          <a:ext cx="9144000" cy="4673762"/>
        </p:xfrm>
        <a:graphic>
          <a:graphicData uri="http://schemas.openxmlformats.org/drawingml/2006/table">
            <a:tbl>
              <a:tblPr/>
              <a:tblGrid>
                <a:gridCol w="3816350"/>
                <a:gridCol w="1511300"/>
                <a:gridCol w="1260475"/>
                <a:gridCol w="1368425"/>
                <a:gridCol w="1187450"/>
              </a:tblGrid>
              <a:tr h="77616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Утверждение</a:t>
                      </a:r>
                    </a:p>
                  </a:txBody>
                  <a:tcPr marL="90000" marR="90000" marT="46793" marB="46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Полностью согласен</a:t>
                      </a:r>
                    </a:p>
                  </a:txBody>
                  <a:tcPr marL="90000" marR="90000" marT="46793" marB="46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Согласен</a:t>
                      </a:r>
                    </a:p>
                  </a:txBody>
                  <a:tcPr marL="90000" marR="90000" marT="46793" marB="46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Частично согласен</a:t>
                      </a:r>
                    </a:p>
                  </a:txBody>
                  <a:tcPr marL="90000" marR="90000" marT="46793" marB="46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Не согласен</a:t>
                      </a:r>
                    </a:p>
                  </a:txBody>
                  <a:tcPr marL="90000" marR="90000" marT="46793" marB="46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26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Я в полной мере участвую в выполнении всех заданий</a:t>
                      </a:r>
                    </a:p>
                  </a:txBody>
                  <a:tcPr marL="90000" marR="90000" marT="46793" marB="46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3" marB="46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3" marB="46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3" marB="46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3" marB="46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79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Если я не согласен с чем-то, то не спорю, а предлагаю другое решение</a:t>
                      </a:r>
                    </a:p>
                  </a:txBody>
                  <a:tcPr marL="90000" marR="90000" marT="46793" marB="46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3" marB="46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3" marB="46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3" marB="46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3" marB="46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79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Я с уважением отношусь к мнению участников группы, даже если я с ними не согласен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3" marB="46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3" marB="46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3" marB="46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3" marB="46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3" marB="46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88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Я стараюсь услышать то, что кто-то хочет предложить, а не ищу ошибки</a:t>
                      </a: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в сказанном</a:t>
                      </a:r>
                    </a:p>
                  </a:txBody>
                  <a:tcPr marL="90000" marR="90000" marT="46793" marB="467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3" marB="46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3" marB="46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3" marB="46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93" marB="467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9" descr="8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251619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702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CCA300-9C19-4F17-9B04-6D54425EE8DC}" type="slidenum">
              <a:rPr lang="ru-RU"/>
              <a:pPr>
                <a:defRPr/>
              </a:pPr>
              <a:t>54</a:t>
            </a:fld>
            <a:endParaRPr lang="ru-RU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graphicFrame>
        <p:nvGraphicFramePr>
          <p:cNvPr id="436227" name="Group 3"/>
          <p:cNvGraphicFramePr>
            <a:graphicFrameLocks noGrp="1"/>
          </p:cNvGraphicFramePr>
          <p:nvPr/>
        </p:nvGraphicFramePr>
        <p:xfrm>
          <a:off x="250825" y="1484313"/>
          <a:ext cx="8750300" cy="4198935"/>
        </p:xfrm>
        <a:graphic>
          <a:graphicData uri="http://schemas.openxmlformats.org/drawingml/2006/table">
            <a:tbl>
              <a:tblPr/>
              <a:tblGrid>
                <a:gridCol w="5689600"/>
                <a:gridCol w="3060700"/>
              </a:tblGrid>
              <a:tr h="6556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Учебный материал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4" marB="468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Предметы</a:t>
                      </a: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9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родная история, история России</a:t>
                      </a:r>
                    </a:p>
                  </a:txBody>
                  <a:tcPr marL="90000" marR="90000" marT="46804" marB="468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ОМ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, Лит. чт. и др. </a:t>
                      </a: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другие культуры</a:t>
                      </a:r>
                    </a:p>
                  </a:txBody>
                  <a:tcPr marL="90000" marR="90000" marT="46804" marB="468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ИЯ, 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Лит. чт., Иск. и др.</a:t>
                      </a: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семейные ценности</a:t>
                      </a:r>
                    </a:p>
                  </a:txBody>
                  <a:tcPr marL="90000" marR="90000" marT="46804" marB="468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ОМ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, Лит. чт. и др.</a:t>
                      </a: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“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школьные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”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ценности</a:t>
                      </a:r>
                    </a:p>
                  </a:txBody>
                  <a:tcPr marL="90000" marR="90000" marT="46804" marB="468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ОМ, Лит. чт. и др.</a:t>
                      </a: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эстетические ценности</a:t>
                      </a:r>
                    </a:p>
                  </a:txBody>
                  <a:tcPr marL="90000" marR="90000" marT="46804" marB="468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Лит. чт., ИЗО, Муз. и др.</a:t>
                      </a: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90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безопасный, здоровый образ жизни</a:t>
                      </a:r>
                    </a:p>
                  </a:txBody>
                  <a:tcPr marL="90000" marR="90000" marT="46804" marB="468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ОМ, Техн, Физ-ра и др. </a:t>
                      </a: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3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ценности труда</a:t>
                      </a:r>
                    </a:p>
                  </a:txBody>
                  <a:tcPr marL="90000" marR="90000" marT="46804" marB="468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Техн. и др.</a:t>
                      </a: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сохранность природы, материальных и духовных ценностей</a:t>
                      </a:r>
                    </a:p>
                  </a:txBody>
                  <a:tcPr marL="90000" marR="90000" marT="46804" marB="4680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ОМ, Техн, Лит. Чт., ИЗО, Муз. и др.</a:t>
                      </a:r>
                    </a:p>
                  </a:txBody>
                  <a:tcPr marL="90000" marR="90000" marT="46804" marB="4680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75875" name="AutoShape 3"/>
          <p:cNvSpPr>
            <a:spLocks noChangeArrowheads="1"/>
          </p:cNvSpPr>
          <p:nvPr/>
        </p:nvSpPr>
        <p:spPr bwMode="gray">
          <a:xfrm>
            <a:off x="250825" y="115888"/>
            <a:ext cx="8750300" cy="1152525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solidFill>
                  <a:schemeClr val="tx2"/>
                </a:solidFill>
              </a:rPr>
              <a:t>Ценностно-смысловые установки: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3200" b="1">
                <a:solidFill>
                  <a:schemeClr val="tx2"/>
                </a:solidFill>
              </a:rPr>
              <a:t>анализ содержания учебного материала</a:t>
            </a: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53" name="Text Box 3"/>
          <p:cNvSpPr txBox="1">
            <a:spLocks noChangeArrowheads="1"/>
          </p:cNvSpPr>
          <p:nvPr/>
        </p:nvSpPr>
        <p:spPr bwMode="auto">
          <a:xfrm>
            <a:off x="971550" y="5842000"/>
            <a:ext cx="6408738" cy="758825"/>
          </a:xfrm>
          <a:prstGeom prst="rect">
            <a:avLst/>
          </a:prstGeom>
          <a:solidFill>
            <a:srgbClr val="B2B2B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2400"/>
              <a:t>	</a:t>
            </a:r>
            <a:r>
              <a:rPr lang="ru-RU" sz="2400">
                <a:solidFill>
                  <a:schemeClr val="bg2"/>
                </a:solidFill>
              </a:rPr>
              <a:t>+ </a:t>
            </a:r>
            <a:r>
              <a:rPr lang="ru-RU" sz="2400" b="1">
                <a:solidFill>
                  <a:schemeClr val="bg2"/>
                </a:solidFill>
              </a:rPr>
              <a:t>ситуации </a:t>
            </a:r>
            <a:r>
              <a:rPr lang="ru-RU" sz="2400" b="1" i="1">
                <a:solidFill>
                  <a:schemeClr val="bg2"/>
                </a:solidFill>
              </a:rPr>
              <a:t>сотрудничества</a:t>
            </a:r>
            <a:r>
              <a:rPr lang="ru-RU" sz="2400" b="1">
                <a:solidFill>
                  <a:schemeClr val="bg2"/>
                </a:solidFill>
              </a:rPr>
              <a:t>, </a:t>
            </a:r>
            <a:r>
              <a:rPr lang="ru-RU" sz="2400" b="1" i="1">
                <a:solidFill>
                  <a:schemeClr val="bg2"/>
                </a:solidFill>
              </a:rPr>
              <a:t>диалога</a:t>
            </a:r>
          </a:p>
          <a:p>
            <a:pPr>
              <a:lnSpc>
                <a:spcPct val="90000"/>
              </a:lnSpc>
            </a:pPr>
            <a:r>
              <a:rPr lang="ru-RU" sz="2400" b="1" i="1">
                <a:solidFill>
                  <a:schemeClr val="bg2"/>
                </a:solidFill>
              </a:rPr>
              <a:t>       </a:t>
            </a:r>
            <a:r>
              <a:rPr lang="ru-RU" sz="2400" b="1">
                <a:solidFill>
                  <a:schemeClr val="bg2"/>
                </a:solidFill>
              </a:rPr>
              <a:t>на всех предметах</a:t>
            </a:r>
            <a:r>
              <a:rPr lang="ru-RU" sz="2400"/>
              <a:t> </a:t>
            </a:r>
            <a:endParaRPr lang="ru-RU" sz="24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285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ADF1D-10BB-49D4-8807-155521FD865F}" type="slidenum">
              <a:rPr lang="ru-RU"/>
              <a:pPr>
                <a:defRPr/>
              </a:pPr>
              <a:t>55</a:t>
            </a:fld>
            <a:endParaRPr lang="ru-RU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graphicFrame>
        <p:nvGraphicFramePr>
          <p:cNvPr id="223235" name="Group 3"/>
          <p:cNvGraphicFramePr>
            <a:graphicFrameLocks noGrp="1"/>
          </p:cNvGraphicFramePr>
          <p:nvPr/>
        </p:nvGraphicFramePr>
        <p:xfrm>
          <a:off x="190440" y="1484313"/>
          <a:ext cx="8810685" cy="4198564"/>
        </p:xfrm>
        <a:graphic>
          <a:graphicData uri="http://schemas.openxmlformats.org/drawingml/2006/table">
            <a:tbl>
              <a:tblPr/>
              <a:tblGrid>
                <a:gridCol w="4491099"/>
                <a:gridCol w="4319586"/>
              </a:tblGrid>
              <a:tr h="6556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Учебный материал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Предметы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родная история, история России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История, Литература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и др.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другие культуры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ИЯ, Литература, Искусство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и др.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семейные ценности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Обществознание, Литература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и др.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“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школьные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”</a:t>
                      </a: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ценности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Все предметы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эстетические ценности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Литература, Искусство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и др.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безопасный, здоровый образ жизни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Ест-н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пред.,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Техн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.,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Физ-ра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и др. 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ценности труда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Технология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и др.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8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экологическое мышление и культура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</a:rPr>
                        <a:t>Все предметы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75875" name="AutoShape 3"/>
          <p:cNvSpPr>
            <a:spLocks noChangeArrowheads="1"/>
          </p:cNvSpPr>
          <p:nvPr/>
        </p:nvSpPr>
        <p:spPr bwMode="gray">
          <a:xfrm>
            <a:off x="250825" y="115888"/>
            <a:ext cx="8750300" cy="1152525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solidFill>
                  <a:schemeClr val="tx2"/>
                </a:solidFill>
              </a:rPr>
              <a:t>Ценностно-смысловые установки:</a:t>
            </a:r>
          </a:p>
          <a:p>
            <a:pPr algn="ctr">
              <a:lnSpc>
                <a:spcPct val="90000"/>
              </a:lnSpc>
              <a:defRPr/>
            </a:pPr>
            <a:r>
              <a:rPr lang="ru-RU" sz="3200" b="1">
                <a:solidFill>
                  <a:schemeClr val="tx2"/>
                </a:solidFill>
              </a:rPr>
              <a:t>анализ содержания учебного материала</a:t>
            </a: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85" name="Text Box 3"/>
          <p:cNvSpPr txBox="1">
            <a:spLocks noChangeArrowheads="1"/>
          </p:cNvSpPr>
          <p:nvPr/>
        </p:nvSpPr>
        <p:spPr bwMode="auto">
          <a:xfrm>
            <a:off x="971550" y="5842000"/>
            <a:ext cx="6408738" cy="758825"/>
          </a:xfrm>
          <a:prstGeom prst="rect">
            <a:avLst/>
          </a:prstGeom>
          <a:solidFill>
            <a:srgbClr val="B2B2B2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>
              <a:lnSpc>
                <a:spcPct val="90000"/>
              </a:lnSpc>
            </a:pPr>
            <a:r>
              <a:rPr lang="ru-RU" sz="2400"/>
              <a:t>	</a:t>
            </a:r>
            <a:r>
              <a:rPr lang="ru-RU" sz="2400">
                <a:solidFill>
                  <a:schemeClr val="bg2"/>
                </a:solidFill>
              </a:rPr>
              <a:t>+ </a:t>
            </a:r>
            <a:r>
              <a:rPr lang="ru-RU" sz="2400" b="1">
                <a:solidFill>
                  <a:schemeClr val="bg2"/>
                </a:solidFill>
              </a:rPr>
              <a:t>ситуации </a:t>
            </a:r>
            <a:r>
              <a:rPr lang="ru-RU" sz="2400" b="1" i="1">
                <a:solidFill>
                  <a:schemeClr val="bg2"/>
                </a:solidFill>
              </a:rPr>
              <a:t>сотрудничества</a:t>
            </a:r>
            <a:r>
              <a:rPr lang="ru-RU" sz="2400" b="1">
                <a:solidFill>
                  <a:schemeClr val="bg2"/>
                </a:solidFill>
              </a:rPr>
              <a:t>, </a:t>
            </a:r>
            <a:r>
              <a:rPr lang="ru-RU" sz="2400" b="1" i="1">
                <a:solidFill>
                  <a:schemeClr val="bg2"/>
                </a:solidFill>
              </a:rPr>
              <a:t>диалога</a:t>
            </a:r>
          </a:p>
          <a:p>
            <a:pPr marL="342900" indent="-342900">
              <a:lnSpc>
                <a:spcPct val="90000"/>
              </a:lnSpc>
            </a:pPr>
            <a:r>
              <a:rPr lang="ru-RU" sz="2400" b="1" i="1">
                <a:solidFill>
                  <a:schemeClr val="bg2"/>
                </a:solidFill>
              </a:rPr>
              <a:t>       </a:t>
            </a:r>
            <a:r>
              <a:rPr lang="ru-RU" sz="2400" b="1">
                <a:solidFill>
                  <a:schemeClr val="bg2"/>
                </a:solidFill>
              </a:rPr>
              <a:t>на всех предметах</a:t>
            </a:r>
            <a:r>
              <a:rPr lang="ru-RU" sz="2400"/>
              <a:t> </a:t>
            </a:r>
            <a:endParaRPr lang="ru-RU" sz="24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09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30723" name="Rectangle 5"/>
          <p:cNvSpPr>
            <a:spLocks noChangeArrowheads="1"/>
          </p:cNvSpPr>
          <p:nvPr/>
        </p:nvSpPr>
        <p:spPr bwMode="auto">
          <a:xfrm>
            <a:off x="719138" y="115888"/>
            <a:ext cx="84248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3200" b="1">
                <a:solidFill>
                  <a:schemeClr val="tx2"/>
                </a:solidFill>
              </a:rPr>
              <a:t>Ценностные установки:</a:t>
            </a:r>
          </a:p>
          <a:p>
            <a:pPr algn="ctr"/>
            <a:r>
              <a:rPr lang="ru-RU" sz="3200" b="1">
                <a:solidFill>
                  <a:schemeClr val="tx2"/>
                </a:solidFill>
              </a:rPr>
              <a:t>проблемы для обсуждения</a:t>
            </a:r>
          </a:p>
        </p:txBody>
      </p:sp>
      <p:sp>
        <p:nvSpPr>
          <p:cNvPr id="256005" name="Text Box 5"/>
          <p:cNvSpPr txBox="1">
            <a:spLocks noChangeArrowheads="1"/>
          </p:cNvSpPr>
          <p:nvPr/>
        </p:nvSpPr>
        <p:spPr bwMode="auto">
          <a:xfrm>
            <a:off x="0" y="1484313"/>
            <a:ext cx="9036050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20000"/>
              </a:spcAft>
              <a:buFontTx/>
              <a:buChar char="•"/>
            </a:pPr>
            <a:r>
              <a:rPr lang="ru-RU" sz="3200" b="1"/>
              <a:t>Какие опасности сопровождают задания, предполагающие высказывание или оценку ценностных суждений?</a:t>
            </a:r>
          </a:p>
        </p:txBody>
      </p:sp>
      <p:sp>
        <p:nvSpPr>
          <p:cNvPr id="256011" name="Text Box 11"/>
          <p:cNvSpPr txBox="1">
            <a:spLocks noChangeArrowheads="1"/>
          </p:cNvSpPr>
          <p:nvPr/>
        </p:nvSpPr>
        <p:spPr bwMode="auto">
          <a:xfrm>
            <a:off x="0" y="3968750"/>
            <a:ext cx="90360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ct val="20000"/>
              </a:spcAft>
              <a:buFontTx/>
              <a:buChar char="•"/>
            </a:pPr>
            <a:r>
              <a:rPr lang="ru-RU" sz="3200" b="1"/>
              <a:t>Как допустимо использовать такого рода задания?</a:t>
            </a:r>
          </a:p>
        </p:txBody>
      </p:sp>
    </p:spTree>
    <p:extLst>
      <p:ext uri="{BB962C8B-B14F-4D97-AF65-F5344CB8AC3E}">
        <p14:creationId xmlns:p14="http://schemas.microsoft.com/office/powerpoint/2010/main" val="29236512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6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5" grpId="0"/>
      <p:bldP spid="256011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18522A-6124-4652-A97A-9BD0EB66FEA3}" type="slidenum">
              <a:rPr lang="ru-RU"/>
              <a:pPr>
                <a:defRPr/>
              </a:pPr>
              <a:t>57</a:t>
            </a:fld>
            <a:endParaRPr lang="ru-RU"/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56324" name="Rectangle 3"/>
          <p:cNvSpPr>
            <a:spLocks noChangeArrowheads="1"/>
          </p:cNvSpPr>
          <p:nvPr/>
        </p:nvSpPr>
        <p:spPr bwMode="auto">
          <a:xfrm>
            <a:off x="503238" y="2312988"/>
            <a:ext cx="820896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lnSpc>
                <a:spcPct val="110000"/>
              </a:lnSpc>
              <a:spcBef>
                <a:spcPct val="20000"/>
              </a:spcBef>
            </a:pPr>
            <a:r>
              <a:rPr lang="ru-RU" sz="3200" b="1">
                <a:solidFill>
                  <a:schemeClr val="tx2"/>
                </a:solidFill>
              </a:rPr>
              <a:t>	Особенности учебных заданий, направленных на формирование личностного смысла учения и начальных форм рефлексии</a:t>
            </a:r>
          </a:p>
        </p:txBody>
      </p:sp>
    </p:spTree>
    <p:extLst>
      <p:ext uri="{BB962C8B-B14F-4D97-AF65-F5344CB8AC3E}">
        <p14:creationId xmlns:p14="http://schemas.microsoft.com/office/powerpoint/2010/main" val="2547586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47107" name="Rectangle 5"/>
          <p:cNvSpPr>
            <a:spLocks noChangeArrowheads="1"/>
          </p:cNvSpPr>
          <p:nvPr/>
        </p:nvSpPr>
        <p:spPr bwMode="auto">
          <a:xfrm>
            <a:off x="1871663" y="260350"/>
            <a:ext cx="6948487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2800" b="1">
                <a:solidFill>
                  <a:schemeClr val="tx2"/>
                </a:solidFill>
              </a:rPr>
              <a:t>Требования стандарта к личностным и метапредметным результатам. НШ </a:t>
            </a:r>
          </a:p>
        </p:txBody>
      </p:sp>
      <p:sp>
        <p:nvSpPr>
          <p:cNvPr id="47108" name="Rectangle 5"/>
          <p:cNvSpPr>
            <a:spLocks noChangeArrowheads="1"/>
          </p:cNvSpPr>
          <p:nvPr/>
        </p:nvSpPr>
        <p:spPr bwMode="auto">
          <a:xfrm>
            <a:off x="0" y="1520825"/>
            <a:ext cx="9144000" cy="446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 eaLnBrk="0" hangingPunct="0"/>
            <a:r>
              <a:rPr lang="ru-RU" sz="2800" b="1"/>
              <a:t>ЛИЧНОСТНЫЙ СМЫСЛ УЧЕНИЯ И НАЧАЛЬНЫЕ ФОРМЫ РЕФЛЕКСИИ</a:t>
            </a:r>
            <a:endParaRPr lang="ru-RU" sz="2800" b="1" u="sng"/>
          </a:p>
          <a:p>
            <a:pPr marL="342900" indent="-342900" algn="ctr" eaLnBrk="0" hangingPunct="0"/>
            <a:r>
              <a:rPr lang="ru-RU" sz="2800" b="1"/>
              <a:t>ЛР: 5;					МР: 4, 5</a:t>
            </a:r>
          </a:p>
          <a:p>
            <a:pPr marL="342900" indent="-342900" algn="ctr" eaLnBrk="0" hangingPunct="0"/>
            <a:endParaRPr lang="ru-RU" sz="800" b="1"/>
          </a:p>
          <a:p>
            <a:pPr marL="342900" indent="-342900" eaLnBrk="0" hangingPunct="0">
              <a:buFont typeface="Wingdings" pitchFamily="2" charset="2"/>
              <a:buChar char="ü"/>
            </a:pPr>
            <a:r>
              <a:rPr lang="ru-RU" sz="2400"/>
              <a:t>принятие и освоение </a:t>
            </a:r>
            <a:r>
              <a:rPr lang="ru-RU" sz="2400" b="1"/>
              <a:t>социальной роли</a:t>
            </a:r>
            <a:r>
              <a:rPr lang="ru-RU" sz="2400"/>
              <a:t> обучающегося, развитие </a:t>
            </a:r>
            <a:r>
              <a:rPr lang="ru-RU" sz="2400" b="1"/>
              <a:t>мотивов</a:t>
            </a:r>
            <a:r>
              <a:rPr lang="ru-RU" sz="2400"/>
              <a:t> учебной деятельности и формирование </a:t>
            </a:r>
            <a:r>
              <a:rPr lang="ru-RU" sz="2400" b="1"/>
              <a:t>личностного смысла</a:t>
            </a:r>
            <a:r>
              <a:rPr lang="ru-RU" sz="2400"/>
              <a:t> учения;</a:t>
            </a:r>
          </a:p>
          <a:p>
            <a:pPr marL="342900" indent="-342900" eaLnBrk="0" hangingPunct="0">
              <a:buFont typeface="Wingdings" pitchFamily="2" charset="2"/>
              <a:buChar char="ü"/>
            </a:pPr>
            <a:r>
              <a:rPr lang="ru-RU" sz="2400"/>
              <a:t>формирование умения </a:t>
            </a:r>
            <a:r>
              <a:rPr lang="ru-RU" sz="2400" b="1"/>
              <a:t>понимать причины успеха/неуспеха</a:t>
            </a:r>
            <a:r>
              <a:rPr lang="ru-RU" sz="2400"/>
              <a:t> учебной деятельности и способности конструктивно действовать даже в ситуациях неуспеха;</a:t>
            </a:r>
          </a:p>
          <a:p>
            <a:pPr marL="342900" indent="-342900" eaLnBrk="0" hangingPunct="0">
              <a:buFont typeface="Wingdings" pitchFamily="2" charset="2"/>
              <a:buChar char="ü"/>
            </a:pPr>
            <a:r>
              <a:rPr lang="ru-RU" sz="2400"/>
              <a:t>освоение </a:t>
            </a:r>
            <a:r>
              <a:rPr lang="ru-RU" sz="2400" b="1"/>
              <a:t>начальных форм познавательной и личностной</a:t>
            </a:r>
            <a:r>
              <a:rPr lang="ru-RU" sz="2400"/>
              <a:t> </a:t>
            </a:r>
            <a:r>
              <a:rPr lang="ru-RU" sz="2400" b="1"/>
              <a:t>рефлексии</a:t>
            </a:r>
            <a:r>
              <a:rPr lang="ru-RU" sz="2400"/>
              <a:t>.</a:t>
            </a:r>
          </a:p>
        </p:txBody>
      </p:sp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1692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63B78-5FB4-4886-874D-23EA589A9909}" type="slidenum">
              <a:rPr lang="ru-RU"/>
              <a:pPr>
                <a:defRPr/>
              </a:pPr>
              <a:t>59</a:t>
            </a:fld>
            <a:endParaRPr lang="ru-RU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1871663" y="260350"/>
            <a:ext cx="6948487" cy="9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Требования стандарта к личностным и </a:t>
            </a:r>
            <a:r>
              <a:rPr lang="ru-RU" sz="2800" b="1" dirty="0" err="1">
                <a:solidFill>
                  <a:schemeClr val="tx2"/>
                </a:solidFill>
              </a:rPr>
              <a:t>метапредметным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результатам. ОШ 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1273175"/>
            <a:ext cx="9144000" cy="48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/>
            <a:r>
              <a:rPr lang="ru-RU" sz="2800" b="1" dirty="0" smtClean="0"/>
              <a:t>ЛИЧНОСТНЫЕ СМЫСЛЫ и РЕФЛЕКСИЯ</a:t>
            </a:r>
            <a:endParaRPr lang="ru-RU" sz="2800" b="1" dirty="0"/>
          </a:p>
          <a:p>
            <a:pPr marL="342900" indent="-342900" algn="ctr"/>
            <a:r>
              <a:rPr lang="ru-RU" sz="2800" b="1" dirty="0"/>
              <a:t>(ЛР: </a:t>
            </a:r>
            <a:r>
              <a:rPr lang="ru-RU" sz="2800" b="1" dirty="0" smtClean="0"/>
              <a:t>2, МР: 1, 5)</a:t>
            </a:r>
            <a:endParaRPr lang="ru-RU" sz="2800" b="1" dirty="0"/>
          </a:p>
          <a:p>
            <a:pPr marL="342900" indent="-342900" algn="ctr"/>
            <a:endParaRPr lang="ru-RU" sz="800" b="1" dirty="0"/>
          </a:p>
          <a:p>
            <a:pPr marL="342900" lvl="0" indent="-342900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2000" dirty="0" smtClean="0">
                <a:ea typeface="Times New Roman"/>
                <a:cs typeface="Arial" pitchFamily="34" charset="0"/>
              </a:rPr>
              <a:t>формирование ответственного отношения к учению, </a:t>
            </a:r>
            <a:r>
              <a:rPr lang="ru-RU" sz="2000" b="1" dirty="0" smtClean="0">
                <a:ea typeface="Times New Roman"/>
                <a:cs typeface="Arial" pitchFamily="34" charset="0"/>
              </a:rPr>
              <a:t>готовности и способности обучающихся к саморазвитию и самообразованию на основе мотивации к обучению и познанию</a:t>
            </a:r>
            <a:r>
              <a:rPr lang="ru-RU" sz="2000" dirty="0" smtClean="0">
                <a:ea typeface="Times New Roman"/>
                <a:cs typeface="Arial" pitchFamily="34" charset="0"/>
              </a:rPr>
              <a:t>, осознанному выбору и построению дальнейшей индивидуальной траектории образования на базе ориентировки в мире профессий и профессиональных предпочтений, с учётом устойчивых познавательных интересов, а также на основе формирования уважительного отношения к труду, развития опыта участия в социально значимом труде;</a:t>
            </a:r>
          </a:p>
          <a:p>
            <a:pPr marL="342900" lvl="0" indent="-342900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2000" dirty="0" smtClean="0">
                <a:ea typeface="Times New Roman"/>
                <a:cs typeface="Arial" pitchFamily="34" charset="0"/>
              </a:rPr>
              <a:t>умение </a:t>
            </a:r>
            <a:r>
              <a:rPr lang="ru-RU" sz="2000" b="1" dirty="0" smtClean="0">
                <a:ea typeface="Times New Roman"/>
                <a:cs typeface="Arial" pitchFamily="34" charset="0"/>
              </a:rPr>
              <a:t>развивать мотивы и интересы</a:t>
            </a:r>
            <a:r>
              <a:rPr lang="ru-RU" sz="2000" dirty="0" smtClean="0">
                <a:ea typeface="Times New Roman"/>
                <a:cs typeface="Arial" pitchFamily="34" charset="0"/>
              </a:rPr>
              <a:t> своей познавательной деятельности;</a:t>
            </a:r>
          </a:p>
          <a:p>
            <a:pPr marL="342900" lvl="0" indent="-342900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2000" dirty="0" smtClean="0">
                <a:ea typeface="Times New Roman"/>
                <a:cs typeface="Arial" pitchFamily="34" charset="0"/>
              </a:rPr>
              <a:t>владение </a:t>
            </a:r>
            <a:r>
              <a:rPr lang="ru-RU" sz="2000" b="1" dirty="0" smtClean="0">
                <a:ea typeface="Times New Roman"/>
                <a:cs typeface="Arial" pitchFamily="34" charset="0"/>
              </a:rPr>
              <a:t>основами самоконтроля, самооценки</a:t>
            </a:r>
            <a:r>
              <a:rPr lang="ru-RU" sz="2000" dirty="0" smtClean="0">
                <a:ea typeface="Times New Roman"/>
                <a:cs typeface="Arial" pitchFamily="34" charset="0"/>
              </a:rPr>
              <a:t> и осуществления </a:t>
            </a:r>
            <a:r>
              <a:rPr lang="ru-RU" sz="2000" b="1" dirty="0" smtClean="0">
                <a:ea typeface="Times New Roman"/>
                <a:cs typeface="Arial" pitchFamily="34" charset="0"/>
              </a:rPr>
              <a:t>осознанного выбора</a:t>
            </a:r>
            <a:r>
              <a:rPr lang="ru-RU" sz="2000" dirty="0" smtClean="0">
                <a:ea typeface="Times New Roman"/>
                <a:cs typeface="Arial" pitchFamily="34" charset="0"/>
              </a:rPr>
              <a:t> в учебной и познавательной деятельности;</a:t>
            </a:r>
            <a:endParaRPr lang="ru-RU" sz="2000" dirty="0">
              <a:cs typeface="Arial" pitchFamily="34" charset="0"/>
            </a:endParaRPr>
          </a:p>
        </p:txBody>
      </p:sp>
      <p:pic>
        <p:nvPicPr>
          <p:cNvPr id="5120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350"/>
            <a:ext cx="1692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2398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5E4037-626F-4B40-B22D-4D75483FBF5B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7171" name="Oval 4"/>
          <p:cNvSpPr>
            <a:spLocks noChangeArrowheads="1"/>
          </p:cNvSpPr>
          <p:nvPr/>
        </p:nvSpPr>
        <p:spPr bwMode="auto">
          <a:xfrm>
            <a:off x="119063" y="134938"/>
            <a:ext cx="1511300" cy="1187450"/>
          </a:xfrm>
          <a:prstGeom prst="ellipse">
            <a:avLst/>
          </a:prstGeom>
          <a:solidFill>
            <a:srgbClr val="FFFFCC">
              <a:alpha val="9490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>
                <a:solidFill>
                  <a:schemeClr val="bg2"/>
                </a:solidFill>
                <a:latin typeface="Tahoma" pitchFamily="34" charset="0"/>
              </a:rPr>
              <a:t>Фундаменталь-</a:t>
            </a:r>
          </a:p>
          <a:p>
            <a:pPr algn="ctr"/>
            <a:r>
              <a:rPr lang="ru-RU" sz="1200" b="1">
                <a:solidFill>
                  <a:schemeClr val="bg2"/>
                </a:solidFill>
                <a:latin typeface="Tahoma" pitchFamily="34" charset="0"/>
              </a:rPr>
              <a:t>ное ядро содер-</a:t>
            </a:r>
          </a:p>
          <a:p>
            <a:pPr algn="ctr"/>
            <a:r>
              <a:rPr lang="ru-RU" sz="1200" b="1">
                <a:solidFill>
                  <a:schemeClr val="bg2"/>
                </a:solidFill>
                <a:latin typeface="Tahoma" pitchFamily="34" charset="0"/>
              </a:rPr>
              <a:t>жания образо-</a:t>
            </a:r>
          </a:p>
          <a:p>
            <a:pPr algn="ctr"/>
            <a:r>
              <a:rPr lang="ru-RU" sz="1200" b="1">
                <a:solidFill>
                  <a:schemeClr val="bg2"/>
                </a:solidFill>
                <a:latin typeface="Tahoma" pitchFamily="34" charset="0"/>
              </a:rPr>
              <a:t>вания</a:t>
            </a:r>
          </a:p>
        </p:txBody>
      </p:sp>
      <p:sp>
        <p:nvSpPr>
          <p:cNvPr id="7172" name="AutoShape 6"/>
          <p:cNvSpPr>
            <a:spLocks noChangeArrowheads="1"/>
          </p:cNvSpPr>
          <p:nvPr/>
        </p:nvSpPr>
        <p:spPr bwMode="auto">
          <a:xfrm>
            <a:off x="250825" y="1916113"/>
            <a:ext cx="8677275" cy="431800"/>
          </a:xfrm>
          <a:prstGeom prst="roundRect">
            <a:avLst>
              <a:gd name="adj" fmla="val 16667"/>
            </a:avLst>
          </a:prstGeom>
          <a:solidFill>
            <a:schemeClr val="tx1">
              <a:alpha val="94901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2"/>
                </a:solidFill>
                <a:latin typeface="Tahoma" pitchFamily="34" charset="0"/>
              </a:rPr>
              <a:t>Примерная образовательная программа ОУ</a:t>
            </a:r>
          </a:p>
        </p:txBody>
      </p:sp>
      <p:sp>
        <p:nvSpPr>
          <p:cNvPr id="7173" name="AutoShape 7"/>
          <p:cNvSpPr>
            <a:spLocks noChangeArrowheads="1"/>
          </p:cNvSpPr>
          <p:nvPr/>
        </p:nvSpPr>
        <p:spPr bwMode="auto">
          <a:xfrm>
            <a:off x="611188" y="6021388"/>
            <a:ext cx="7524750" cy="692150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8DB08D"/>
              </a:gs>
              <a:gs pos="50000">
                <a:srgbClr val="CCFFCC"/>
              </a:gs>
              <a:gs pos="100000">
                <a:srgbClr val="8DB08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i="1">
                <a:solidFill>
                  <a:schemeClr val="bg2"/>
                </a:solidFill>
                <a:latin typeface="Tahoma" pitchFamily="34" charset="0"/>
              </a:rPr>
              <a:t>Образовательный процесс</a:t>
            </a:r>
          </a:p>
        </p:txBody>
      </p:sp>
      <p:sp>
        <p:nvSpPr>
          <p:cNvPr id="7174" name="AutoShape 9"/>
          <p:cNvSpPr>
            <a:spLocks noChangeArrowheads="1"/>
          </p:cNvSpPr>
          <p:nvPr/>
        </p:nvSpPr>
        <p:spPr bwMode="auto">
          <a:xfrm rot="5400000">
            <a:off x="4175919" y="-567531"/>
            <a:ext cx="360363" cy="4321175"/>
          </a:xfrm>
          <a:custGeom>
            <a:avLst/>
            <a:gdLst>
              <a:gd name="T0" fmla="*/ 1255040224 w 21600"/>
              <a:gd name="T1" fmla="*/ 0 h 21600"/>
              <a:gd name="T2" fmla="*/ 0 w 21600"/>
              <a:gd name="T3" fmla="*/ 2147483647 h 21600"/>
              <a:gd name="T4" fmla="*/ 1255040224 w 21600"/>
              <a:gd name="T5" fmla="*/ 2147483647 h 21600"/>
              <a:gd name="T6" fmla="*/ 1673389852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FFCC">
              <a:alpha val="9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7175" name="AutoShape 13"/>
          <p:cNvSpPr>
            <a:spLocks noChangeArrowheads="1"/>
          </p:cNvSpPr>
          <p:nvPr/>
        </p:nvSpPr>
        <p:spPr bwMode="auto">
          <a:xfrm>
            <a:off x="1116013" y="4760913"/>
            <a:ext cx="863600" cy="5032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FFCC">
              <a:alpha val="9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6" name="AutoShape 15"/>
          <p:cNvSpPr>
            <a:spLocks noChangeArrowheads="1"/>
          </p:cNvSpPr>
          <p:nvPr/>
        </p:nvSpPr>
        <p:spPr bwMode="auto">
          <a:xfrm rot="5400000">
            <a:off x="4337050" y="2097088"/>
            <a:ext cx="288925" cy="4321175"/>
          </a:xfrm>
          <a:custGeom>
            <a:avLst/>
            <a:gdLst>
              <a:gd name="T0" fmla="*/ 293860280 w 21600"/>
              <a:gd name="T1" fmla="*/ 0 h 21600"/>
              <a:gd name="T2" fmla="*/ 0 w 21600"/>
              <a:gd name="T3" fmla="*/ 2147483647 h 21600"/>
              <a:gd name="T4" fmla="*/ 293860280 w 21600"/>
              <a:gd name="T5" fmla="*/ 2147483647 h 21600"/>
              <a:gd name="T6" fmla="*/ 39181358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FFCC">
              <a:alpha val="9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9225" name="AutoShape 19"/>
          <p:cNvSpPr>
            <a:spLocks noChangeArrowheads="1"/>
          </p:cNvSpPr>
          <p:nvPr/>
        </p:nvSpPr>
        <p:spPr bwMode="auto">
          <a:xfrm>
            <a:off x="8435975" y="4130675"/>
            <a:ext cx="431800" cy="323850"/>
          </a:xfrm>
          <a:prstGeom prst="roundRect">
            <a:avLst>
              <a:gd name="adj" fmla="val 16667"/>
            </a:avLst>
          </a:prstGeom>
          <a:solidFill>
            <a:schemeClr val="tx1">
              <a:lumMod val="95000"/>
              <a:alpha val="94116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>
              <a:latin typeface="Arial" pitchFamily="34" charset="0"/>
              <a:cs typeface="+mn-cs"/>
            </a:endParaRPr>
          </a:p>
        </p:txBody>
      </p:sp>
      <p:sp>
        <p:nvSpPr>
          <p:cNvPr id="7178" name="AutoShape 24"/>
          <p:cNvSpPr>
            <a:spLocks noChangeArrowheads="1"/>
          </p:cNvSpPr>
          <p:nvPr/>
        </p:nvSpPr>
        <p:spPr bwMode="auto">
          <a:xfrm>
            <a:off x="8442325" y="4511675"/>
            <a:ext cx="431800" cy="323850"/>
          </a:xfrm>
          <a:prstGeom prst="roundRect">
            <a:avLst>
              <a:gd name="adj" fmla="val 16667"/>
            </a:avLst>
          </a:prstGeom>
          <a:solidFill>
            <a:srgbClr val="FFFFCC">
              <a:alpha val="9882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7179" name="Oval 28"/>
          <p:cNvSpPr>
            <a:spLocks noChangeArrowheads="1"/>
          </p:cNvSpPr>
          <p:nvPr/>
        </p:nvSpPr>
        <p:spPr bwMode="auto">
          <a:xfrm>
            <a:off x="7632700" y="98425"/>
            <a:ext cx="1403350" cy="1223963"/>
          </a:xfrm>
          <a:prstGeom prst="ellipse">
            <a:avLst/>
          </a:prstGeom>
          <a:solidFill>
            <a:srgbClr val="FFFFCC">
              <a:alpha val="9490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>
                <a:solidFill>
                  <a:schemeClr val="bg2"/>
                </a:solidFill>
                <a:latin typeface="Tahoma" pitchFamily="34" charset="0"/>
              </a:rPr>
              <a:t>Концепция</a:t>
            </a:r>
          </a:p>
          <a:p>
            <a:pPr algn="ctr"/>
            <a:r>
              <a:rPr lang="ru-RU" sz="1200" b="1">
                <a:solidFill>
                  <a:schemeClr val="bg2"/>
                </a:solidFill>
                <a:latin typeface="Tahoma" pitchFamily="34" charset="0"/>
              </a:rPr>
              <a:t>духовно-</a:t>
            </a:r>
          </a:p>
          <a:p>
            <a:pPr algn="ctr"/>
            <a:r>
              <a:rPr lang="ru-RU" sz="1200" b="1">
                <a:solidFill>
                  <a:schemeClr val="bg2"/>
                </a:solidFill>
                <a:latin typeface="Tahoma" pitchFamily="34" charset="0"/>
              </a:rPr>
              <a:t>нравственного</a:t>
            </a:r>
          </a:p>
          <a:p>
            <a:pPr algn="ctr"/>
            <a:r>
              <a:rPr lang="ru-RU" sz="1200" b="1">
                <a:solidFill>
                  <a:schemeClr val="bg2"/>
                </a:solidFill>
                <a:latin typeface="Tahoma" pitchFamily="34" charset="0"/>
              </a:rPr>
              <a:t>воспитания</a:t>
            </a:r>
          </a:p>
        </p:txBody>
      </p:sp>
      <p:sp>
        <p:nvSpPr>
          <p:cNvPr id="931870" name="AutoShape 30"/>
          <p:cNvSpPr>
            <a:spLocks noChangeArrowheads="1"/>
          </p:cNvSpPr>
          <p:nvPr/>
        </p:nvSpPr>
        <p:spPr bwMode="auto">
          <a:xfrm>
            <a:off x="1511300" y="152400"/>
            <a:ext cx="6335713" cy="692150"/>
          </a:xfrm>
          <a:prstGeom prst="irregularSeal1">
            <a:avLst/>
          </a:prstGeom>
          <a:gradFill rotWithShape="1">
            <a:gsLst>
              <a:gs pos="0">
                <a:schemeClr val="hlink"/>
              </a:gs>
              <a:gs pos="50000">
                <a:srgbClr val="FFFFCC">
                  <a:alpha val="78000"/>
                </a:srgb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ru-RU" sz="1200" b="1">
                <a:solidFill>
                  <a:schemeClr val="bg2"/>
                </a:solidFill>
                <a:latin typeface="Tahoma" pitchFamily="34" charset="0"/>
              </a:rPr>
              <a:t>Запросы семьи, общества, государства</a:t>
            </a:r>
          </a:p>
        </p:txBody>
      </p:sp>
      <p:sp>
        <p:nvSpPr>
          <p:cNvPr id="7181" name="AutoShape 5"/>
          <p:cNvSpPr>
            <a:spLocks noChangeArrowheads="1"/>
          </p:cNvSpPr>
          <p:nvPr/>
        </p:nvSpPr>
        <p:spPr bwMode="auto">
          <a:xfrm>
            <a:off x="0" y="2347913"/>
            <a:ext cx="2808288" cy="4683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Tahoma" pitchFamily="34" charset="0"/>
              </a:rPr>
              <a:t>ЦЕЛЕВОЙ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ahoma" pitchFamily="34" charset="0"/>
              </a:rPr>
              <a:t>РАЗДЕЛ</a:t>
            </a:r>
          </a:p>
        </p:txBody>
      </p:sp>
      <p:sp>
        <p:nvSpPr>
          <p:cNvPr id="7182" name="AutoShape 3"/>
          <p:cNvSpPr>
            <a:spLocks noChangeArrowheads="1"/>
          </p:cNvSpPr>
          <p:nvPr/>
        </p:nvSpPr>
        <p:spPr bwMode="auto">
          <a:xfrm>
            <a:off x="0" y="2781300"/>
            <a:ext cx="863600" cy="1223963"/>
          </a:xfrm>
          <a:prstGeom prst="roundRect">
            <a:avLst>
              <a:gd name="adj" fmla="val 16667"/>
            </a:avLst>
          </a:prstGeom>
          <a:solidFill>
            <a:srgbClr val="FFFF00">
              <a:alpha val="9490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>
                <a:solidFill>
                  <a:schemeClr val="bg2"/>
                </a:solidFill>
                <a:latin typeface="Tahoma" pitchFamily="34" charset="0"/>
              </a:rPr>
              <a:t>Поясни-</a:t>
            </a:r>
          </a:p>
          <a:p>
            <a:pPr algn="ctr"/>
            <a:r>
              <a:rPr lang="ru-RU" sz="1600">
                <a:solidFill>
                  <a:schemeClr val="bg2"/>
                </a:solidFill>
                <a:latin typeface="Tahoma" pitchFamily="34" charset="0"/>
              </a:rPr>
              <a:t>тельная</a:t>
            </a:r>
          </a:p>
          <a:p>
            <a:pPr algn="ctr"/>
            <a:r>
              <a:rPr lang="ru-RU" sz="1600">
                <a:solidFill>
                  <a:schemeClr val="bg2"/>
                </a:solidFill>
                <a:latin typeface="Tahoma" pitchFamily="34" charset="0"/>
              </a:rPr>
              <a:t>записка</a:t>
            </a:r>
            <a:r>
              <a:rPr lang="ru-RU" b="1">
                <a:solidFill>
                  <a:schemeClr val="bg2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7183" name="AutoShape 3"/>
          <p:cNvSpPr>
            <a:spLocks noChangeArrowheads="1"/>
          </p:cNvSpPr>
          <p:nvPr/>
        </p:nvSpPr>
        <p:spPr bwMode="auto">
          <a:xfrm>
            <a:off x="863600" y="2781300"/>
            <a:ext cx="1008063" cy="1223963"/>
          </a:xfrm>
          <a:prstGeom prst="roundRect">
            <a:avLst>
              <a:gd name="adj" fmla="val 16667"/>
            </a:avLst>
          </a:prstGeom>
          <a:solidFill>
            <a:srgbClr val="FFFF00">
              <a:alpha val="89803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Tahoma" pitchFamily="34" charset="0"/>
              </a:rPr>
              <a:t>Плани-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ahoma" pitchFamily="34" charset="0"/>
              </a:rPr>
              <a:t>руемые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ahoma" pitchFamily="34" charset="0"/>
              </a:rPr>
              <a:t>резуль-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ahoma" pitchFamily="34" charset="0"/>
              </a:rPr>
              <a:t>таты </a:t>
            </a:r>
            <a:r>
              <a:rPr lang="ru-RU" b="1">
                <a:solidFill>
                  <a:schemeClr val="bg2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7184" name="AutoShape 3"/>
          <p:cNvSpPr>
            <a:spLocks noChangeArrowheads="1"/>
          </p:cNvSpPr>
          <p:nvPr/>
        </p:nvSpPr>
        <p:spPr bwMode="auto">
          <a:xfrm>
            <a:off x="1835150" y="2781300"/>
            <a:ext cx="973138" cy="1223963"/>
          </a:xfrm>
          <a:prstGeom prst="roundRect">
            <a:avLst>
              <a:gd name="adj" fmla="val 16667"/>
            </a:avLst>
          </a:prstGeom>
          <a:solidFill>
            <a:srgbClr val="FFFF00">
              <a:alpha val="8509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Tahoma" pitchFamily="34" charset="0"/>
              </a:rPr>
              <a:t>Система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ahoma" pitchFamily="34" charset="0"/>
              </a:rPr>
              <a:t>оценки </a:t>
            </a:r>
            <a:r>
              <a:rPr lang="ru-RU" b="1">
                <a:solidFill>
                  <a:schemeClr val="bg2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7185" name="AutoShape 5"/>
          <p:cNvSpPr>
            <a:spLocks noChangeArrowheads="1"/>
          </p:cNvSpPr>
          <p:nvPr/>
        </p:nvSpPr>
        <p:spPr bwMode="auto">
          <a:xfrm>
            <a:off x="2808288" y="2349500"/>
            <a:ext cx="3995737" cy="431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Tahoma" pitchFamily="34" charset="0"/>
              </a:rPr>
              <a:t>СОДЕРЖАТЕЛЬНЫЙ РАЗДЕЛ</a:t>
            </a:r>
          </a:p>
        </p:txBody>
      </p:sp>
      <p:sp>
        <p:nvSpPr>
          <p:cNvPr id="7186" name="AutoShape 3"/>
          <p:cNvSpPr>
            <a:spLocks noChangeArrowheads="1"/>
          </p:cNvSpPr>
          <p:nvPr/>
        </p:nvSpPr>
        <p:spPr bwMode="auto">
          <a:xfrm>
            <a:off x="2744788" y="2924175"/>
            <a:ext cx="792162" cy="1081088"/>
          </a:xfrm>
          <a:prstGeom prst="roundRect">
            <a:avLst>
              <a:gd name="adj" fmla="val 16667"/>
            </a:avLst>
          </a:prstGeom>
          <a:solidFill>
            <a:srgbClr val="CCECFF">
              <a:alpha val="9490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>
                <a:solidFill>
                  <a:schemeClr val="bg2"/>
                </a:solidFill>
                <a:latin typeface="Tahoma" pitchFamily="34" charset="0"/>
              </a:rPr>
              <a:t>форми-</a:t>
            </a:r>
          </a:p>
          <a:p>
            <a:pPr algn="ctr"/>
            <a:r>
              <a:rPr lang="ru-RU" sz="1400">
                <a:solidFill>
                  <a:schemeClr val="bg2"/>
                </a:solidFill>
                <a:latin typeface="Tahoma" pitchFamily="34" charset="0"/>
              </a:rPr>
              <a:t>рования</a:t>
            </a:r>
          </a:p>
          <a:p>
            <a:pPr algn="ctr"/>
            <a:r>
              <a:rPr lang="ru-RU" sz="1400">
                <a:solidFill>
                  <a:schemeClr val="bg2"/>
                </a:solidFill>
                <a:latin typeface="Tahoma" pitchFamily="34" charset="0"/>
              </a:rPr>
              <a:t>УУД</a:t>
            </a:r>
            <a:r>
              <a:rPr lang="ru-RU" sz="1600" b="1">
                <a:solidFill>
                  <a:schemeClr val="bg2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7187" name="AutoShape 3"/>
          <p:cNvSpPr>
            <a:spLocks noChangeArrowheads="1"/>
          </p:cNvSpPr>
          <p:nvPr/>
        </p:nvSpPr>
        <p:spPr bwMode="auto">
          <a:xfrm>
            <a:off x="3536950" y="2995613"/>
            <a:ext cx="612775" cy="1009650"/>
          </a:xfrm>
          <a:prstGeom prst="roundRect">
            <a:avLst>
              <a:gd name="adj" fmla="val 16667"/>
            </a:avLst>
          </a:prstGeom>
          <a:solidFill>
            <a:srgbClr val="CCECFF">
              <a:alpha val="89803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dirty="0">
                <a:solidFill>
                  <a:schemeClr val="bg2"/>
                </a:solidFill>
                <a:latin typeface="Tahoma" pitchFamily="34" charset="0"/>
              </a:rPr>
              <a:t>учеб-</a:t>
            </a:r>
          </a:p>
          <a:p>
            <a:pPr algn="ctr"/>
            <a:r>
              <a:rPr lang="ru-RU" sz="1400" dirty="0" err="1">
                <a:solidFill>
                  <a:schemeClr val="bg2"/>
                </a:solidFill>
                <a:latin typeface="Tahoma" pitchFamily="34" charset="0"/>
              </a:rPr>
              <a:t>ные</a:t>
            </a:r>
            <a:endParaRPr lang="ru-RU" sz="1400" dirty="0">
              <a:solidFill>
                <a:schemeClr val="bg2"/>
              </a:solidFill>
              <a:latin typeface="Tahoma" pitchFamily="34" charset="0"/>
            </a:endParaRPr>
          </a:p>
          <a:p>
            <a:pPr algn="ctr"/>
            <a:endParaRPr lang="ru-RU" sz="1400" b="1" dirty="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7188" name="AutoShape 3"/>
          <p:cNvSpPr>
            <a:spLocks noChangeArrowheads="1"/>
          </p:cNvSpPr>
          <p:nvPr/>
        </p:nvSpPr>
        <p:spPr bwMode="auto">
          <a:xfrm>
            <a:off x="4140200" y="3021013"/>
            <a:ext cx="792163" cy="984250"/>
          </a:xfrm>
          <a:prstGeom prst="roundRect">
            <a:avLst>
              <a:gd name="adj" fmla="val 16667"/>
            </a:avLst>
          </a:prstGeom>
          <a:solidFill>
            <a:srgbClr val="CCECFF">
              <a:alpha val="8509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dirty="0">
                <a:solidFill>
                  <a:schemeClr val="bg2"/>
                </a:solidFill>
                <a:latin typeface="Tahoma" pitchFamily="34" charset="0"/>
              </a:rPr>
              <a:t>духовно</a:t>
            </a:r>
          </a:p>
          <a:p>
            <a:pPr algn="ctr"/>
            <a:r>
              <a:rPr lang="ru-RU" sz="1400" dirty="0" err="1">
                <a:solidFill>
                  <a:schemeClr val="bg2"/>
                </a:solidFill>
                <a:latin typeface="Tahoma" pitchFamily="34" charset="0"/>
              </a:rPr>
              <a:t>нравст</a:t>
            </a:r>
            <a:r>
              <a:rPr lang="ru-RU" sz="1400" dirty="0">
                <a:solidFill>
                  <a:schemeClr val="bg2"/>
                </a:solidFill>
                <a:latin typeface="Tahoma" pitchFamily="34" charset="0"/>
              </a:rPr>
              <a:t>-</a:t>
            </a:r>
          </a:p>
          <a:p>
            <a:pPr algn="ctr"/>
            <a:r>
              <a:rPr lang="ru-RU" sz="1400" dirty="0">
                <a:solidFill>
                  <a:schemeClr val="bg2"/>
                </a:solidFill>
                <a:latin typeface="Tahoma" pitchFamily="34" charset="0"/>
              </a:rPr>
              <a:t>венного</a:t>
            </a:r>
          </a:p>
          <a:p>
            <a:pPr algn="ctr"/>
            <a:r>
              <a:rPr lang="ru-RU" sz="1400" dirty="0">
                <a:solidFill>
                  <a:schemeClr val="bg2"/>
                </a:solidFill>
                <a:latin typeface="Tahoma" pitchFamily="34" charset="0"/>
              </a:rPr>
              <a:t>развития</a:t>
            </a:r>
          </a:p>
        </p:txBody>
      </p:sp>
      <p:sp>
        <p:nvSpPr>
          <p:cNvPr id="7189" name="AutoShape 3"/>
          <p:cNvSpPr>
            <a:spLocks noChangeArrowheads="1"/>
          </p:cNvSpPr>
          <p:nvPr/>
        </p:nvSpPr>
        <p:spPr bwMode="auto">
          <a:xfrm>
            <a:off x="6048375" y="3019425"/>
            <a:ext cx="792163" cy="985838"/>
          </a:xfrm>
          <a:prstGeom prst="roundRect">
            <a:avLst>
              <a:gd name="adj" fmla="val 16667"/>
            </a:avLst>
          </a:prstGeom>
          <a:solidFill>
            <a:srgbClr val="CCECFF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dirty="0" err="1">
                <a:solidFill>
                  <a:schemeClr val="bg2"/>
                </a:solidFill>
                <a:latin typeface="Tahoma" pitchFamily="34" charset="0"/>
              </a:rPr>
              <a:t>коррек</a:t>
            </a:r>
            <a:r>
              <a:rPr lang="ru-RU" sz="1400" dirty="0">
                <a:solidFill>
                  <a:schemeClr val="bg2"/>
                </a:solidFill>
                <a:latin typeface="Tahoma" pitchFamily="34" charset="0"/>
              </a:rPr>
              <a:t>-</a:t>
            </a:r>
          </a:p>
          <a:p>
            <a:pPr algn="ctr"/>
            <a:r>
              <a:rPr lang="ru-RU" sz="1400" dirty="0" err="1">
                <a:solidFill>
                  <a:schemeClr val="bg2"/>
                </a:solidFill>
                <a:latin typeface="Tahoma" pitchFamily="34" charset="0"/>
              </a:rPr>
              <a:t>ционной</a:t>
            </a:r>
            <a:endParaRPr lang="ru-RU" sz="1400" dirty="0">
              <a:solidFill>
                <a:schemeClr val="bg2"/>
              </a:solidFill>
              <a:latin typeface="Tahoma" pitchFamily="34" charset="0"/>
            </a:endParaRPr>
          </a:p>
          <a:p>
            <a:pPr algn="ctr">
              <a:lnSpc>
                <a:spcPct val="70000"/>
              </a:lnSpc>
            </a:pPr>
            <a:r>
              <a:rPr lang="ru-RU" sz="1400" dirty="0">
                <a:solidFill>
                  <a:schemeClr val="bg2"/>
                </a:solidFill>
                <a:latin typeface="Tahoma" pitchFamily="34" charset="0"/>
              </a:rPr>
              <a:t>работы</a:t>
            </a:r>
            <a:r>
              <a:rPr lang="ru-RU" b="1" dirty="0">
                <a:solidFill>
                  <a:schemeClr val="bg2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7190" name="AutoShape 5"/>
          <p:cNvSpPr>
            <a:spLocks noChangeArrowheads="1"/>
          </p:cNvSpPr>
          <p:nvPr/>
        </p:nvSpPr>
        <p:spPr bwMode="auto">
          <a:xfrm>
            <a:off x="6804025" y="2349500"/>
            <a:ext cx="2232025" cy="503238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Tahoma" pitchFamily="34" charset="0"/>
              </a:rPr>
              <a:t>ОРГАНИЗАЦИОННЫЙ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ahoma" pitchFamily="34" charset="0"/>
              </a:rPr>
              <a:t>РАЗДЕЛ</a:t>
            </a:r>
          </a:p>
        </p:txBody>
      </p:sp>
      <p:sp>
        <p:nvSpPr>
          <p:cNvPr id="7191" name="AutoShape 3"/>
          <p:cNvSpPr>
            <a:spLocks noChangeArrowheads="1"/>
          </p:cNvSpPr>
          <p:nvPr/>
        </p:nvSpPr>
        <p:spPr bwMode="auto">
          <a:xfrm>
            <a:off x="6948488" y="2852738"/>
            <a:ext cx="973137" cy="1152525"/>
          </a:xfrm>
          <a:prstGeom prst="roundRect">
            <a:avLst>
              <a:gd name="adj" fmla="val 16667"/>
            </a:avLst>
          </a:prstGeom>
          <a:solidFill>
            <a:srgbClr val="CCFF99">
              <a:alpha val="89803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chemeClr val="bg2"/>
                </a:solidFill>
                <a:latin typeface="Tahoma" pitchFamily="34" charset="0"/>
              </a:rPr>
              <a:t>Учебный</a:t>
            </a:r>
          </a:p>
          <a:p>
            <a:pPr algn="ctr"/>
            <a:r>
              <a:rPr lang="ru-RU" sz="1600" b="1" dirty="0">
                <a:solidFill>
                  <a:schemeClr val="bg2"/>
                </a:solidFill>
                <a:latin typeface="Tahoma" pitchFamily="34" charset="0"/>
              </a:rPr>
              <a:t>план</a:t>
            </a:r>
            <a:r>
              <a:rPr lang="ru-RU" b="1" dirty="0">
                <a:solidFill>
                  <a:schemeClr val="bg2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7192" name="AutoShape 3"/>
          <p:cNvSpPr>
            <a:spLocks noChangeArrowheads="1"/>
          </p:cNvSpPr>
          <p:nvPr/>
        </p:nvSpPr>
        <p:spPr bwMode="auto">
          <a:xfrm>
            <a:off x="7956550" y="2852738"/>
            <a:ext cx="973138" cy="1152525"/>
          </a:xfrm>
          <a:prstGeom prst="roundRect">
            <a:avLst>
              <a:gd name="adj" fmla="val 16667"/>
            </a:avLst>
          </a:prstGeom>
          <a:solidFill>
            <a:srgbClr val="CCFF99">
              <a:alpha val="8509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Tahoma" pitchFamily="34" charset="0"/>
              </a:rPr>
              <a:t>Система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ahoma" pitchFamily="34" charset="0"/>
              </a:rPr>
              <a:t>условий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ahoma" pitchFamily="34" charset="0"/>
              </a:rPr>
              <a:t>реализа-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ahoma" pitchFamily="34" charset="0"/>
              </a:rPr>
              <a:t>ции ООП</a:t>
            </a:r>
            <a:endParaRPr lang="ru-RU" b="1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9242" name="AutoShape 24"/>
          <p:cNvSpPr>
            <a:spLocks noChangeArrowheads="1"/>
          </p:cNvSpPr>
          <p:nvPr/>
        </p:nvSpPr>
        <p:spPr bwMode="auto">
          <a:xfrm>
            <a:off x="8450263" y="4878388"/>
            <a:ext cx="431800" cy="32385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  <a:alpha val="8901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ru-RU">
              <a:latin typeface="Arial" pitchFamily="34" charset="0"/>
              <a:cs typeface="+mn-cs"/>
            </a:endParaRPr>
          </a:p>
        </p:txBody>
      </p:sp>
      <p:sp>
        <p:nvSpPr>
          <p:cNvPr id="9243" name="AutoShape 24"/>
          <p:cNvSpPr>
            <a:spLocks noChangeArrowheads="1"/>
          </p:cNvSpPr>
          <p:nvPr/>
        </p:nvSpPr>
        <p:spPr bwMode="auto">
          <a:xfrm>
            <a:off x="8450263" y="5262563"/>
            <a:ext cx="431800" cy="32385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  <a:alpha val="98822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ru-RU">
              <a:latin typeface="Arial" pitchFamily="34" charset="0"/>
              <a:cs typeface="+mn-cs"/>
            </a:endParaRPr>
          </a:p>
        </p:txBody>
      </p:sp>
      <p:sp>
        <p:nvSpPr>
          <p:cNvPr id="9244" name="AutoShape 24"/>
          <p:cNvSpPr>
            <a:spLocks noChangeArrowheads="1"/>
          </p:cNvSpPr>
          <p:nvPr/>
        </p:nvSpPr>
        <p:spPr bwMode="auto">
          <a:xfrm>
            <a:off x="8435975" y="5626100"/>
            <a:ext cx="431800" cy="323850"/>
          </a:xfrm>
          <a:prstGeom prst="roundRect">
            <a:avLst>
              <a:gd name="adj" fmla="val 16667"/>
            </a:avLst>
          </a:prstGeom>
          <a:solidFill>
            <a:schemeClr val="bg1">
              <a:lumMod val="20000"/>
              <a:lumOff val="80000"/>
              <a:alpha val="98822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ru-RU">
              <a:latin typeface="Arial" pitchFamily="34" charset="0"/>
              <a:cs typeface="+mn-cs"/>
            </a:endParaRP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7867637" y="4130676"/>
            <a:ext cx="583022" cy="18192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wordArtVert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000" b="1" i="1" dirty="0" smtClean="0">
                <a:solidFill>
                  <a:schemeClr val="bg2"/>
                </a:solidFill>
                <a:cs typeface="+mn-cs"/>
              </a:rPr>
              <a:t>Авторские</a:t>
            </a:r>
            <a:endParaRPr lang="ru-RU" sz="1000" b="1" i="1" dirty="0">
              <a:solidFill>
                <a:schemeClr val="bg2"/>
              </a:solidFill>
              <a:cs typeface="+mn-cs"/>
            </a:endParaRPr>
          </a:p>
          <a:p>
            <a:pPr algn="ctr" eaLnBrk="0" hangingPunct="0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000" b="1" i="1" dirty="0">
                <a:solidFill>
                  <a:schemeClr val="bg2"/>
                </a:solidFill>
                <a:cs typeface="+mn-cs"/>
              </a:rPr>
              <a:t> </a:t>
            </a:r>
            <a:r>
              <a:rPr lang="ru-RU" sz="1000" b="1" i="1" dirty="0" smtClean="0">
                <a:solidFill>
                  <a:schemeClr val="bg2"/>
                </a:solidFill>
                <a:cs typeface="+mn-cs"/>
              </a:rPr>
              <a:t>программы</a:t>
            </a:r>
          </a:p>
          <a:p>
            <a:pPr algn="ctr" eaLnBrk="0" hangingPunct="0">
              <a:lnSpc>
                <a:spcPct val="80000"/>
              </a:lnSpc>
              <a:spcAft>
                <a:spcPts val="0"/>
              </a:spcAft>
              <a:defRPr/>
            </a:pPr>
            <a:r>
              <a:rPr lang="ru-RU" sz="1000" b="1" i="1" dirty="0" smtClean="0">
                <a:solidFill>
                  <a:schemeClr val="bg2"/>
                </a:solidFill>
                <a:cs typeface="+mn-cs"/>
              </a:rPr>
              <a:t>и </a:t>
            </a:r>
            <a:r>
              <a:rPr lang="ru-RU" sz="1000" b="1" i="1" dirty="0">
                <a:solidFill>
                  <a:schemeClr val="bg2"/>
                </a:solidFill>
                <a:cs typeface="+mn-cs"/>
              </a:rPr>
              <a:t>УМК</a:t>
            </a:r>
          </a:p>
        </p:txBody>
      </p:sp>
      <p:sp>
        <p:nvSpPr>
          <p:cNvPr id="7197" name="Text Box 31"/>
          <p:cNvSpPr txBox="1">
            <a:spLocks noChangeArrowheads="1"/>
          </p:cNvSpPr>
          <p:nvPr/>
        </p:nvSpPr>
        <p:spPr bwMode="auto">
          <a:xfrm>
            <a:off x="215900" y="4329113"/>
            <a:ext cx="576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B2B2B2"/>
                    </a:gs>
                    <a:gs pos="50000">
                      <a:srgbClr val="FFFFCC"/>
                    </a:gs>
                    <a:gs pos="100000">
                      <a:srgbClr val="B2B2B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7198" name="AutoShape 24"/>
          <p:cNvSpPr>
            <a:spLocks noChangeArrowheads="1"/>
          </p:cNvSpPr>
          <p:nvPr/>
        </p:nvSpPr>
        <p:spPr bwMode="auto">
          <a:xfrm>
            <a:off x="144463" y="4292600"/>
            <a:ext cx="863600" cy="1404938"/>
          </a:xfrm>
          <a:prstGeom prst="roundRect">
            <a:avLst>
              <a:gd name="adj" fmla="val 16667"/>
            </a:avLst>
          </a:prstGeom>
          <a:solidFill>
            <a:srgbClr val="FFCCFF">
              <a:alpha val="8509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ru-RU"/>
          </a:p>
        </p:txBody>
      </p:sp>
      <p:sp>
        <p:nvSpPr>
          <p:cNvPr id="7199" name="Text Box 33"/>
          <p:cNvSpPr txBox="1">
            <a:spLocks noChangeArrowheads="1"/>
          </p:cNvSpPr>
          <p:nvPr/>
        </p:nvSpPr>
        <p:spPr bwMode="auto">
          <a:xfrm>
            <a:off x="107950" y="4545013"/>
            <a:ext cx="900113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B2B2B2"/>
                    </a:gs>
                    <a:gs pos="50000">
                      <a:srgbClr val="FFFFCC"/>
                    </a:gs>
                    <a:gs pos="100000">
                      <a:srgbClr val="B2B2B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i="1">
                <a:solidFill>
                  <a:schemeClr val="bg2"/>
                </a:solidFill>
              </a:rPr>
              <a:t>Внеш-</a:t>
            </a:r>
          </a:p>
          <a:p>
            <a:pPr algn="ctr">
              <a:lnSpc>
                <a:spcPct val="90000"/>
              </a:lnSpc>
            </a:pPr>
            <a:r>
              <a:rPr lang="ru-RU" i="1">
                <a:solidFill>
                  <a:schemeClr val="bg2"/>
                </a:solidFill>
              </a:rPr>
              <a:t>няя</a:t>
            </a:r>
          </a:p>
          <a:p>
            <a:pPr algn="ctr">
              <a:lnSpc>
                <a:spcPct val="90000"/>
              </a:lnSpc>
            </a:pPr>
            <a:r>
              <a:rPr lang="ru-RU" i="1">
                <a:solidFill>
                  <a:schemeClr val="bg2"/>
                </a:solidFill>
              </a:rPr>
              <a:t>оцен-ка</a:t>
            </a:r>
          </a:p>
        </p:txBody>
      </p:sp>
      <p:sp>
        <p:nvSpPr>
          <p:cNvPr id="7200" name="AutoShape 13"/>
          <p:cNvSpPr>
            <a:spLocks noChangeArrowheads="1"/>
          </p:cNvSpPr>
          <p:nvPr/>
        </p:nvSpPr>
        <p:spPr bwMode="auto">
          <a:xfrm rot="10800000">
            <a:off x="6680200" y="4699000"/>
            <a:ext cx="1079500" cy="50323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FFCC">
              <a:alpha val="9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7201" name="AutoShape 6"/>
          <p:cNvSpPr>
            <a:spLocks noChangeArrowheads="1"/>
          </p:cNvSpPr>
          <p:nvPr/>
        </p:nvSpPr>
        <p:spPr bwMode="auto">
          <a:xfrm>
            <a:off x="2320925" y="4618038"/>
            <a:ext cx="4356100" cy="755650"/>
          </a:xfrm>
          <a:prstGeom prst="roundRect">
            <a:avLst>
              <a:gd name="adj" fmla="val 16667"/>
            </a:avLst>
          </a:prstGeom>
          <a:solidFill>
            <a:schemeClr val="tx1">
              <a:alpha val="94901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2800" b="1">
                <a:solidFill>
                  <a:schemeClr val="bg2"/>
                </a:solidFill>
                <a:latin typeface="Tahoma" pitchFamily="34" charset="0"/>
              </a:rPr>
              <a:t>Образовательная</a:t>
            </a:r>
          </a:p>
          <a:p>
            <a:pPr algn="ctr">
              <a:lnSpc>
                <a:spcPct val="80000"/>
              </a:lnSpc>
            </a:pPr>
            <a:r>
              <a:rPr lang="ru-RU" sz="2800" b="1">
                <a:solidFill>
                  <a:schemeClr val="bg2"/>
                </a:solidFill>
                <a:latin typeface="Tahoma" pitchFamily="34" charset="0"/>
              </a:rPr>
              <a:t>программа ОУ</a:t>
            </a:r>
          </a:p>
        </p:txBody>
      </p:sp>
      <p:sp>
        <p:nvSpPr>
          <p:cNvPr id="7202" name="AutoShape 15"/>
          <p:cNvSpPr>
            <a:spLocks noChangeArrowheads="1"/>
          </p:cNvSpPr>
          <p:nvPr/>
        </p:nvSpPr>
        <p:spPr bwMode="auto">
          <a:xfrm rot="5400000">
            <a:off x="4319588" y="3644900"/>
            <a:ext cx="288925" cy="4321175"/>
          </a:xfrm>
          <a:custGeom>
            <a:avLst/>
            <a:gdLst>
              <a:gd name="T0" fmla="*/ 293860280 w 21600"/>
              <a:gd name="T1" fmla="*/ 0 h 21600"/>
              <a:gd name="T2" fmla="*/ 0 w 21600"/>
              <a:gd name="T3" fmla="*/ 2147483647 h 21600"/>
              <a:gd name="T4" fmla="*/ 293860280 w 21600"/>
              <a:gd name="T5" fmla="*/ 2147483647 h 21600"/>
              <a:gd name="T6" fmla="*/ 39181358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CFFCC">
              <a:alpha val="9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7203" name="AutoShape 2"/>
          <p:cNvSpPr>
            <a:spLocks noChangeArrowheads="1"/>
          </p:cNvSpPr>
          <p:nvPr/>
        </p:nvSpPr>
        <p:spPr bwMode="auto">
          <a:xfrm>
            <a:off x="1727200" y="800100"/>
            <a:ext cx="5724525" cy="53975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292929"/>
                </a:solidFill>
              </a:rPr>
              <a:t>ТРЕБОВАНИЯ СТАНДАРТА: НШ</a:t>
            </a:r>
          </a:p>
        </p:txBody>
      </p:sp>
      <p:sp>
        <p:nvSpPr>
          <p:cNvPr id="7204" name="AutoShape 5"/>
          <p:cNvSpPr>
            <a:spLocks noChangeArrowheads="1"/>
          </p:cNvSpPr>
          <p:nvPr/>
        </p:nvSpPr>
        <p:spPr bwMode="auto">
          <a:xfrm>
            <a:off x="2828925" y="2781300"/>
            <a:ext cx="3995738" cy="214313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Tahoma" pitchFamily="34" charset="0"/>
              </a:rPr>
              <a:t>Программы:</a:t>
            </a:r>
          </a:p>
        </p:txBody>
      </p:sp>
      <p:sp>
        <p:nvSpPr>
          <p:cNvPr id="7205" name="AutoShape 3"/>
          <p:cNvSpPr>
            <a:spLocks noChangeArrowheads="1"/>
          </p:cNvSpPr>
          <p:nvPr/>
        </p:nvSpPr>
        <p:spPr bwMode="auto">
          <a:xfrm>
            <a:off x="4930775" y="3021013"/>
            <a:ext cx="1117600" cy="984250"/>
          </a:xfrm>
          <a:prstGeom prst="roundRect">
            <a:avLst>
              <a:gd name="adj" fmla="val 16667"/>
            </a:avLst>
          </a:prstGeom>
          <a:solidFill>
            <a:srgbClr val="CCECFF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70000"/>
              </a:lnSpc>
            </a:pPr>
            <a:r>
              <a:rPr lang="ru-RU" sz="1400" dirty="0" err="1">
                <a:solidFill>
                  <a:schemeClr val="bg2"/>
                </a:solidFill>
                <a:latin typeface="Tahoma" pitchFamily="34" charset="0"/>
              </a:rPr>
              <a:t>формиро</a:t>
            </a:r>
            <a:r>
              <a:rPr lang="ru-RU" sz="1400" dirty="0">
                <a:solidFill>
                  <a:schemeClr val="bg2"/>
                </a:solidFill>
                <a:latin typeface="Tahoma" pitchFamily="34" charset="0"/>
              </a:rPr>
              <a:t>-</a:t>
            </a:r>
          </a:p>
          <a:p>
            <a:pPr algn="ctr">
              <a:lnSpc>
                <a:spcPct val="70000"/>
              </a:lnSpc>
            </a:pPr>
            <a:r>
              <a:rPr lang="ru-RU" sz="1400" dirty="0" err="1">
                <a:solidFill>
                  <a:schemeClr val="bg2"/>
                </a:solidFill>
                <a:latin typeface="Tahoma" pitchFamily="34" charset="0"/>
              </a:rPr>
              <a:t>вания</a:t>
            </a:r>
            <a:r>
              <a:rPr lang="ru-RU" sz="1400" dirty="0">
                <a:solidFill>
                  <a:schemeClr val="bg2"/>
                </a:solidFill>
                <a:latin typeface="Tahoma" pitchFamily="34" charset="0"/>
              </a:rPr>
              <a:t> куль-</a:t>
            </a:r>
          </a:p>
          <a:p>
            <a:pPr algn="ctr">
              <a:lnSpc>
                <a:spcPct val="70000"/>
              </a:lnSpc>
            </a:pPr>
            <a:r>
              <a:rPr lang="ru-RU" sz="1400" dirty="0">
                <a:solidFill>
                  <a:schemeClr val="bg2"/>
                </a:solidFill>
                <a:latin typeface="Tahoma" pitchFamily="34" charset="0"/>
              </a:rPr>
              <a:t>туры </a:t>
            </a:r>
            <a:r>
              <a:rPr lang="ru-RU" sz="1400" dirty="0" err="1">
                <a:solidFill>
                  <a:schemeClr val="bg2"/>
                </a:solidFill>
                <a:latin typeface="Tahoma" pitchFamily="34" charset="0"/>
              </a:rPr>
              <a:t>здоро</a:t>
            </a:r>
            <a:r>
              <a:rPr lang="ru-RU" sz="1400" dirty="0">
                <a:solidFill>
                  <a:schemeClr val="bg2"/>
                </a:solidFill>
                <a:latin typeface="Tahoma" pitchFamily="34" charset="0"/>
              </a:rPr>
              <a:t>-</a:t>
            </a:r>
          </a:p>
          <a:p>
            <a:pPr algn="ctr">
              <a:lnSpc>
                <a:spcPct val="70000"/>
              </a:lnSpc>
            </a:pPr>
            <a:r>
              <a:rPr lang="ru-RU" sz="1400" dirty="0" err="1">
                <a:solidFill>
                  <a:schemeClr val="bg2"/>
                </a:solidFill>
                <a:latin typeface="Tahoma" pitchFamily="34" charset="0"/>
              </a:rPr>
              <a:t>вого</a:t>
            </a:r>
            <a:r>
              <a:rPr lang="ru-RU" sz="1400" dirty="0">
                <a:solidFill>
                  <a:schemeClr val="bg2"/>
                </a:solidFill>
                <a:latin typeface="Tahoma" pitchFamily="34" charset="0"/>
              </a:rPr>
              <a:t> и безо-</a:t>
            </a:r>
          </a:p>
          <a:p>
            <a:pPr algn="ctr">
              <a:lnSpc>
                <a:spcPct val="70000"/>
              </a:lnSpc>
            </a:pPr>
            <a:r>
              <a:rPr lang="ru-RU" sz="1400" dirty="0" err="1">
                <a:solidFill>
                  <a:schemeClr val="bg2"/>
                </a:solidFill>
                <a:latin typeface="Tahoma" pitchFamily="34" charset="0"/>
              </a:rPr>
              <a:t>пасного</a:t>
            </a:r>
            <a:r>
              <a:rPr lang="ru-RU" sz="1400" dirty="0">
                <a:solidFill>
                  <a:schemeClr val="bg2"/>
                </a:solidFill>
                <a:latin typeface="Tahoma" pitchFamily="34" charset="0"/>
              </a:rPr>
              <a:t> об-</a:t>
            </a:r>
          </a:p>
          <a:p>
            <a:pPr algn="ctr">
              <a:lnSpc>
                <a:spcPct val="70000"/>
              </a:lnSpc>
            </a:pPr>
            <a:r>
              <a:rPr lang="ru-RU" sz="1400" dirty="0">
                <a:solidFill>
                  <a:schemeClr val="bg2"/>
                </a:solidFill>
                <a:latin typeface="Tahoma" pitchFamily="34" charset="0"/>
              </a:rPr>
              <a:t>раза жизни</a:t>
            </a:r>
            <a:r>
              <a:rPr lang="ru-RU" sz="1400" b="1" dirty="0">
                <a:solidFill>
                  <a:schemeClr val="bg2"/>
                </a:solidFill>
                <a:latin typeface="Tahoma" pitchFamily="34" charset="0"/>
              </a:rPr>
              <a:t> </a:t>
            </a:r>
            <a:r>
              <a:rPr lang="ru-RU" b="1" dirty="0">
                <a:solidFill>
                  <a:schemeClr val="bg2"/>
                </a:solidFill>
                <a:latin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9369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7B355-21E5-476D-96EF-E87F3EB864D5}" type="slidenum">
              <a:rPr lang="ru-RU"/>
              <a:pPr>
                <a:defRPr/>
              </a:pPr>
              <a:t>60</a:t>
            </a:fld>
            <a:endParaRPr lang="ru-RU"/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57348" name="Text Box 6"/>
          <p:cNvSpPr txBox="1">
            <a:spLocks noChangeArrowheads="1"/>
          </p:cNvSpPr>
          <p:nvPr/>
        </p:nvSpPr>
        <p:spPr bwMode="auto">
          <a:xfrm>
            <a:off x="307854" y="1808820"/>
            <a:ext cx="8836146" cy="354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42900" indent="-342900" algn="ctr">
              <a:lnSpc>
                <a:spcPct val="110000"/>
              </a:lnSpc>
            </a:pPr>
            <a:r>
              <a:rPr lang="ru-RU" sz="3200" dirty="0"/>
              <a:t>Формирование познавательной </a:t>
            </a:r>
            <a:r>
              <a:rPr lang="ru-RU" sz="3200" dirty="0" smtClean="0"/>
              <a:t>и </a:t>
            </a:r>
            <a:r>
              <a:rPr lang="ru-RU" sz="3200" dirty="0"/>
              <a:t>личностной </a:t>
            </a:r>
            <a:r>
              <a:rPr lang="ru-RU" sz="3200" dirty="0" smtClean="0"/>
              <a:t> </a:t>
            </a:r>
            <a:r>
              <a:rPr lang="ru-RU" sz="3200" dirty="0"/>
              <a:t>рефлексии </a:t>
            </a:r>
            <a:r>
              <a:rPr lang="ru-RU" sz="3200" dirty="0" smtClean="0"/>
              <a:t>в основной школе связаны с действиями</a:t>
            </a:r>
          </a:p>
          <a:p>
            <a:pPr marL="342900" indent="-342900" algn="ctr">
              <a:lnSpc>
                <a:spcPct val="110000"/>
              </a:lnSpc>
            </a:pPr>
            <a:r>
              <a:rPr lang="ru-RU" sz="3600" b="1" i="1" u="sng" dirty="0" err="1" smtClean="0"/>
              <a:t>смыслообразования</a:t>
            </a:r>
            <a:r>
              <a:rPr lang="ru-RU" sz="3600" dirty="0" smtClean="0"/>
              <a:t> (ОШ),</a:t>
            </a:r>
            <a:r>
              <a:rPr lang="ru-RU" sz="3600" b="1" i="1" dirty="0" smtClean="0"/>
              <a:t> </a:t>
            </a:r>
            <a:r>
              <a:rPr lang="ru-RU" sz="3600" b="1" i="1" u="sng" dirty="0" err="1" smtClean="0"/>
              <a:t>целеполагания</a:t>
            </a:r>
            <a:r>
              <a:rPr lang="ru-RU" sz="3600" dirty="0" smtClean="0"/>
              <a:t> (ОШ),</a:t>
            </a:r>
          </a:p>
          <a:p>
            <a:pPr marL="342900" indent="-342900" algn="ctr">
              <a:lnSpc>
                <a:spcPct val="110000"/>
              </a:lnSpc>
            </a:pPr>
            <a:r>
              <a:rPr lang="ru-RU" sz="3600" b="1" i="1" dirty="0" smtClean="0"/>
              <a:t>контроля </a:t>
            </a:r>
            <a:r>
              <a:rPr lang="ru-RU" sz="3600" b="1" i="1" dirty="0"/>
              <a:t>и оценки</a:t>
            </a:r>
            <a:r>
              <a:rPr lang="ru-RU" sz="3200" dirty="0"/>
              <a:t> </a:t>
            </a:r>
            <a:r>
              <a:rPr lang="ru-RU" sz="3200" dirty="0" smtClean="0"/>
              <a:t> (НШ и ОШ)</a:t>
            </a:r>
            <a:endParaRPr lang="ru-RU" sz="3200" b="1" dirty="0"/>
          </a:p>
        </p:txBody>
      </p:sp>
      <p:sp>
        <p:nvSpPr>
          <p:cNvPr id="975875" name="AutoShape 3"/>
          <p:cNvSpPr>
            <a:spLocks noChangeArrowheads="1"/>
          </p:cNvSpPr>
          <p:nvPr/>
        </p:nvSpPr>
        <p:spPr bwMode="gray">
          <a:xfrm>
            <a:off x="179388" y="115889"/>
            <a:ext cx="8821737" cy="1296888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600" b="1" dirty="0" smtClean="0">
                <a:solidFill>
                  <a:schemeClr val="tx2"/>
                </a:solidFill>
              </a:rPr>
              <a:t>Личностные смыслы и рефлексия:</a:t>
            </a:r>
            <a:endParaRPr lang="ru-RU" sz="3600" b="1" dirty="0">
              <a:solidFill>
                <a:schemeClr val="tx2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3600" b="1" dirty="0">
                <a:solidFill>
                  <a:schemeClr val="tx2"/>
                </a:solidFill>
              </a:rPr>
              <a:t>анализ состава учебных действий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1286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7D97C-FC5C-4D4A-A44A-BF833C171CF9}" type="slidenum">
              <a:rPr lang="ru-RU"/>
              <a:pPr>
                <a:defRPr/>
              </a:pPr>
              <a:t>61</a:t>
            </a:fld>
            <a:endParaRPr lang="ru-RU"/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261123" name="Text Box 3"/>
          <p:cNvSpPr txBox="1">
            <a:spLocks noChangeArrowheads="1"/>
          </p:cNvSpPr>
          <p:nvPr/>
        </p:nvSpPr>
        <p:spPr bwMode="auto">
          <a:xfrm>
            <a:off x="431800" y="1592263"/>
            <a:ext cx="8496300" cy="492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>
              <a:lnSpc>
                <a:spcPct val="80000"/>
              </a:lnSpc>
            </a:pPr>
            <a:r>
              <a:rPr lang="ru-RU" sz="3200" dirty="0"/>
              <a:t>	«Хорошее» задание требует: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3200" b="1" dirty="0"/>
              <a:t>самооценки</a:t>
            </a:r>
            <a:r>
              <a:rPr lang="ru-RU" sz="3200" dirty="0"/>
              <a:t> на основе соотнесения результата с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ru-RU" sz="3200" dirty="0"/>
              <a:t>пониманием учебной задачи;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ru-RU" sz="3200" dirty="0"/>
              <a:t>и(или) с критериями оценки;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ru-RU" sz="3200" dirty="0"/>
              <a:t>и(или) со способами выполнения;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3200" b="1" dirty="0"/>
              <a:t>выявления</a:t>
            </a:r>
            <a:r>
              <a:rPr lang="ru-RU" sz="3200" dirty="0"/>
              <a:t> позитивных и негативных факторов, повлиявших на выполнение;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3200" b="1" dirty="0" smtClean="0"/>
              <a:t>постановки </a:t>
            </a:r>
            <a:r>
              <a:rPr lang="ru-RU" sz="3200" b="1" dirty="0"/>
              <a:t>новых личных учебных задач</a:t>
            </a:r>
            <a:r>
              <a:rPr lang="ru-RU" sz="3200" dirty="0"/>
              <a:t>.</a:t>
            </a:r>
          </a:p>
        </p:txBody>
      </p:sp>
      <p:sp>
        <p:nvSpPr>
          <p:cNvPr id="975875" name="AutoShape 3"/>
          <p:cNvSpPr>
            <a:spLocks noChangeArrowheads="1"/>
          </p:cNvSpPr>
          <p:nvPr/>
        </p:nvSpPr>
        <p:spPr bwMode="gray">
          <a:xfrm>
            <a:off x="0" y="115888"/>
            <a:ext cx="9144000" cy="1152525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600" b="1">
                <a:solidFill>
                  <a:schemeClr val="tx2"/>
                </a:solidFill>
              </a:rPr>
              <a:t>Личностный смысл учения и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3600" b="1">
                <a:solidFill>
                  <a:schemeClr val="tx2"/>
                </a:solidFill>
              </a:rPr>
              <a:t>рефлексия: модели и формат заданий</a:t>
            </a: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9604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1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1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1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2252" y="152636"/>
            <a:ext cx="6871631" cy="1260140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Оценка учебных заданий: рефлексия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394" y="1700808"/>
            <a:ext cx="6000782" cy="1476164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Первый вопрос: </a:t>
            </a:r>
          </a:p>
          <a:p>
            <a:pPr marL="0" indent="0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Задание требует самооценки успешности/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неуспешности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7925756" y="2091541"/>
            <a:ext cx="1044000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ДА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167199" y="3392996"/>
            <a:ext cx="6385021" cy="320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Второй и третий вопросы: </a:t>
            </a:r>
          </a:p>
          <a:p>
            <a:pPr marL="0" indent="0">
              <a:buFontTx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Заданы ли требования или критерии?</a:t>
            </a:r>
          </a:p>
          <a:p>
            <a:pPr marL="0" indent="0">
              <a:buFontTx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Нужно ли выявить факторы/ причины успешности/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неуспеш-ности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и/или поставить личные учебные задачи?</a:t>
            </a:r>
          </a:p>
          <a:p>
            <a:pPr marL="0" indent="0">
              <a:buFontTx/>
              <a:buNone/>
            </a:pP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6809379" y="944724"/>
            <a:ext cx="2232755" cy="7920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33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en-US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хороших</a:t>
            </a:r>
            <a:r>
              <a:rPr lang="en-US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24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заданиях:</a:t>
            </a:r>
          </a:p>
          <a:p>
            <a:pPr marL="0" indent="0">
              <a:buNone/>
            </a:pPr>
            <a:endParaRPr lang="ru-RU" sz="24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6871825" y="2096852"/>
            <a:ext cx="1044000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НЕТ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6728784" y="4833156"/>
            <a:ext cx="2279242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ДА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7107195" y="2649603"/>
            <a:ext cx="593122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8151195" y="2641647"/>
            <a:ext cx="593122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 bwMode="auto">
          <a:xfrm>
            <a:off x="6984268" y="6021288"/>
            <a:ext cx="593122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 bwMode="auto">
          <a:xfrm>
            <a:off x="8208404" y="6057292"/>
            <a:ext cx="593122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 bwMode="auto">
          <a:xfrm>
            <a:off x="7468282" y="3615494"/>
            <a:ext cx="1044000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НЕТ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 bwMode="auto">
          <a:xfrm>
            <a:off x="7711692" y="4148590"/>
            <a:ext cx="593122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 bwMode="auto">
          <a:xfrm>
            <a:off x="6728784" y="5402534"/>
            <a:ext cx="1139621" cy="6547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1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В одном случае</a:t>
            </a:r>
          </a:p>
        </p:txBody>
      </p:sp>
      <p:sp>
        <p:nvSpPr>
          <p:cNvPr id="27" name="Объект 2"/>
          <p:cNvSpPr txBox="1">
            <a:spLocks/>
          </p:cNvSpPr>
          <p:nvPr/>
        </p:nvSpPr>
        <p:spPr bwMode="auto">
          <a:xfrm>
            <a:off x="7868405" y="5402535"/>
            <a:ext cx="1139621" cy="65475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обоих случаях</a:t>
            </a:r>
          </a:p>
        </p:txBody>
      </p:sp>
    </p:spTree>
    <p:extLst>
      <p:ext uri="{BB962C8B-B14F-4D97-AF65-F5344CB8AC3E}">
        <p14:creationId xmlns:p14="http://schemas.microsoft.com/office/powerpoint/2010/main" val="357313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/>
      <p:bldP spid="11" grpId="0" animBg="1"/>
      <p:bldP spid="14" grpId="0" animBg="1"/>
      <p:bldP spid="16" grpId="0" animBg="1"/>
      <p:bldP spid="13" grpId="0" animBg="1"/>
      <p:bldP spid="15" grpId="0" animBg="1"/>
      <p:bldP spid="17" grpId="0" animBg="1"/>
      <p:bldP spid="20" grpId="0" animBg="1"/>
      <p:bldP spid="21" grpId="0" animBg="1"/>
      <p:bldP spid="23" grpId="0" animBg="1"/>
      <p:bldP spid="26" grpId="0" animBg="1"/>
      <p:bldP spid="2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74F004-F5B5-4148-9516-D5DEF1C4B9B7}" type="slidenum">
              <a:rPr lang="ru-RU"/>
              <a:pPr>
                <a:defRPr/>
              </a:pPr>
              <a:t>63</a:t>
            </a:fld>
            <a:endParaRPr lang="ru-RU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59396" name="Rectangle 6"/>
          <p:cNvSpPr>
            <a:spLocks noChangeArrowheads="1"/>
          </p:cNvSpPr>
          <p:nvPr/>
        </p:nvSpPr>
        <p:spPr bwMode="auto">
          <a:xfrm>
            <a:off x="250825" y="1420618"/>
            <a:ext cx="8712200" cy="49121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23850" algn="just" eaLnBrk="1" hangingPunct="1">
              <a:lnSpc>
                <a:spcPct val="90000"/>
              </a:lnSpc>
            </a:pPr>
            <a:r>
              <a:rPr lang="ru-RU" sz="2800" b="1" dirty="0">
                <a:solidFill>
                  <a:schemeClr val="tx2"/>
                </a:solidFill>
              </a:rPr>
              <a:t>Пример </a:t>
            </a:r>
            <a:r>
              <a:rPr lang="en-US" sz="2800" b="1" dirty="0">
                <a:solidFill>
                  <a:schemeClr val="tx2"/>
                </a:solidFill>
              </a:rPr>
              <a:t>“</a:t>
            </a:r>
            <a:r>
              <a:rPr lang="ru-RU" sz="2800" b="1" dirty="0">
                <a:solidFill>
                  <a:schemeClr val="tx2"/>
                </a:solidFill>
              </a:rPr>
              <a:t>предметного</a:t>
            </a:r>
            <a:r>
              <a:rPr lang="en-US" sz="2800" b="1" dirty="0">
                <a:solidFill>
                  <a:schemeClr val="tx2"/>
                </a:solidFill>
              </a:rPr>
              <a:t>” </a:t>
            </a:r>
            <a:r>
              <a:rPr lang="ru-RU" sz="2800" b="1" dirty="0">
                <a:solidFill>
                  <a:schemeClr val="tx2"/>
                </a:solidFill>
              </a:rPr>
              <a:t>задания (для работы в группе).</a:t>
            </a:r>
          </a:p>
          <a:p>
            <a:pPr indent="323850" eaLnBrk="1" hangingPunct="1">
              <a:lnSpc>
                <a:spcPct val="90000"/>
              </a:lnSpc>
            </a:pPr>
            <a:r>
              <a:rPr lang="ru-RU" sz="2800" dirty="0"/>
              <a:t>Обсудите с одноклассниками, какую сцену из </a:t>
            </a:r>
            <a:r>
              <a:rPr lang="ru-RU" sz="2800" dirty="0" err="1"/>
              <a:t>му-зыкального</a:t>
            </a:r>
            <a:r>
              <a:rPr lang="ru-RU" sz="2800" dirty="0"/>
              <a:t> спектакля вы будете инсценировать. Вспомните и напойте музыкальные темы главных действующих лиц. Распределите роли. Предложи-те оформление спектакля (костюмы, декорации и др.). Исполните эту сцену с помощью и/или под руководством учителя.</a:t>
            </a:r>
          </a:p>
          <a:p>
            <a:pPr indent="323850" algn="ctr" eaLnBrk="1" hangingPunct="1">
              <a:lnSpc>
                <a:spcPct val="90000"/>
              </a:lnSpc>
            </a:pPr>
            <a:r>
              <a:rPr lang="ru-RU" sz="3200" b="1" dirty="0"/>
              <a:t>Оцените исполнение. Удалось ли вам осуществить задуманное? Благодаря чему удалось или почему не удалось?</a:t>
            </a:r>
          </a:p>
        </p:txBody>
      </p:sp>
      <p:sp>
        <p:nvSpPr>
          <p:cNvPr id="975875" name="AutoShape 3"/>
          <p:cNvSpPr>
            <a:spLocks noChangeArrowheads="1"/>
          </p:cNvSpPr>
          <p:nvPr/>
        </p:nvSpPr>
        <p:spPr bwMode="gray">
          <a:xfrm>
            <a:off x="250825" y="188913"/>
            <a:ext cx="8750300" cy="1152525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70000"/>
              </a:lnSpc>
              <a:defRPr/>
            </a:pPr>
            <a:r>
              <a:rPr lang="ru-RU" sz="3600" b="1">
                <a:solidFill>
                  <a:schemeClr val="tx2"/>
                </a:solidFill>
              </a:rPr>
              <a:t>Личностный смысл учения и</a:t>
            </a:r>
          </a:p>
          <a:p>
            <a:pPr algn="ctr">
              <a:lnSpc>
                <a:spcPct val="70000"/>
              </a:lnSpc>
              <a:defRPr/>
            </a:pPr>
            <a:r>
              <a:rPr lang="ru-RU" sz="3600" b="1">
                <a:solidFill>
                  <a:schemeClr val="tx2"/>
                </a:solidFill>
              </a:rPr>
              <a:t>рефлексия: примеры заданий</a:t>
            </a: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2110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323850" y="152400"/>
            <a:ext cx="8640763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</a:rPr>
              <a:t>Личностный смысл учения и рефлексия:</a:t>
            </a:r>
          </a:p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chemeClr val="tx2"/>
                </a:solidFill>
              </a:rPr>
              <a:t>оценка (кодировка) заданий</a:t>
            </a:r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7901121" y="656474"/>
            <a:ext cx="1206859" cy="5869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3200" b="1" u="sng" dirty="0" smtClean="0"/>
              <a:t>КОД:</a:t>
            </a:r>
            <a:endParaRPr lang="ru-RU" sz="3200" dirty="0"/>
          </a:p>
        </p:txBody>
      </p:sp>
      <p:sp>
        <p:nvSpPr>
          <p:cNvPr id="271367" name="Text Box 7"/>
          <p:cNvSpPr txBox="1">
            <a:spLocks noChangeArrowheads="1"/>
          </p:cNvSpPr>
          <p:nvPr/>
        </p:nvSpPr>
        <p:spPr bwMode="auto">
          <a:xfrm>
            <a:off x="8224716" y="2060826"/>
            <a:ext cx="72231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3600" b="1" dirty="0" smtClean="0"/>
              <a:t>1</a:t>
            </a:r>
            <a:endParaRPr lang="ru-RU" sz="3600" dirty="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30770" y="1515271"/>
            <a:ext cx="7214989" cy="1754326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 anchor="ctr">
            <a:sp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ru-RU" sz="2400" b="1" dirty="0"/>
              <a:t>Задание </a:t>
            </a:r>
            <a:r>
              <a:rPr lang="ru-RU" sz="2400" b="1" dirty="0" smtClean="0"/>
              <a:t>для </a:t>
            </a:r>
            <a:r>
              <a:rPr lang="ru-RU" sz="2400" b="1" dirty="0"/>
              <a:t>работы в </a:t>
            </a:r>
            <a:r>
              <a:rPr lang="ru-RU" sz="2400" b="1" dirty="0" smtClean="0"/>
              <a:t>группе.</a:t>
            </a:r>
            <a:endParaRPr lang="ru-RU" sz="2400" b="1" dirty="0"/>
          </a:p>
          <a:p>
            <a:pPr eaLnBrk="1" hangingPunct="1">
              <a:lnSpc>
                <a:spcPct val="90000"/>
              </a:lnSpc>
            </a:pPr>
            <a:r>
              <a:rPr lang="ru-RU" sz="2400" dirty="0"/>
              <a:t>Изучите </a:t>
            </a:r>
            <a:r>
              <a:rPr lang="ru-RU" sz="2400" dirty="0" smtClean="0"/>
              <a:t>предоставленные материалы </a:t>
            </a:r>
            <a:r>
              <a:rPr lang="ru-RU" sz="2400" dirty="0"/>
              <a:t>и </a:t>
            </a:r>
            <a:r>
              <a:rPr lang="ru-RU" sz="2400" dirty="0" smtClean="0"/>
              <a:t>подготовьте </a:t>
            </a:r>
            <a:r>
              <a:rPr lang="ru-RU" sz="2400" dirty="0" err="1" smtClean="0"/>
              <a:t>видеопрезентацию</a:t>
            </a:r>
            <a:r>
              <a:rPr lang="ru-RU" sz="2400" dirty="0" smtClean="0"/>
              <a:t> – рекламный буклет </a:t>
            </a:r>
            <a:r>
              <a:rPr lang="ru-RU" sz="2400" dirty="0"/>
              <a:t>программы экскурсии об </a:t>
            </a:r>
            <a:r>
              <a:rPr lang="ru-RU" sz="2400" i="1" dirty="0"/>
              <a:t>архитектуре</a:t>
            </a:r>
            <a:r>
              <a:rPr lang="ru-RU" sz="2400" dirty="0"/>
              <a:t> Древнего Египта</a:t>
            </a:r>
            <a:r>
              <a:rPr lang="ru-RU" sz="2400" dirty="0" smtClean="0"/>
              <a:t>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0321" y="5132834"/>
            <a:ext cx="6708807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90000"/>
              </a:lnSpc>
            </a:pPr>
            <a:r>
              <a:rPr lang="ru-RU" sz="2400" i="1" dirty="0">
                <a:solidFill>
                  <a:srgbClr val="FFFFFF"/>
                </a:solidFill>
              </a:rPr>
              <a:t>Как вы считаете, </a:t>
            </a:r>
            <a:r>
              <a:rPr lang="ru-RU" sz="2400" i="1" dirty="0" smtClean="0">
                <a:solidFill>
                  <a:srgbClr val="FFFFFF"/>
                </a:solidFill>
              </a:rPr>
              <a:t>поможет </a:t>
            </a:r>
            <a:r>
              <a:rPr lang="ru-RU" sz="2400" i="1" dirty="0">
                <a:solidFill>
                  <a:srgbClr val="FFFFFF"/>
                </a:solidFill>
              </a:rPr>
              <a:t>Ваш буклет привлечь туристов</a:t>
            </a:r>
            <a:r>
              <a:rPr lang="ru-RU" sz="2400" i="1" dirty="0" smtClean="0">
                <a:solidFill>
                  <a:srgbClr val="FFFFFF"/>
                </a:solidFill>
              </a:rPr>
              <a:t>?</a:t>
            </a:r>
            <a:endParaRPr lang="ru-RU" sz="2400" i="1" dirty="0">
              <a:solidFill>
                <a:srgbClr val="FFFF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8441" y="6114791"/>
            <a:ext cx="749191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hangingPunct="1">
              <a:lnSpc>
                <a:spcPct val="90000"/>
              </a:lnSpc>
            </a:pPr>
            <a:r>
              <a:rPr lang="ru-RU" sz="2400" i="1" dirty="0" smtClean="0">
                <a:solidFill>
                  <a:srgbClr val="FFFFFF"/>
                </a:solidFill>
              </a:rPr>
              <a:t>Что </a:t>
            </a:r>
            <a:r>
              <a:rPr lang="ru-RU" sz="2400" i="1" dirty="0">
                <a:solidFill>
                  <a:srgbClr val="FFFFFF"/>
                </a:solidFill>
              </a:rPr>
              <a:t>бы вы сделали иначе в другой раз?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8224716" y="6029418"/>
            <a:ext cx="72231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3600" b="1" dirty="0" smtClean="0"/>
              <a:t>4</a:t>
            </a:r>
            <a:endParaRPr lang="ru-RU" sz="3600" dirty="0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8219293" y="5222678"/>
            <a:ext cx="72231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3600" b="1" dirty="0" smtClean="0"/>
              <a:t>3</a:t>
            </a:r>
            <a:endParaRPr lang="ru-RU" sz="3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8441" y="4190696"/>
            <a:ext cx="719731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1" hangingPunct="1">
              <a:lnSpc>
                <a:spcPct val="90000"/>
              </a:lnSpc>
            </a:pPr>
            <a:r>
              <a:rPr lang="ru-RU" sz="2400" i="1" dirty="0" smtClean="0">
                <a:solidFill>
                  <a:srgbClr val="FFFFFF"/>
                </a:solidFill>
              </a:rPr>
              <a:t>Оцените подготовленную Вами презентацию. </a:t>
            </a:r>
            <a:endParaRPr lang="ru-RU" sz="2400" i="1" dirty="0">
              <a:solidFill>
                <a:srgbClr val="FFFFFF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208004" y="4077624"/>
            <a:ext cx="72231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3600" b="1" dirty="0" smtClean="0"/>
              <a:t>2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95205" y="3625193"/>
            <a:ext cx="749191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hangingPunct="1">
              <a:lnSpc>
                <a:spcPct val="90000"/>
              </a:lnSpc>
            </a:pPr>
            <a:r>
              <a:rPr lang="ru-RU" sz="2400" b="1" i="1" dirty="0" smtClean="0">
                <a:solidFill>
                  <a:srgbClr val="FFFF00"/>
                </a:solidFill>
              </a:rPr>
              <a:t>Необходимо дополнить:</a:t>
            </a:r>
            <a:endParaRPr lang="ru-RU" sz="24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27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7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7" grpId="0" animBg="1"/>
      <p:bldP spid="9" grpId="0" animBg="1"/>
      <p:bldP spid="10" grpId="0" animBg="1"/>
      <p:bldP spid="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1DF90-5227-472C-967F-AB8E2356E742}" type="slidenum">
              <a:rPr lang="ru-RU"/>
              <a:pPr>
                <a:defRPr/>
              </a:pPr>
              <a:t>65</a:t>
            </a:fld>
            <a:endParaRPr lang="ru-RU"/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60420" name="Rectangle 6"/>
          <p:cNvSpPr>
            <a:spLocks noChangeArrowheads="1"/>
          </p:cNvSpPr>
          <p:nvPr/>
        </p:nvSpPr>
        <p:spPr bwMode="auto">
          <a:xfrm>
            <a:off x="215900" y="2600325"/>
            <a:ext cx="8712200" cy="163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23850" algn="just" eaLnBrk="1" hangingPunct="1">
              <a:lnSpc>
                <a:spcPct val="90000"/>
              </a:lnSpc>
            </a:pPr>
            <a:r>
              <a:rPr lang="ru-RU" sz="2800" b="1">
                <a:solidFill>
                  <a:schemeClr val="tx2"/>
                </a:solidFill>
              </a:rPr>
              <a:t>Пример </a:t>
            </a:r>
            <a:r>
              <a:rPr lang="en-US" sz="2800" b="1">
                <a:solidFill>
                  <a:schemeClr val="tx2"/>
                </a:solidFill>
              </a:rPr>
              <a:t>“</a:t>
            </a:r>
            <a:r>
              <a:rPr lang="ru-RU" sz="2800" b="1">
                <a:solidFill>
                  <a:schemeClr val="tx2"/>
                </a:solidFill>
              </a:rPr>
              <a:t>метапредметного</a:t>
            </a:r>
            <a:r>
              <a:rPr lang="en-US" sz="2800" b="1">
                <a:solidFill>
                  <a:schemeClr val="tx2"/>
                </a:solidFill>
              </a:rPr>
              <a:t>” </a:t>
            </a:r>
            <a:r>
              <a:rPr lang="ru-RU" sz="2800" b="1">
                <a:solidFill>
                  <a:schemeClr val="tx2"/>
                </a:solidFill>
              </a:rPr>
              <a:t>задания (для индивидуального выполнения).</a:t>
            </a:r>
          </a:p>
          <a:p>
            <a:pPr indent="323850" algn="just" eaLnBrk="1" hangingPunct="1">
              <a:lnSpc>
                <a:spcPct val="90000"/>
              </a:lnSpc>
            </a:pPr>
            <a:endParaRPr lang="ru-RU" sz="2800" b="1">
              <a:solidFill>
                <a:schemeClr val="tx2"/>
              </a:solidFill>
            </a:endParaRPr>
          </a:p>
          <a:p>
            <a:pPr indent="323850" eaLnBrk="1" hangingPunct="1">
              <a:lnSpc>
                <a:spcPct val="90000"/>
              </a:lnSpc>
            </a:pPr>
            <a:r>
              <a:rPr lang="ru-RU" sz="2800"/>
              <a:t>Заполните лист самооценки.</a:t>
            </a:r>
            <a:endParaRPr lang="ru-RU" sz="2800" b="1"/>
          </a:p>
        </p:txBody>
      </p:sp>
      <p:sp>
        <p:nvSpPr>
          <p:cNvPr id="975875" name="AutoShape 3"/>
          <p:cNvSpPr>
            <a:spLocks noChangeArrowheads="1"/>
          </p:cNvSpPr>
          <p:nvPr/>
        </p:nvSpPr>
        <p:spPr bwMode="gray">
          <a:xfrm>
            <a:off x="250825" y="188913"/>
            <a:ext cx="8750300" cy="1152525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70000"/>
              </a:lnSpc>
              <a:defRPr/>
            </a:pPr>
            <a:r>
              <a:rPr lang="ru-RU" sz="3600" b="1">
                <a:solidFill>
                  <a:schemeClr val="tx2"/>
                </a:solidFill>
              </a:rPr>
              <a:t>Личностный смысл учения и</a:t>
            </a:r>
          </a:p>
          <a:p>
            <a:pPr algn="ctr">
              <a:lnSpc>
                <a:spcPct val="70000"/>
              </a:lnSpc>
              <a:defRPr/>
            </a:pPr>
            <a:r>
              <a:rPr lang="ru-RU" sz="3600" b="1">
                <a:solidFill>
                  <a:schemeClr val="tx2"/>
                </a:solidFill>
              </a:rPr>
              <a:t>рефлексия: примеры заданий</a:t>
            </a: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4" descr="1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653136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0218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FEC29-F6E8-4DCE-B557-696A0982E297}" type="slidenum">
              <a:rPr lang="ru-RU"/>
              <a:pPr>
                <a:defRPr/>
              </a:pPr>
              <a:t>66</a:t>
            </a:fld>
            <a:endParaRPr lang="ru-RU"/>
          </a:p>
        </p:txBody>
      </p:sp>
      <p:sp>
        <p:nvSpPr>
          <p:cNvPr id="61443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61444" name="Rectangle 3"/>
          <p:cNvSpPr>
            <a:spLocks noChangeArrowheads="1"/>
          </p:cNvSpPr>
          <p:nvPr/>
        </p:nvSpPr>
        <p:spPr bwMode="auto">
          <a:xfrm>
            <a:off x="503238" y="2312988"/>
            <a:ext cx="8101012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lnSpc>
                <a:spcPct val="110000"/>
              </a:lnSpc>
              <a:spcBef>
                <a:spcPct val="20000"/>
              </a:spcBef>
            </a:pPr>
            <a:r>
              <a:rPr lang="ru-RU" sz="3200" b="1">
                <a:solidFill>
                  <a:schemeClr val="tx2"/>
                </a:solidFill>
              </a:rPr>
              <a:t>	Особенности учебных заданий, направленных на формирование способности к самоорганизации и саморегуляции</a:t>
            </a:r>
          </a:p>
        </p:txBody>
      </p:sp>
    </p:spTree>
    <p:extLst>
      <p:ext uri="{BB962C8B-B14F-4D97-AF65-F5344CB8AC3E}">
        <p14:creationId xmlns:p14="http://schemas.microsoft.com/office/powerpoint/2010/main" val="1330739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1871663" y="260350"/>
            <a:ext cx="6948487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2800" b="1">
                <a:solidFill>
                  <a:schemeClr val="tx2"/>
                </a:solidFill>
              </a:rPr>
              <a:t>Требования стандарта к личностным и метапредметным результатам. НШ </a:t>
            </a:r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0" y="1520825"/>
            <a:ext cx="9144000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 eaLnBrk="0" hangingPunct="0"/>
            <a:r>
              <a:rPr lang="ru-RU" sz="2800" b="1"/>
              <a:t>САМООРГАНИЗАЦИЯ И САМОРЕГУЛЯЦИЯ</a:t>
            </a:r>
            <a:endParaRPr lang="ru-RU" sz="2800" b="1" u="sng"/>
          </a:p>
          <a:p>
            <a:pPr marL="342900" indent="-342900" algn="ctr" eaLnBrk="0" hangingPunct="0"/>
            <a:endParaRPr lang="ru-RU" sz="800" b="1"/>
          </a:p>
          <a:p>
            <a:pPr marL="342900" indent="-342900" algn="ctr" eaLnBrk="0" hangingPunct="0"/>
            <a:r>
              <a:rPr lang="ru-RU" sz="2800" b="1"/>
              <a:t>МР: 1, 3</a:t>
            </a:r>
          </a:p>
          <a:p>
            <a:pPr marL="342900" indent="-342900" algn="ctr" eaLnBrk="0" hangingPunct="0"/>
            <a:endParaRPr lang="ru-RU" sz="800" b="1"/>
          </a:p>
          <a:p>
            <a:pPr marL="342900" indent="-342900" eaLnBrk="0" hangingPunct="0">
              <a:buFont typeface="Wingdings" pitchFamily="2" charset="2"/>
              <a:buChar char="ü"/>
            </a:pPr>
            <a:r>
              <a:rPr lang="ru-RU" sz="2400"/>
              <a:t>овладение способностью </a:t>
            </a:r>
            <a:r>
              <a:rPr lang="ru-RU" sz="2400" b="1"/>
              <a:t>принимать и сохранять цели и задачи</a:t>
            </a:r>
            <a:r>
              <a:rPr lang="ru-RU" sz="2400"/>
              <a:t> учебной деятельности, </a:t>
            </a:r>
            <a:r>
              <a:rPr lang="ru-RU" sz="2400" b="1"/>
              <a:t>поиска средств</a:t>
            </a:r>
            <a:r>
              <a:rPr lang="ru-RU" sz="2400"/>
              <a:t> ее осуществления;</a:t>
            </a:r>
          </a:p>
          <a:p>
            <a:pPr marL="342900" indent="-342900" eaLnBrk="0" hangingPunct="0">
              <a:buFont typeface="Wingdings" pitchFamily="2" charset="2"/>
              <a:buChar char="ü"/>
            </a:pPr>
            <a:r>
              <a:rPr lang="ru-RU" sz="2400"/>
              <a:t>формирование умения </a:t>
            </a:r>
            <a:r>
              <a:rPr lang="ru-RU" sz="2400" b="1"/>
              <a:t>планировать</a:t>
            </a:r>
            <a:r>
              <a:rPr lang="ru-RU" sz="2400"/>
              <a:t>, </a:t>
            </a:r>
            <a:r>
              <a:rPr lang="ru-RU" sz="2400" b="1"/>
              <a:t>контролировать</a:t>
            </a:r>
            <a:r>
              <a:rPr lang="ru-RU" sz="2400"/>
              <a:t> и </a:t>
            </a:r>
            <a:r>
              <a:rPr lang="ru-RU" sz="2400" b="1"/>
              <a:t>оценивать</a:t>
            </a:r>
            <a:r>
              <a:rPr lang="ru-RU" sz="2400"/>
              <a:t> учебные действия в соответствии с поставленной задачей и условиями ее реализации; определять наиболее эффективные способы достижения результата </a:t>
            </a:r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1692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63B78-5FB4-4886-874D-23EA589A9909}" type="slidenum">
              <a:rPr lang="ru-RU"/>
              <a:pPr>
                <a:defRPr/>
              </a:pPr>
              <a:t>68</a:t>
            </a:fld>
            <a:endParaRPr lang="ru-RU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1871663" y="260350"/>
            <a:ext cx="6948487" cy="9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Требования стандарта к личностным и </a:t>
            </a:r>
            <a:r>
              <a:rPr lang="ru-RU" sz="2800" b="1" dirty="0" err="1">
                <a:solidFill>
                  <a:schemeClr val="tx2"/>
                </a:solidFill>
              </a:rPr>
              <a:t>метапредметным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результатам. ОШ 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1273175"/>
            <a:ext cx="9144000" cy="4041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/>
            <a:r>
              <a:rPr lang="ru-RU" sz="2800" b="1" dirty="0" smtClean="0"/>
              <a:t>САМООРГАНИЗАЦИЯ и САМОРЕГУЛЯЦИЯ</a:t>
            </a:r>
            <a:endParaRPr lang="ru-RU" sz="2800" b="1" dirty="0"/>
          </a:p>
          <a:p>
            <a:pPr marL="342900" indent="-342900" algn="ctr"/>
            <a:r>
              <a:rPr lang="ru-RU" sz="2800" b="1" dirty="0" smtClean="0"/>
              <a:t>(МР: 1, 2, 3, 4, 5)</a:t>
            </a:r>
            <a:endParaRPr lang="ru-RU" sz="2800" b="1" dirty="0"/>
          </a:p>
          <a:p>
            <a:pPr marL="342900" indent="-342900" algn="ctr"/>
            <a:endParaRPr lang="ru-RU" sz="800" b="1" dirty="0"/>
          </a:p>
          <a:p>
            <a:pPr marL="342900" lvl="0" indent="-342900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2000" dirty="0" smtClean="0">
                <a:ea typeface="Times New Roman"/>
                <a:cs typeface="Arial" pitchFamily="34" charset="0"/>
              </a:rPr>
              <a:t>умение </a:t>
            </a:r>
            <a:r>
              <a:rPr lang="ru-RU" sz="2000" b="1" dirty="0" smtClean="0">
                <a:ea typeface="Times New Roman"/>
                <a:cs typeface="Arial" pitchFamily="34" charset="0"/>
              </a:rPr>
              <a:t>самостоятельно определять цели</a:t>
            </a:r>
            <a:r>
              <a:rPr lang="ru-RU" sz="2000" dirty="0" smtClean="0">
                <a:ea typeface="Times New Roman"/>
                <a:cs typeface="Arial" pitchFamily="34" charset="0"/>
              </a:rPr>
              <a:t>;</a:t>
            </a:r>
          </a:p>
          <a:p>
            <a:pPr marL="342900" indent="-342900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2000" dirty="0" smtClean="0">
                <a:ea typeface="Times New Roman"/>
                <a:cs typeface="Arial" pitchFamily="34" charset="0"/>
              </a:rPr>
              <a:t>умение </a:t>
            </a:r>
            <a:r>
              <a:rPr lang="ru-RU" sz="2000" b="1" dirty="0" smtClean="0">
                <a:ea typeface="Times New Roman"/>
                <a:cs typeface="Arial" pitchFamily="34" charset="0"/>
              </a:rPr>
              <a:t>самостоятельно планировать пути</a:t>
            </a:r>
            <a:r>
              <a:rPr lang="ru-RU" sz="2000" dirty="0" smtClean="0">
                <a:ea typeface="Times New Roman"/>
                <a:cs typeface="Arial" pitchFamily="34" charset="0"/>
              </a:rPr>
              <a:t> достижения целей;</a:t>
            </a:r>
          </a:p>
          <a:p>
            <a:pPr marL="342900" lvl="0" indent="-342900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2000" dirty="0" smtClean="0">
                <a:ea typeface="Times New Roman"/>
                <a:cs typeface="Arial" pitchFamily="34" charset="0"/>
              </a:rPr>
              <a:t>умение </a:t>
            </a:r>
            <a:r>
              <a:rPr lang="ru-RU" sz="2000" b="1" dirty="0" smtClean="0">
                <a:ea typeface="Times New Roman"/>
                <a:cs typeface="Arial" pitchFamily="34" charset="0"/>
              </a:rPr>
              <a:t>соотносить свои действия с планируемыми результатами</a:t>
            </a:r>
            <a:r>
              <a:rPr lang="ru-RU" sz="2000" dirty="0" smtClean="0">
                <a:ea typeface="Times New Roman"/>
                <a:cs typeface="Arial" pitchFamily="34" charset="0"/>
              </a:rPr>
              <a:t>, </a:t>
            </a:r>
            <a:r>
              <a:rPr lang="ru-RU" sz="2000" b="1" dirty="0" smtClean="0">
                <a:ea typeface="Times New Roman"/>
                <a:cs typeface="Arial" pitchFamily="34" charset="0"/>
              </a:rPr>
              <a:t>осуществлять контроль</a:t>
            </a:r>
            <a:r>
              <a:rPr lang="ru-RU" sz="2000" dirty="0" smtClean="0">
                <a:ea typeface="Times New Roman"/>
                <a:cs typeface="Arial" pitchFamily="34" charset="0"/>
              </a:rPr>
              <a:t> своей деятельности в процессе достижения результата, </a:t>
            </a:r>
            <a:r>
              <a:rPr lang="ru-RU" sz="2000" b="1" dirty="0" smtClean="0">
                <a:ea typeface="Times New Roman"/>
                <a:cs typeface="Arial" pitchFamily="34" charset="0"/>
              </a:rPr>
              <a:t>определять способы действий</a:t>
            </a:r>
            <a:r>
              <a:rPr lang="ru-RU" sz="2000" dirty="0" smtClean="0">
                <a:ea typeface="Times New Roman"/>
                <a:cs typeface="Arial" pitchFamily="34" charset="0"/>
              </a:rPr>
              <a:t> в рамках предложенных условий и требований, </a:t>
            </a:r>
            <a:r>
              <a:rPr lang="ru-RU" sz="2000" b="1" dirty="0" smtClean="0">
                <a:ea typeface="Times New Roman"/>
                <a:cs typeface="Arial" pitchFamily="34" charset="0"/>
              </a:rPr>
              <a:t>корректировать свои действия</a:t>
            </a:r>
            <a:r>
              <a:rPr lang="ru-RU" sz="2000" dirty="0" smtClean="0">
                <a:ea typeface="Times New Roman"/>
                <a:cs typeface="Arial" pitchFamily="34" charset="0"/>
              </a:rPr>
              <a:t> в соответствии с изменяющейся ситуацией;</a:t>
            </a:r>
          </a:p>
          <a:p>
            <a:pPr marL="342900" indent="-342900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2000" dirty="0" smtClean="0">
                <a:ea typeface="Times New Roman"/>
                <a:cs typeface="Arial" pitchFamily="34" charset="0"/>
              </a:rPr>
              <a:t>умение </a:t>
            </a:r>
            <a:r>
              <a:rPr lang="ru-RU" sz="2000" b="1" dirty="0" smtClean="0">
                <a:ea typeface="Times New Roman"/>
                <a:cs typeface="Arial" pitchFamily="34" charset="0"/>
              </a:rPr>
              <a:t>оценивать правильность выполнения</a:t>
            </a:r>
            <a:r>
              <a:rPr lang="ru-RU" sz="2000" dirty="0" smtClean="0">
                <a:ea typeface="Times New Roman"/>
                <a:cs typeface="Arial" pitchFamily="34" charset="0"/>
              </a:rPr>
              <a:t> учебной задачи;</a:t>
            </a:r>
          </a:p>
          <a:p>
            <a:pPr marL="342900" lvl="0" indent="-342900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2000" dirty="0" smtClean="0">
                <a:ea typeface="Times New Roman"/>
                <a:cs typeface="Arial" pitchFamily="34" charset="0"/>
              </a:rPr>
              <a:t>владение </a:t>
            </a:r>
            <a:r>
              <a:rPr lang="ru-RU" sz="2000" b="1" dirty="0" smtClean="0">
                <a:ea typeface="Times New Roman"/>
                <a:cs typeface="Arial" pitchFamily="34" charset="0"/>
              </a:rPr>
              <a:t>основами самоконтроля, самооценки</a:t>
            </a:r>
            <a:r>
              <a:rPr lang="ru-RU" sz="2000" dirty="0" smtClean="0">
                <a:ea typeface="Times New Roman"/>
                <a:cs typeface="Arial" pitchFamily="34" charset="0"/>
              </a:rPr>
              <a:t>;</a:t>
            </a:r>
            <a:endParaRPr lang="ru-RU" sz="2000" dirty="0">
              <a:cs typeface="Arial" pitchFamily="34" charset="0"/>
            </a:endParaRPr>
          </a:p>
        </p:txBody>
      </p:sp>
      <p:pic>
        <p:nvPicPr>
          <p:cNvPr id="5120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350"/>
            <a:ext cx="1692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1488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037C7A-38A0-4114-89F8-CC419287785B}" type="slidenum">
              <a:rPr lang="ru-RU"/>
              <a:pPr>
                <a:defRPr/>
              </a:pPr>
              <a:t>69</a:t>
            </a:fld>
            <a:endParaRPr lang="ru-RU"/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62468" name="Text Box 6"/>
          <p:cNvSpPr txBox="1">
            <a:spLocks noChangeArrowheads="1"/>
          </p:cNvSpPr>
          <p:nvPr/>
        </p:nvSpPr>
        <p:spPr bwMode="auto">
          <a:xfrm>
            <a:off x="323850" y="2205038"/>
            <a:ext cx="8532813" cy="408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>
              <a:lnSpc>
                <a:spcPct val="110000"/>
              </a:lnSpc>
            </a:pPr>
            <a:r>
              <a:rPr lang="ru-RU" sz="3200" dirty="0"/>
              <a:t>Формирование способности к самоорганизации и </a:t>
            </a:r>
            <a:r>
              <a:rPr lang="ru-RU" sz="3200" dirty="0" err="1"/>
              <a:t>саморегуляции</a:t>
            </a:r>
            <a:endParaRPr lang="ru-RU" sz="3200" dirty="0"/>
          </a:p>
          <a:p>
            <a:pPr marL="342900" indent="-342900" algn="ctr">
              <a:lnSpc>
                <a:spcPct val="110000"/>
              </a:lnSpc>
            </a:pPr>
            <a:r>
              <a:rPr lang="ru-RU" sz="3200" dirty="0" smtClean="0"/>
              <a:t>связано </a:t>
            </a:r>
            <a:r>
              <a:rPr lang="ru-RU" sz="3200" dirty="0"/>
              <a:t>преимущественно с </a:t>
            </a:r>
            <a:r>
              <a:rPr lang="ru-RU" sz="3600" b="1" i="1" dirty="0"/>
              <a:t>действиями по организации и мониторингу</a:t>
            </a:r>
            <a:r>
              <a:rPr lang="ru-RU" sz="3200" dirty="0"/>
              <a:t> собственной </a:t>
            </a:r>
            <a:r>
              <a:rPr lang="ru-RU" sz="3200" dirty="0" smtClean="0"/>
              <a:t>деятельности, в основной школе – кроме того, с действием </a:t>
            </a:r>
            <a:r>
              <a:rPr lang="ru-RU" sz="3600" b="1" i="1" dirty="0" err="1" smtClean="0"/>
              <a:t>целеполагания</a:t>
            </a:r>
            <a:endParaRPr lang="ru-RU" sz="3600" b="1" i="1" dirty="0"/>
          </a:p>
        </p:txBody>
      </p:sp>
      <p:sp>
        <p:nvSpPr>
          <p:cNvPr id="975875" name="AutoShape 3"/>
          <p:cNvSpPr>
            <a:spLocks noChangeArrowheads="1"/>
          </p:cNvSpPr>
          <p:nvPr/>
        </p:nvSpPr>
        <p:spPr bwMode="gray">
          <a:xfrm>
            <a:off x="179388" y="115888"/>
            <a:ext cx="8821737" cy="1368425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600" b="1">
                <a:solidFill>
                  <a:schemeClr val="tx2"/>
                </a:solidFill>
              </a:rPr>
              <a:t>Самоорганизация и саморегуляция: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3600" b="1">
                <a:solidFill>
                  <a:schemeClr val="tx2"/>
                </a:solidFill>
              </a:rPr>
              <a:t>анализ состава учебных действий</a:t>
            </a: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85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/>
          <p:cNvSpPr>
            <a:spLocks noChangeArrowheads="1"/>
          </p:cNvSpPr>
          <p:nvPr/>
        </p:nvSpPr>
        <p:spPr bwMode="auto">
          <a:xfrm>
            <a:off x="1727200" y="800100"/>
            <a:ext cx="5724525" cy="53975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 dirty="0">
                <a:solidFill>
                  <a:srgbClr val="292929"/>
                </a:solidFill>
                <a:cs typeface="Arial" pitchFamily="34" charset="0"/>
              </a:rPr>
              <a:t>ТРЕБОВАНИЯ </a:t>
            </a:r>
            <a:r>
              <a:rPr lang="ru-RU" sz="2400" b="1" dirty="0" smtClean="0">
                <a:solidFill>
                  <a:srgbClr val="292929"/>
                </a:solidFill>
                <a:cs typeface="Arial" pitchFamily="34" charset="0"/>
              </a:rPr>
              <a:t>СТАНДАРТА: ОШ</a:t>
            </a:r>
            <a:endParaRPr lang="ru-RU" sz="2400" b="1" dirty="0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83971" name="Oval 4"/>
          <p:cNvSpPr>
            <a:spLocks noChangeArrowheads="1"/>
          </p:cNvSpPr>
          <p:nvPr/>
        </p:nvSpPr>
        <p:spPr bwMode="auto">
          <a:xfrm>
            <a:off x="0" y="152400"/>
            <a:ext cx="1403350" cy="1116013"/>
          </a:xfrm>
          <a:prstGeom prst="ellipse">
            <a:avLst/>
          </a:prstGeom>
          <a:solidFill>
            <a:srgbClr val="FFFFCC">
              <a:alpha val="9490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12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Фундаменталь-</a:t>
            </a:r>
          </a:p>
          <a:p>
            <a:pPr algn="ctr" eaLnBrk="1" hangingPunct="1"/>
            <a:r>
              <a:rPr lang="ru-RU" sz="12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ное ядро содер-</a:t>
            </a:r>
          </a:p>
          <a:p>
            <a:pPr algn="ctr" eaLnBrk="1" hangingPunct="1"/>
            <a:r>
              <a:rPr lang="ru-RU" sz="12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жания образо-</a:t>
            </a:r>
          </a:p>
          <a:p>
            <a:pPr algn="ctr" eaLnBrk="1" hangingPunct="1"/>
            <a:r>
              <a:rPr lang="ru-RU" sz="12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вания</a:t>
            </a:r>
          </a:p>
        </p:txBody>
      </p:sp>
      <p:sp>
        <p:nvSpPr>
          <p:cNvPr id="83972" name="AutoShape 6"/>
          <p:cNvSpPr>
            <a:spLocks noChangeArrowheads="1"/>
          </p:cNvSpPr>
          <p:nvPr/>
        </p:nvSpPr>
        <p:spPr bwMode="auto">
          <a:xfrm>
            <a:off x="250825" y="1916113"/>
            <a:ext cx="8677275" cy="431800"/>
          </a:xfrm>
          <a:prstGeom prst="roundRect">
            <a:avLst>
              <a:gd name="adj" fmla="val 16667"/>
            </a:avLst>
          </a:prstGeom>
          <a:solidFill>
            <a:schemeClr val="tx1">
              <a:alpha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8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Примерная образовательная программа ОУ</a:t>
            </a:r>
          </a:p>
        </p:txBody>
      </p:sp>
      <p:sp>
        <p:nvSpPr>
          <p:cNvPr id="83973" name="AutoShape 7"/>
          <p:cNvSpPr>
            <a:spLocks noChangeArrowheads="1"/>
          </p:cNvSpPr>
          <p:nvPr/>
        </p:nvSpPr>
        <p:spPr bwMode="auto">
          <a:xfrm>
            <a:off x="611188" y="6021388"/>
            <a:ext cx="7453312" cy="692150"/>
          </a:xfrm>
          <a:prstGeom prst="doubleWave">
            <a:avLst>
              <a:gd name="adj1" fmla="val 6500"/>
              <a:gd name="adj2" fmla="val 0"/>
            </a:avLst>
          </a:prstGeom>
          <a:gradFill rotWithShape="1">
            <a:gsLst>
              <a:gs pos="0">
                <a:srgbClr val="8DB08D"/>
              </a:gs>
              <a:gs pos="50000">
                <a:srgbClr val="CCFFCC"/>
              </a:gs>
              <a:gs pos="100000">
                <a:srgbClr val="8DB08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800" b="1" i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Образовательный процесс</a:t>
            </a:r>
          </a:p>
        </p:txBody>
      </p:sp>
      <p:sp>
        <p:nvSpPr>
          <p:cNvPr id="83974" name="AutoShape 9"/>
          <p:cNvSpPr>
            <a:spLocks noChangeArrowheads="1"/>
          </p:cNvSpPr>
          <p:nvPr/>
        </p:nvSpPr>
        <p:spPr bwMode="auto">
          <a:xfrm rot="5400000">
            <a:off x="4175919" y="-567531"/>
            <a:ext cx="360363" cy="4321175"/>
          </a:xfrm>
          <a:custGeom>
            <a:avLst/>
            <a:gdLst>
              <a:gd name="T0" fmla="*/ 4509047 w 21600"/>
              <a:gd name="T1" fmla="*/ 0 h 21600"/>
              <a:gd name="T2" fmla="*/ 0 w 21600"/>
              <a:gd name="T3" fmla="*/ 432235176 h 21600"/>
              <a:gd name="T4" fmla="*/ 4509047 w 21600"/>
              <a:gd name="T5" fmla="*/ 864469551 h 21600"/>
              <a:gd name="T6" fmla="*/ 6012073 w 21600"/>
              <a:gd name="T7" fmla="*/ 43223517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CC">
              <a:alpha val="9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83975" name="AutoShape 13"/>
          <p:cNvSpPr>
            <a:spLocks noChangeArrowheads="1"/>
          </p:cNvSpPr>
          <p:nvPr/>
        </p:nvSpPr>
        <p:spPr bwMode="auto">
          <a:xfrm>
            <a:off x="1116013" y="4941888"/>
            <a:ext cx="863600" cy="503237"/>
          </a:xfrm>
          <a:custGeom>
            <a:avLst/>
            <a:gdLst>
              <a:gd name="T0" fmla="*/ 5425406 w 21600"/>
              <a:gd name="T1" fmla="*/ 0 h 21600"/>
              <a:gd name="T2" fmla="*/ 0 w 21600"/>
              <a:gd name="T3" fmla="*/ 5862221 h 21600"/>
              <a:gd name="T4" fmla="*/ 5425406 w 21600"/>
              <a:gd name="T5" fmla="*/ 11724419 h 21600"/>
              <a:gd name="T6" fmla="*/ 7233880 w 21600"/>
              <a:gd name="T7" fmla="*/ 586222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CC">
              <a:alpha val="9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3976" name="AutoShape 15"/>
          <p:cNvSpPr>
            <a:spLocks noChangeArrowheads="1"/>
          </p:cNvSpPr>
          <p:nvPr/>
        </p:nvSpPr>
        <p:spPr bwMode="auto">
          <a:xfrm rot="5400000">
            <a:off x="4248150" y="2276475"/>
            <a:ext cx="288925" cy="4321175"/>
          </a:xfrm>
          <a:custGeom>
            <a:avLst/>
            <a:gdLst>
              <a:gd name="T0" fmla="*/ 1642397 w 21600"/>
              <a:gd name="T1" fmla="*/ 0 h 21600"/>
              <a:gd name="T2" fmla="*/ 0 w 21600"/>
              <a:gd name="T3" fmla="*/ 432235176 h 21600"/>
              <a:gd name="T4" fmla="*/ 1642397 w 21600"/>
              <a:gd name="T5" fmla="*/ 864469551 h 21600"/>
              <a:gd name="T6" fmla="*/ 2189862 w 21600"/>
              <a:gd name="T7" fmla="*/ 43223517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CC">
              <a:alpha val="9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  <p:sp>
        <p:nvSpPr>
          <p:cNvPr id="83977" name="AutoShape 19"/>
          <p:cNvSpPr>
            <a:spLocks noChangeArrowheads="1"/>
          </p:cNvSpPr>
          <p:nvPr/>
        </p:nvSpPr>
        <p:spPr bwMode="auto">
          <a:xfrm>
            <a:off x="8135938" y="4292600"/>
            <a:ext cx="863600" cy="323850"/>
          </a:xfrm>
          <a:prstGeom prst="roundRect">
            <a:avLst>
              <a:gd name="adj" fmla="val 16667"/>
            </a:avLst>
          </a:prstGeom>
          <a:solidFill>
            <a:srgbClr val="FFFFCC">
              <a:alpha val="94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/>
          </a:p>
        </p:txBody>
      </p:sp>
      <p:sp>
        <p:nvSpPr>
          <p:cNvPr id="83978" name="AutoShape 24"/>
          <p:cNvSpPr>
            <a:spLocks noChangeArrowheads="1"/>
          </p:cNvSpPr>
          <p:nvPr/>
        </p:nvSpPr>
        <p:spPr bwMode="auto">
          <a:xfrm>
            <a:off x="8135938" y="4652963"/>
            <a:ext cx="863600" cy="323850"/>
          </a:xfrm>
          <a:prstGeom prst="roundRect">
            <a:avLst>
              <a:gd name="adj" fmla="val 16667"/>
            </a:avLst>
          </a:prstGeom>
          <a:solidFill>
            <a:srgbClr val="FFFFCC">
              <a:alpha val="9882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3979" name="Oval 28"/>
          <p:cNvSpPr>
            <a:spLocks noChangeArrowheads="1"/>
          </p:cNvSpPr>
          <p:nvPr/>
        </p:nvSpPr>
        <p:spPr bwMode="auto">
          <a:xfrm>
            <a:off x="7740650" y="115888"/>
            <a:ext cx="1403350" cy="1116012"/>
          </a:xfrm>
          <a:prstGeom prst="ellipse">
            <a:avLst/>
          </a:prstGeom>
          <a:solidFill>
            <a:srgbClr val="FFFFCC">
              <a:alpha val="9490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12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Концепция</a:t>
            </a:r>
          </a:p>
          <a:p>
            <a:pPr algn="ctr" eaLnBrk="1" hangingPunct="1"/>
            <a:r>
              <a:rPr lang="ru-RU" sz="12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духовно-</a:t>
            </a:r>
          </a:p>
          <a:p>
            <a:pPr algn="ctr" eaLnBrk="1" hangingPunct="1"/>
            <a:r>
              <a:rPr lang="ru-RU" sz="12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нравственного</a:t>
            </a:r>
          </a:p>
          <a:p>
            <a:pPr algn="ctr" eaLnBrk="1" hangingPunct="1"/>
            <a:r>
              <a:rPr lang="ru-RU" sz="12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воспитания</a:t>
            </a:r>
          </a:p>
        </p:txBody>
      </p:sp>
      <p:sp>
        <p:nvSpPr>
          <p:cNvPr id="83980" name="AutoShape 29"/>
          <p:cNvSpPr>
            <a:spLocks noChangeArrowheads="1"/>
          </p:cNvSpPr>
          <p:nvPr/>
        </p:nvSpPr>
        <p:spPr bwMode="auto">
          <a:xfrm rot="8710497">
            <a:off x="7405688" y="841375"/>
            <a:ext cx="576262" cy="503238"/>
          </a:xfrm>
          <a:custGeom>
            <a:avLst/>
            <a:gdLst>
              <a:gd name="T0" fmla="*/ 11530468 w 21600"/>
              <a:gd name="T1" fmla="*/ 0 h 21600"/>
              <a:gd name="T2" fmla="*/ 0 w 21600"/>
              <a:gd name="T3" fmla="*/ 5862233 h 21600"/>
              <a:gd name="T4" fmla="*/ 11530468 w 21600"/>
              <a:gd name="T5" fmla="*/ 11724466 h 21600"/>
              <a:gd name="T6" fmla="*/ 15373978 w 21600"/>
              <a:gd name="T7" fmla="*/ 586223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CCFFCC">
                  <a:alpha val="95000"/>
                </a:srgbClr>
              </a:gs>
              <a:gs pos="100000">
                <a:srgbClr val="FFFF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31870" name="AutoShape 30"/>
          <p:cNvSpPr>
            <a:spLocks noChangeArrowheads="1"/>
          </p:cNvSpPr>
          <p:nvPr/>
        </p:nvSpPr>
        <p:spPr bwMode="auto">
          <a:xfrm>
            <a:off x="1511300" y="152400"/>
            <a:ext cx="6335713" cy="692150"/>
          </a:xfrm>
          <a:prstGeom prst="irregularSeal1">
            <a:avLst/>
          </a:prstGeom>
          <a:gradFill rotWithShape="1">
            <a:gsLst>
              <a:gs pos="0">
                <a:schemeClr val="hlink"/>
              </a:gs>
              <a:gs pos="50000">
                <a:srgbClr val="FFFFCC">
                  <a:alpha val="78000"/>
                </a:srgb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defRPr/>
            </a:pPr>
            <a:r>
              <a:rPr lang="ru-RU" sz="1200" b="1">
                <a:solidFill>
                  <a:schemeClr val="bg2"/>
                </a:solidFill>
                <a:latin typeface="Tahoma" pitchFamily="34" charset="0"/>
                <a:cs typeface="Arial" charset="0"/>
              </a:rPr>
              <a:t>Запросы семьи, общества, государства</a:t>
            </a:r>
          </a:p>
        </p:txBody>
      </p:sp>
      <p:sp>
        <p:nvSpPr>
          <p:cNvPr id="83982" name="AutoShape 5"/>
          <p:cNvSpPr>
            <a:spLocks noChangeArrowheads="1"/>
          </p:cNvSpPr>
          <p:nvPr/>
        </p:nvSpPr>
        <p:spPr bwMode="auto">
          <a:xfrm>
            <a:off x="0" y="2349500"/>
            <a:ext cx="2808288" cy="4667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1600" b="1" dirty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ЦЕЛЕВОЙ</a:t>
            </a:r>
          </a:p>
          <a:p>
            <a:pPr algn="ctr" eaLnBrk="1" hangingPunct="1"/>
            <a:r>
              <a:rPr lang="ru-RU" sz="1600" b="1" dirty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РАЗДЕЛ</a:t>
            </a:r>
          </a:p>
        </p:txBody>
      </p:sp>
      <p:sp>
        <p:nvSpPr>
          <p:cNvPr id="83983" name="AutoShape 3"/>
          <p:cNvSpPr>
            <a:spLocks noChangeArrowheads="1"/>
          </p:cNvSpPr>
          <p:nvPr/>
        </p:nvSpPr>
        <p:spPr bwMode="auto">
          <a:xfrm>
            <a:off x="0" y="2781300"/>
            <a:ext cx="863600" cy="1152525"/>
          </a:xfrm>
          <a:prstGeom prst="roundRect">
            <a:avLst>
              <a:gd name="adj" fmla="val 16667"/>
            </a:avLst>
          </a:prstGeom>
          <a:solidFill>
            <a:srgbClr val="FFFF00">
              <a:alpha val="95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16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Поясни-</a:t>
            </a:r>
          </a:p>
          <a:p>
            <a:pPr algn="ctr" eaLnBrk="1" hangingPunct="1"/>
            <a:r>
              <a:rPr lang="ru-RU" sz="16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тельная</a:t>
            </a:r>
          </a:p>
          <a:p>
            <a:pPr algn="ctr" eaLnBrk="1" hangingPunct="1"/>
            <a:r>
              <a:rPr lang="ru-RU" sz="16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записка</a:t>
            </a:r>
            <a:r>
              <a:rPr lang="ru-RU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</a:t>
            </a:r>
          </a:p>
        </p:txBody>
      </p:sp>
      <p:sp>
        <p:nvSpPr>
          <p:cNvPr id="83984" name="AutoShape 3"/>
          <p:cNvSpPr>
            <a:spLocks noChangeArrowheads="1"/>
          </p:cNvSpPr>
          <p:nvPr/>
        </p:nvSpPr>
        <p:spPr bwMode="auto">
          <a:xfrm>
            <a:off x="847674" y="2808279"/>
            <a:ext cx="1008063" cy="1223963"/>
          </a:xfrm>
          <a:prstGeom prst="roundRect">
            <a:avLst>
              <a:gd name="adj" fmla="val 16667"/>
            </a:avLst>
          </a:prstGeom>
          <a:solidFill>
            <a:srgbClr val="FFFF00">
              <a:alpha val="8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1600" b="1" dirty="0" err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Плани</a:t>
            </a:r>
            <a:r>
              <a:rPr lang="ru-RU" sz="1600" b="1" dirty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-</a:t>
            </a:r>
          </a:p>
          <a:p>
            <a:pPr algn="ctr" eaLnBrk="1" hangingPunct="1"/>
            <a:r>
              <a:rPr lang="ru-RU" sz="1600" b="1" dirty="0" err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руемые</a:t>
            </a:r>
            <a:endParaRPr lang="ru-RU" sz="1600" b="1" dirty="0">
              <a:solidFill>
                <a:schemeClr val="bg2"/>
              </a:solidFill>
              <a:latin typeface="Tahoma" pitchFamily="34" charset="0"/>
              <a:cs typeface="Arial" pitchFamily="34" charset="0"/>
            </a:endParaRPr>
          </a:p>
          <a:p>
            <a:pPr algn="ctr" eaLnBrk="1" hangingPunct="1"/>
            <a:r>
              <a:rPr lang="ru-RU" sz="1600" b="1" dirty="0" err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резуль</a:t>
            </a:r>
            <a:r>
              <a:rPr lang="ru-RU" sz="1600" b="1" dirty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-</a:t>
            </a:r>
          </a:p>
          <a:p>
            <a:pPr algn="ctr" eaLnBrk="1" hangingPunct="1"/>
            <a:r>
              <a:rPr lang="ru-RU" sz="1600" b="1" dirty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таты </a:t>
            </a:r>
            <a:r>
              <a:rPr lang="ru-RU" b="1" dirty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</a:t>
            </a:r>
          </a:p>
        </p:txBody>
      </p:sp>
      <p:sp>
        <p:nvSpPr>
          <p:cNvPr id="83985" name="AutoShape 3"/>
          <p:cNvSpPr>
            <a:spLocks noChangeArrowheads="1"/>
          </p:cNvSpPr>
          <p:nvPr/>
        </p:nvSpPr>
        <p:spPr bwMode="auto">
          <a:xfrm>
            <a:off x="1835150" y="2781300"/>
            <a:ext cx="973138" cy="1223963"/>
          </a:xfrm>
          <a:prstGeom prst="roundRect">
            <a:avLst>
              <a:gd name="adj" fmla="val 16667"/>
            </a:avLst>
          </a:prstGeom>
          <a:solidFill>
            <a:srgbClr val="FFFF00">
              <a:alpha val="8500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16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Система</a:t>
            </a:r>
          </a:p>
          <a:p>
            <a:pPr algn="ctr" eaLnBrk="1" hangingPunct="1"/>
            <a:r>
              <a:rPr lang="ru-RU" sz="16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оценки </a:t>
            </a:r>
            <a:r>
              <a:rPr lang="ru-RU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</a:t>
            </a:r>
          </a:p>
        </p:txBody>
      </p:sp>
      <p:sp>
        <p:nvSpPr>
          <p:cNvPr id="83986" name="AutoShape 5"/>
          <p:cNvSpPr>
            <a:spLocks noChangeArrowheads="1"/>
          </p:cNvSpPr>
          <p:nvPr/>
        </p:nvSpPr>
        <p:spPr bwMode="auto">
          <a:xfrm>
            <a:off x="2808288" y="2349500"/>
            <a:ext cx="3995737" cy="574675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16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СОДЕРЖАТЕЛЬНЫЙ</a:t>
            </a:r>
          </a:p>
          <a:p>
            <a:pPr algn="ctr" eaLnBrk="1" hangingPunct="1"/>
            <a:r>
              <a:rPr lang="ru-RU" sz="16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РАЗДЕЛ</a:t>
            </a:r>
          </a:p>
        </p:txBody>
      </p:sp>
      <p:sp>
        <p:nvSpPr>
          <p:cNvPr id="83987" name="AutoShape 3"/>
          <p:cNvSpPr>
            <a:spLocks noChangeArrowheads="1"/>
          </p:cNvSpPr>
          <p:nvPr/>
        </p:nvSpPr>
        <p:spPr bwMode="auto">
          <a:xfrm>
            <a:off x="2843213" y="2924175"/>
            <a:ext cx="973137" cy="1225550"/>
          </a:xfrm>
          <a:prstGeom prst="roundRect">
            <a:avLst>
              <a:gd name="adj" fmla="val 16667"/>
            </a:avLst>
          </a:prstGeom>
          <a:solidFill>
            <a:srgbClr val="CCECFF">
              <a:alpha val="95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16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Програм-</a:t>
            </a:r>
          </a:p>
          <a:p>
            <a:pPr algn="ctr" eaLnBrk="1" hangingPunct="1"/>
            <a:r>
              <a:rPr lang="ru-RU" sz="16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ма разви-</a:t>
            </a:r>
          </a:p>
          <a:p>
            <a:pPr algn="ctr" eaLnBrk="1" hangingPunct="1"/>
            <a:r>
              <a:rPr lang="ru-RU" sz="16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тия УУД</a:t>
            </a:r>
            <a:r>
              <a:rPr lang="ru-RU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</a:t>
            </a:r>
          </a:p>
        </p:txBody>
      </p:sp>
      <p:sp>
        <p:nvSpPr>
          <p:cNvPr id="83988" name="AutoShape 3"/>
          <p:cNvSpPr>
            <a:spLocks noChangeArrowheads="1"/>
          </p:cNvSpPr>
          <p:nvPr/>
        </p:nvSpPr>
        <p:spPr bwMode="auto">
          <a:xfrm>
            <a:off x="3816350" y="2924175"/>
            <a:ext cx="973138" cy="1225550"/>
          </a:xfrm>
          <a:prstGeom prst="roundRect">
            <a:avLst>
              <a:gd name="adj" fmla="val 16667"/>
            </a:avLst>
          </a:prstGeom>
          <a:solidFill>
            <a:srgbClr val="CCECFF">
              <a:alpha val="8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16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Учебные</a:t>
            </a:r>
          </a:p>
          <a:p>
            <a:pPr algn="ctr" eaLnBrk="1" hangingPunct="1"/>
            <a:r>
              <a:rPr lang="ru-RU" sz="16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програм-</a:t>
            </a:r>
          </a:p>
          <a:p>
            <a:pPr algn="ctr" eaLnBrk="1" hangingPunct="1"/>
            <a:r>
              <a:rPr lang="ru-RU" sz="16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мы</a:t>
            </a:r>
            <a:endParaRPr lang="ru-RU" b="1">
              <a:solidFill>
                <a:schemeClr val="bg2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83989" name="AutoShape 3"/>
          <p:cNvSpPr>
            <a:spLocks noChangeArrowheads="1"/>
          </p:cNvSpPr>
          <p:nvPr/>
        </p:nvSpPr>
        <p:spPr bwMode="auto">
          <a:xfrm>
            <a:off x="4787900" y="2889250"/>
            <a:ext cx="1116013" cy="1295400"/>
          </a:xfrm>
          <a:prstGeom prst="roundRect">
            <a:avLst>
              <a:gd name="adj" fmla="val 16667"/>
            </a:avLst>
          </a:prstGeom>
          <a:solidFill>
            <a:srgbClr val="CCECFF">
              <a:alpha val="8500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16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Програм-</a:t>
            </a:r>
          </a:p>
          <a:p>
            <a:pPr algn="ctr" eaLnBrk="1" hangingPunct="1"/>
            <a:r>
              <a:rPr lang="ru-RU" sz="16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ма воспи-</a:t>
            </a:r>
          </a:p>
          <a:p>
            <a:pPr algn="ctr" eaLnBrk="1" hangingPunct="1"/>
            <a:r>
              <a:rPr lang="ru-RU" sz="16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тания и </a:t>
            </a:r>
          </a:p>
          <a:p>
            <a:pPr algn="ctr" eaLnBrk="1" hangingPunct="1"/>
            <a:r>
              <a:rPr lang="ru-RU" sz="16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социали-</a:t>
            </a:r>
          </a:p>
          <a:p>
            <a:pPr algn="ctr" eaLnBrk="1" hangingPunct="1"/>
            <a:r>
              <a:rPr lang="ru-RU" sz="16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зации</a:t>
            </a:r>
            <a:endParaRPr lang="ru-RU" b="1">
              <a:solidFill>
                <a:schemeClr val="bg2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83990" name="AutoShape 3"/>
          <p:cNvSpPr>
            <a:spLocks noChangeArrowheads="1"/>
          </p:cNvSpPr>
          <p:nvPr/>
        </p:nvSpPr>
        <p:spPr bwMode="auto">
          <a:xfrm>
            <a:off x="5867400" y="2924175"/>
            <a:ext cx="973138" cy="1225550"/>
          </a:xfrm>
          <a:prstGeom prst="roundRect">
            <a:avLst>
              <a:gd name="adj" fmla="val 16667"/>
            </a:avLst>
          </a:prstGeom>
          <a:solidFill>
            <a:srgbClr val="CCECF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1400" b="1" i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Програм-</a:t>
            </a:r>
          </a:p>
          <a:p>
            <a:pPr algn="ctr" eaLnBrk="1" hangingPunct="1"/>
            <a:r>
              <a:rPr lang="ru-RU" sz="1400" b="1" i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ма кор-</a:t>
            </a:r>
          </a:p>
          <a:p>
            <a:pPr algn="ctr" eaLnBrk="1" hangingPunct="1"/>
            <a:r>
              <a:rPr lang="ru-RU" sz="1400" b="1" i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рекцион-</a:t>
            </a:r>
          </a:p>
          <a:p>
            <a:pPr algn="ctr" eaLnBrk="1" hangingPunct="1"/>
            <a:r>
              <a:rPr lang="ru-RU" sz="1400" b="1" i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ной ра-</a:t>
            </a:r>
          </a:p>
          <a:p>
            <a:pPr algn="ctr" eaLnBrk="1" hangingPunct="1"/>
            <a:r>
              <a:rPr lang="ru-RU" sz="1400" b="1" i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боты</a:t>
            </a:r>
            <a:r>
              <a:rPr lang="ru-RU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</a:t>
            </a:r>
          </a:p>
        </p:txBody>
      </p:sp>
      <p:sp>
        <p:nvSpPr>
          <p:cNvPr id="83991" name="AutoShape 5"/>
          <p:cNvSpPr>
            <a:spLocks noChangeArrowheads="1"/>
          </p:cNvSpPr>
          <p:nvPr/>
        </p:nvSpPr>
        <p:spPr bwMode="auto">
          <a:xfrm>
            <a:off x="6804025" y="2349500"/>
            <a:ext cx="2232025" cy="503238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16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ОРГАНИЗАЦИОННЫЙ</a:t>
            </a:r>
          </a:p>
          <a:p>
            <a:pPr algn="ctr" eaLnBrk="1" hangingPunct="1"/>
            <a:r>
              <a:rPr lang="ru-RU" sz="16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РАЗДЕЛ</a:t>
            </a:r>
          </a:p>
        </p:txBody>
      </p:sp>
      <p:sp>
        <p:nvSpPr>
          <p:cNvPr id="83992" name="AutoShape 3"/>
          <p:cNvSpPr>
            <a:spLocks noChangeArrowheads="1"/>
          </p:cNvSpPr>
          <p:nvPr/>
        </p:nvSpPr>
        <p:spPr bwMode="auto">
          <a:xfrm>
            <a:off x="6948488" y="2852738"/>
            <a:ext cx="973137" cy="1152525"/>
          </a:xfrm>
          <a:prstGeom prst="roundRect">
            <a:avLst>
              <a:gd name="adj" fmla="val 16667"/>
            </a:avLst>
          </a:prstGeom>
          <a:solidFill>
            <a:srgbClr val="CCFF99">
              <a:alpha val="8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16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Учебный</a:t>
            </a:r>
          </a:p>
          <a:p>
            <a:pPr algn="ctr" eaLnBrk="1" hangingPunct="1"/>
            <a:r>
              <a:rPr lang="ru-RU" sz="16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план</a:t>
            </a:r>
            <a:r>
              <a:rPr lang="ru-RU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</a:t>
            </a:r>
          </a:p>
        </p:txBody>
      </p:sp>
      <p:sp>
        <p:nvSpPr>
          <p:cNvPr id="83993" name="AutoShape 3"/>
          <p:cNvSpPr>
            <a:spLocks noChangeArrowheads="1"/>
          </p:cNvSpPr>
          <p:nvPr/>
        </p:nvSpPr>
        <p:spPr bwMode="auto">
          <a:xfrm>
            <a:off x="7956550" y="2852738"/>
            <a:ext cx="973138" cy="1189037"/>
          </a:xfrm>
          <a:prstGeom prst="roundRect">
            <a:avLst>
              <a:gd name="adj" fmla="val 16667"/>
            </a:avLst>
          </a:prstGeom>
          <a:solidFill>
            <a:srgbClr val="CCFF99">
              <a:alpha val="8500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16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Система</a:t>
            </a:r>
          </a:p>
          <a:p>
            <a:pPr algn="ctr" eaLnBrk="1" hangingPunct="1"/>
            <a:r>
              <a:rPr lang="ru-RU" sz="16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Условий</a:t>
            </a:r>
          </a:p>
          <a:p>
            <a:pPr algn="ctr" eaLnBrk="1" hangingPunct="1"/>
            <a:r>
              <a:rPr lang="ru-RU" sz="16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реализа-</a:t>
            </a:r>
          </a:p>
          <a:p>
            <a:pPr algn="ctr" eaLnBrk="1" hangingPunct="1"/>
            <a:r>
              <a:rPr lang="ru-RU" sz="16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ции ООП</a:t>
            </a:r>
            <a:endParaRPr lang="ru-RU" b="1">
              <a:solidFill>
                <a:schemeClr val="bg2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83994" name="AutoShape 24"/>
          <p:cNvSpPr>
            <a:spLocks noChangeArrowheads="1"/>
          </p:cNvSpPr>
          <p:nvPr/>
        </p:nvSpPr>
        <p:spPr bwMode="auto">
          <a:xfrm>
            <a:off x="8135938" y="5013325"/>
            <a:ext cx="863600" cy="323850"/>
          </a:xfrm>
          <a:prstGeom prst="roundRect">
            <a:avLst>
              <a:gd name="adj" fmla="val 16667"/>
            </a:avLst>
          </a:prstGeom>
          <a:solidFill>
            <a:srgbClr val="FFFFCC">
              <a:alpha val="89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3995" name="AutoShape 24"/>
          <p:cNvSpPr>
            <a:spLocks noChangeArrowheads="1"/>
          </p:cNvSpPr>
          <p:nvPr/>
        </p:nvSpPr>
        <p:spPr bwMode="auto">
          <a:xfrm>
            <a:off x="8135938" y="5373688"/>
            <a:ext cx="863600" cy="323850"/>
          </a:xfrm>
          <a:prstGeom prst="roundRect">
            <a:avLst>
              <a:gd name="adj" fmla="val 16667"/>
            </a:avLst>
          </a:prstGeom>
          <a:solidFill>
            <a:srgbClr val="FFFFCC">
              <a:alpha val="9882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3996" name="AutoShape 24"/>
          <p:cNvSpPr>
            <a:spLocks noChangeArrowheads="1"/>
          </p:cNvSpPr>
          <p:nvPr/>
        </p:nvSpPr>
        <p:spPr bwMode="auto">
          <a:xfrm>
            <a:off x="8135938" y="5734050"/>
            <a:ext cx="863600" cy="323850"/>
          </a:xfrm>
          <a:prstGeom prst="roundRect">
            <a:avLst>
              <a:gd name="adj" fmla="val 16667"/>
            </a:avLst>
          </a:prstGeom>
          <a:solidFill>
            <a:srgbClr val="FFFFCC">
              <a:alpha val="9882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3997" name="Text Box 29"/>
          <p:cNvSpPr txBox="1">
            <a:spLocks noChangeArrowheads="1"/>
          </p:cNvSpPr>
          <p:nvPr/>
        </p:nvSpPr>
        <p:spPr bwMode="auto">
          <a:xfrm>
            <a:off x="8280400" y="4292600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3998" name="Text Box 30"/>
          <p:cNvSpPr txBox="1">
            <a:spLocks noChangeArrowheads="1"/>
          </p:cNvSpPr>
          <p:nvPr/>
        </p:nvSpPr>
        <p:spPr bwMode="auto">
          <a:xfrm>
            <a:off x="8027988" y="4257675"/>
            <a:ext cx="973137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10000"/>
              </a:lnSpc>
              <a:spcAft>
                <a:spcPct val="20000"/>
              </a:spcAft>
            </a:pPr>
            <a:r>
              <a:rPr lang="ru-RU" i="1">
                <a:solidFill>
                  <a:schemeClr val="bg2"/>
                </a:solidFill>
              </a:rPr>
              <a:t>Автор-ские</a:t>
            </a:r>
          </a:p>
          <a:p>
            <a:pPr algn="ctr">
              <a:lnSpc>
                <a:spcPct val="130000"/>
              </a:lnSpc>
            </a:pPr>
            <a:r>
              <a:rPr lang="ru-RU" i="1">
                <a:solidFill>
                  <a:schemeClr val="bg2"/>
                </a:solidFill>
              </a:rPr>
              <a:t> прог-раммыи УМК</a:t>
            </a:r>
          </a:p>
        </p:txBody>
      </p:sp>
      <p:sp>
        <p:nvSpPr>
          <p:cNvPr id="83999" name="Text Box 31"/>
          <p:cNvSpPr txBox="1">
            <a:spLocks noChangeArrowheads="1"/>
          </p:cNvSpPr>
          <p:nvPr/>
        </p:nvSpPr>
        <p:spPr bwMode="auto">
          <a:xfrm>
            <a:off x="215900" y="4329113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84000" name="AutoShape 24"/>
          <p:cNvSpPr>
            <a:spLocks noChangeArrowheads="1"/>
          </p:cNvSpPr>
          <p:nvPr/>
        </p:nvSpPr>
        <p:spPr bwMode="auto">
          <a:xfrm>
            <a:off x="142875" y="4292600"/>
            <a:ext cx="863600" cy="1547813"/>
          </a:xfrm>
          <a:prstGeom prst="roundRect">
            <a:avLst>
              <a:gd name="adj" fmla="val 16667"/>
            </a:avLst>
          </a:prstGeom>
          <a:solidFill>
            <a:srgbClr val="FFCCFF">
              <a:alpha val="8500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4001" name="Text Box 33"/>
          <p:cNvSpPr txBox="1">
            <a:spLocks noChangeArrowheads="1"/>
          </p:cNvSpPr>
          <p:nvPr/>
        </p:nvSpPr>
        <p:spPr bwMode="auto">
          <a:xfrm>
            <a:off x="107950" y="4545013"/>
            <a:ext cx="900113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i="1">
                <a:solidFill>
                  <a:schemeClr val="bg2"/>
                </a:solidFill>
              </a:rPr>
              <a:t>Внеш-</a:t>
            </a:r>
          </a:p>
          <a:p>
            <a:pPr algn="ctr">
              <a:lnSpc>
                <a:spcPct val="90000"/>
              </a:lnSpc>
            </a:pPr>
            <a:r>
              <a:rPr lang="ru-RU" i="1">
                <a:solidFill>
                  <a:schemeClr val="bg2"/>
                </a:solidFill>
              </a:rPr>
              <a:t>няя</a:t>
            </a:r>
          </a:p>
          <a:p>
            <a:pPr algn="ctr">
              <a:lnSpc>
                <a:spcPct val="90000"/>
              </a:lnSpc>
            </a:pPr>
            <a:r>
              <a:rPr lang="ru-RU" i="1">
                <a:solidFill>
                  <a:schemeClr val="bg2"/>
                </a:solidFill>
              </a:rPr>
              <a:t>оцен-ка</a:t>
            </a:r>
          </a:p>
        </p:txBody>
      </p:sp>
      <p:sp>
        <p:nvSpPr>
          <p:cNvPr id="84002" name="AutoShape 13"/>
          <p:cNvSpPr>
            <a:spLocks noChangeArrowheads="1"/>
          </p:cNvSpPr>
          <p:nvPr/>
        </p:nvSpPr>
        <p:spPr bwMode="auto">
          <a:xfrm rot="10800000">
            <a:off x="6877050" y="4833938"/>
            <a:ext cx="1079500" cy="503237"/>
          </a:xfrm>
          <a:custGeom>
            <a:avLst/>
            <a:gdLst>
              <a:gd name="T0" fmla="*/ 5425406 w 21600"/>
              <a:gd name="T1" fmla="*/ 0 h 21600"/>
              <a:gd name="T2" fmla="*/ 0 w 21600"/>
              <a:gd name="T3" fmla="*/ 5862221 h 21600"/>
              <a:gd name="T4" fmla="*/ 5425406 w 21600"/>
              <a:gd name="T5" fmla="*/ 11724419 h 21600"/>
              <a:gd name="T6" fmla="*/ 7233880 w 21600"/>
              <a:gd name="T7" fmla="*/ 5862221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CC">
              <a:alpha val="9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84003" name="AutoShape 6"/>
          <p:cNvSpPr>
            <a:spLocks noChangeArrowheads="1"/>
          </p:cNvSpPr>
          <p:nvPr/>
        </p:nvSpPr>
        <p:spPr bwMode="auto">
          <a:xfrm>
            <a:off x="2303463" y="4760913"/>
            <a:ext cx="4356100" cy="755650"/>
          </a:xfrm>
          <a:prstGeom prst="roundRect">
            <a:avLst>
              <a:gd name="adj" fmla="val 16667"/>
            </a:avLst>
          </a:prstGeom>
          <a:solidFill>
            <a:schemeClr val="tx1">
              <a:alpha val="9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</a:pPr>
            <a:r>
              <a:rPr lang="ru-RU" sz="28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Образовательная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800" b="1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программа ОУ</a:t>
            </a:r>
          </a:p>
        </p:txBody>
      </p:sp>
      <p:sp>
        <p:nvSpPr>
          <p:cNvPr id="84004" name="AutoShape 15"/>
          <p:cNvSpPr>
            <a:spLocks noChangeArrowheads="1"/>
          </p:cNvSpPr>
          <p:nvPr/>
        </p:nvSpPr>
        <p:spPr bwMode="auto">
          <a:xfrm rot="5400000">
            <a:off x="4319588" y="3644900"/>
            <a:ext cx="288925" cy="4321175"/>
          </a:xfrm>
          <a:custGeom>
            <a:avLst/>
            <a:gdLst>
              <a:gd name="T0" fmla="*/ 1642397 w 21600"/>
              <a:gd name="T1" fmla="*/ 0 h 21600"/>
              <a:gd name="T2" fmla="*/ 0 w 21600"/>
              <a:gd name="T3" fmla="*/ 432235176 h 21600"/>
              <a:gd name="T4" fmla="*/ 1642397 w 21600"/>
              <a:gd name="T5" fmla="*/ 864469551 h 21600"/>
              <a:gd name="T6" fmla="*/ 2189862 w 21600"/>
              <a:gd name="T7" fmla="*/ 43223517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CCFFCC">
              <a:alpha val="949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7358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39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839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839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2" grpId="0" animBg="1"/>
      <p:bldP spid="83984" grpId="0" animBg="1"/>
      <p:bldP spid="8398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339971" name="Text Box 3"/>
          <p:cNvSpPr txBox="1">
            <a:spLocks noChangeArrowheads="1"/>
          </p:cNvSpPr>
          <p:nvPr/>
        </p:nvSpPr>
        <p:spPr bwMode="auto">
          <a:xfrm>
            <a:off x="1" y="1233488"/>
            <a:ext cx="7920371" cy="415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Char char="•"/>
            </a:pPr>
            <a:r>
              <a:rPr lang="ru-RU" sz="3000" dirty="0" smtClean="0"/>
              <a:t>«</a:t>
            </a:r>
            <a:r>
              <a:rPr lang="ru-RU" sz="3000" dirty="0"/>
              <a:t>Хорошее» задание наделяет учащихся функциями </a:t>
            </a:r>
            <a:r>
              <a:rPr lang="ru-RU" sz="3000" b="1" dirty="0"/>
              <a:t>самостоятельно</a:t>
            </a:r>
            <a:r>
              <a:rPr lang="ru-RU" sz="3000" dirty="0"/>
              <a:t>:</a:t>
            </a:r>
          </a:p>
          <a:p>
            <a:pPr lvl="1">
              <a:buFont typeface="Wingdings" pitchFamily="2" charset="2"/>
              <a:buChar char="ü"/>
            </a:pPr>
            <a:r>
              <a:rPr lang="ru-RU" b="1" dirty="0"/>
              <a:t>планировать выполнения задания:</a:t>
            </a:r>
            <a:endParaRPr lang="ru-RU" dirty="0"/>
          </a:p>
          <a:p>
            <a:pPr lvl="2">
              <a:buFont typeface="Wingdings" pitchFamily="2" charset="2"/>
              <a:buChar char="Ø"/>
            </a:pPr>
            <a:r>
              <a:rPr lang="ru-RU" sz="2400" dirty="0" smtClean="0"/>
              <a:t>состав работ и/или</a:t>
            </a:r>
          </a:p>
          <a:p>
            <a:pPr lvl="2">
              <a:buFont typeface="Wingdings" pitchFamily="2" charset="2"/>
              <a:buChar char="Ø"/>
            </a:pPr>
            <a:r>
              <a:rPr lang="ru-RU" sz="2400" dirty="0" smtClean="0"/>
              <a:t>обязанности и/или</a:t>
            </a:r>
            <a:endParaRPr lang="ru-RU" sz="2400" dirty="0"/>
          </a:p>
          <a:p>
            <a:pPr lvl="2">
              <a:buFont typeface="Wingdings" pitchFamily="2" charset="2"/>
              <a:buChar char="Ø"/>
            </a:pPr>
            <a:r>
              <a:rPr lang="ru-RU" sz="2400" dirty="0" smtClean="0"/>
              <a:t>время</a:t>
            </a:r>
            <a:r>
              <a:rPr lang="ru-RU" sz="2400" dirty="0"/>
              <a:t>;</a:t>
            </a:r>
          </a:p>
          <a:p>
            <a:pPr lvl="2">
              <a:buFont typeface="Wingdings" pitchFamily="2" charset="2"/>
              <a:buChar char="Ø"/>
            </a:pPr>
            <a:r>
              <a:rPr lang="ru-RU" sz="2400" dirty="0"/>
              <a:t>информационные ресурсы;</a:t>
            </a:r>
            <a:r>
              <a:rPr lang="ru-RU" dirty="0"/>
              <a:t> </a:t>
            </a:r>
          </a:p>
          <a:p>
            <a:pPr lvl="1">
              <a:buFont typeface="Wingdings" pitchFamily="2" charset="2"/>
              <a:buChar char="ü"/>
            </a:pPr>
            <a:r>
              <a:rPr lang="ru-RU" b="1" dirty="0"/>
              <a:t>отслеживать и контролировать</a:t>
            </a:r>
          </a:p>
          <a:p>
            <a:pPr lvl="2">
              <a:buFont typeface="Wingdings" pitchFamily="2" charset="2"/>
              <a:buChar char="Ø"/>
            </a:pPr>
            <a:r>
              <a:rPr lang="ru-RU" sz="2400" dirty="0"/>
              <a:t>продвижение в выполнении задания;</a:t>
            </a:r>
          </a:p>
          <a:p>
            <a:pPr lvl="2">
              <a:buFont typeface="Wingdings" pitchFamily="2" charset="2"/>
              <a:buChar char="Ø"/>
            </a:pPr>
            <a:r>
              <a:rPr lang="ru-RU" sz="2400" dirty="0"/>
              <a:t>качество его выполнения</a:t>
            </a:r>
            <a:r>
              <a:rPr lang="ru-RU" sz="2400" dirty="0" smtClean="0"/>
              <a:t>.</a:t>
            </a:r>
            <a:endParaRPr lang="ru-RU" dirty="0"/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323850" y="152400"/>
            <a:ext cx="8496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3200" b="1">
                <a:solidFill>
                  <a:schemeClr val="tx2"/>
                </a:solidFill>
              </a:rPr>
              <a:t>Самоорганизация и саморегуляция:</a:t>
            </a:r>
          </a:p>
          <a:p>
            <a:pPr algn="ctr"/>
            <a:r>
              <a:rPr lang="ru-RU" sz="3200" b="1">
                <a:solidFill>
                  <a:schemeClr val="tx2"/>
                </a:solidFill>
              </a:rPr>
              <a:t>требования к «хорошему» заданию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 bwMode="auto">
          <a:xfrm>
            <a:off x="7416316" y="1808820"/>
            <a:ext cx="1645217" cy="1296144"/>
          </a:xfrm>
          <a:prstGeom prst="wedgeRoundRectCallout">
            <a:avLst>
              <a:gd name="adj1" fmla="val -64795"/>
              <a:gd name="adj2" fmla="val -1213"/>
              <a:gd name="adj3" fmla="val 16667"/>
            </a:avLst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многошаговое,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b="1" dirty="0" smtClean="0">
                <a:solidFill>
                  <a:schemeClr val="bg2"/>
                </a:solidFill>
                <a:latin typeface="Arial" charset="0"/>
              </a:rPr>
              <a:t>длительное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dirty="0" smtClean="0">
                <a:solidFill>
                  <a:schemeClr val="bg2"/>
                </a:solidFill>
                <a:latin typeface="Arial" charset="0"/>
              </a:rPr>
              <a:t>(несколько этапов,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dirty="0" smtClean="0">
                <a:solidFill>
                  <a:schemeClr val="bg2"/>
                </a:solidFill>
                <a:latin typeface="Arial" charset="0"/>
              </a:rPr>
              <a:t>рассчитано на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dirty="0" smtClean="0">
                <a:solidFill>
                  <a:schemeClr val="bg2"/>
                </a:solidFill>
                <a:latin typeface="Arial" charset="0"/>
              </a:rPr>
              <a:t>неделю и более</a:t>
            </a:r>
            <a:r>
              <a:rPr lang="ru-RU" sz="1400" dirty="0" smtClean="0">
                <a:solidFill>
                  <a:schemeClr val="bg2"/>
                </a:solidFill>
                <a:latin typeface="Arial" charset="0"/>
              </a:rPr>
              <a:t>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 bwMode="auto">
          <a:xfrm>
            <a:off x="7378343" y="3969060"/>
            <a:ext cx="1645217" cy="1116124"/>
          </a:xfrm>
          <a:prstGeom prst="wedgeRoundRectCallout">
            <a:avLst>
              <a:gd name="adj1" fmla="val -97855"/>
              <a:gd name="adj2" fmla="val -7079"/>
              <a:gd name="adj3" fmla="val 16667"/>
            </a:avLst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Включает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b="1" dirty="0" smtClean="0">
                <a:solidFill>
                  <a:schemeClr val="bg2"/>
                </a:solidFill>
                <a:latin typeface="Arial" charset="0"/>
              </a:rPr>
              <a:t>требования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и критерии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700" b="1" dirty="0" smtClean="0">
                <a:solidFill>
                  <a:schemeClr val="bg2"/>
                </a:solidFill>
                <a:latin typeface="Arial" charset="0"/>
              </a:rPr>
              <a:t>оценки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0" y="5661248"/>
            <a:ext cx="9143999" cy="1016000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 lIns="90000" tIns="46800" rIns="90000" bIns="46800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3000" i="1" dirty="0">
                <a:solidFill>
                  <a:schemeClr val="bg2"/>
                </a:solidFill>
              </a:rPr>
              <a:t>«Хорошее» задание  - как правило, долгосрочный индивидуальный или групповой проект</a:t>
            </a:r>
            <a:endParaRPr lang="ru-RU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928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9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9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9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9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9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39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9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99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2252" y="152636"/>
            <a:ext cx="6871631" cy="1260140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Оценка учебных заданий: </a:t>
            </a:r>
            <a:r>
              <a:rPr lang="ru-RU" sz="4000" b="1" dirty="0" err="1" smtClean="0">
                <a:latin typeface="Arial" pitchFamily="34" charset="0"/>
                <a:cs typeface="Arial" pitchFamily="34" charset="0"/>
              </a:rPr>
              <a:t>саморегуляция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394" y="1700808"/>
            <a:ext cx="6000782" cy="1476164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Первый вопрос: </a:t>
            </a:r>
          </a:p>
          <a:p>
            <a:pPr marL="0" indent="0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Задание многошаговое, длительное?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7925756" y="2091541"/>
            <a:ext cx="1044000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ДА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167199" y="3615495"/>
            <a:ext cx="6385021" cy="28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Второй и третий вопросы: </a:t>
            </a:r>
          </a:p>
          <a:p>
            <a:pPr marL="0" indent="0">
              <a:buFontTx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Учащиеся планируют процесс выполнения?</a:t>
            </a:r>
          </a:p>
          <a:p>
            <a:pPr marL="0" indent="0">
              <a:buFontTx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Отслеживают продвижение и/или контролируют качество работы?</a:t>
            </a:r>
          </a:p>
          <a:p>
            <a:pPr marL="0" indent="0">
              <a:buFontTx/>
              <a:buNone/>
            </a:pP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6809379" y="944724"/>
            <a:ext cx="2232755" cy="7920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33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en-US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хороших</a:t>
            </a:r>
            <a:r>
              <a:rPr lang="en-US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24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заданиях:</a:t>
            </a:r>
          </a:p>
          <a:p>
            <a:pPr marL="0" indent="0">
              <a:buNone/>
            </a:pPr>
            <a:endParaRPr lang="ru-RU" sz="24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6871825" y="2096852"/>
            <a:ext cx="1044000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НЕТ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6728784" y="4833156"/>
            <a:ext cx="2240972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ДА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7107195" y="2649603"/>
            <a:ext cx="593122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8151195" y="2641647"/>
            <a:ext cx="593122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 bwMode="auto">
          <a:xfrm>
            <a:off x="7049187" y="5960597"/>
            <a:ext cx="593122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 bwMode="auto">
          <a:xfrm>
            <a:off x="8151195" y="5960597"/>
            <a:ext cx="593122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 bwMode="auto">
          <a:xfrm>
            <a:off x="7468282" y="3615494"/>
            <a:ext cx="1044000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НЕТ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 bwMode="auto">
          <a:xfrm>
            <a:off x="7711692" y="4148590"/>
            <a:ext cx="593122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 bwMode="auto">
          <a:xfrm>
            <a:off x="6728784" y="5402535"/>
            <a:ext cx="1139621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1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В одном случае</a:t>
            </a:r>
          </a:p>
        </p:txBody>
      </p:sp>
      <p:sp>
        <p:nvSpPr>
          <p:cNvPr id="27" name="Объект 2"/>
          <p:cNvSpPr txBox="1">
            <a:spLocks/>
          </p:cNvSpPr>
          <p:nvPr/>
        </p:nvSpPr>
        <p:spPr bwMode="auto">
          <a:xfrm>
            <a:off x="7868405" y="5402535"/>
            <a:ext cx="1139621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обоих случаях</a:t>
            </a:r>
          </a:p>
        </p:txBody>
      </p:sp>
    </p:spTree>
    <p:extLst>
      <p:ext uri="{BB962C8B-B14F-4D97-AF65-F5344CB8AC3E}">
        <p14:creationId xmlns:p14="http://schemas.microsoft.com/office/powerpoint/2010/main" val="147032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/>
      <p:bldP spid="11" grpId="0" animBg="1"/>
      <p:bldP spid="14" grpId="0" animBg="1"/>
      <p:bldP spid="16" grpId="0" animBg="1"/>
      <p:bldP spid="13" grpId="0" animBg="1"/>
      <p:bldP spid="15" grpId="0" animBg="1"/>
      <p:bldP spid="17" grpId="0" animBg="1"/>
      <p:bldP spid="20" grpId="0" animBg="1"/>
      <p:bldP spid="21" grpId="0" animBg="1"/>
      <p:bldP spid="23" grpId="0" animBg="1"/>
      <p:bldP spid="26" grpId="0" animBg="1"/>
      <p:bldP spid="2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9F43D1-54B2-47E6-AF4F-2A32511297DC}" type="slidenum">
              <a:rPr lang="ru-RU"/>
              <a:pPr>
                <a:defRPr/>
              </a:pPr>
              <a:t>72</a:t>
            </a:fld>
            <a:endParaRPr lang="ru-RU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975875" name="AutoShape 3"/>
          <p:cNvSpPr>
            <a:spLocks noChangeArrowheads="1"/>
          </p:cNvSpPr>
          <p:nvPr/>
        </p:nvSpPr>
        <p:spPr bwMode="gray">
          <a:xfrm>
            <a:off x="250825" y="188913"/>
            <a:ext cx="8750300" cy="1152525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defRPr/>
            </a:pPr>
            <a:r>
              <a:rPr lang="ru-RU" sz="3600" b="1">
                <a:solidFill>
                  <a:schemeClr val="tx2"/>
                </a:solidFill>
                <a:latin typeface="Arial" pitchFamily="34" charset="0"/>
                <a:cs typeface="+mn-cs"/>
              </a:rPr>
              <a:t>Самоорганизация и саморегуляция:</a:t>
            </a:r>
          </a:p>
          <a:p>
            <a:pPr algn="ctr" eaLnBrk="0" hangingPunct="0">
              <a:lnSpc>
                <a:spcPct val="70000"/>
              </a:lnSpc>
              <a:defRPr/>
            </a:pPr>
            <a:r>
              <a:rPr lang="ru-RU" sz="3600" b="1">
                <a:solidFill>
                  <a:schemeClr val="tx2"/>
                </a:solidFill>
                <a:latin typeface="Arial" pitchFamily="34" charset="0"/>
                <a:cs typeface="+mn-cs"/>
              </a:rPr>
              <a:t>примеры заданий</a:t>
            </a: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59397" name="Rectangle 6"/>
          <p:cNvSpPr>
            <a:spLocks noChangeArrowheads="1"/>
          </p:cNvSpPr>
          <p:nvPr/>
        </p:nvSpPr>
        <p:spPr bwMode="auto">
          <a:xfrm>
            <a:off x="403225" y="1847850"/>
            <a:ext cx="8712200" cy="4329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23850" algn="just">
              <a:lnSpc>
                <a:spcPct val="90000"/>
              </a:lnSpc>
            </a:pPr>
            <a:r>
              <a:rPr lang="ru-RU" sz="2800" b="1">
                <a:solidFill>
                  <a:schemeClr val="tx2"/>
                </a:solidFill>
              </a:rPr>
              <a:t>Пример </a:t>
            </a:r>
            <a:r>
              <a:rPr lang="en-US" sz="2800" b="1">
                <a:solidFill>
                  <a:schemeClr val="tx2"/>
                </a:solidFill>
              </a:rPr>
              <a:t>“</a:t>
            </a:r>
            <a:r>
              <a:rPr lang="ru-RU" sz="2800" b="1">
                <a:solidFill>
                  <a:schemeClr val="tx2"/>
                </a:solidFill>
              </a:rPr>
              <a:t>предметного</a:t>
            </a:r>
            <a:r>
              <a:rPr lang="en-US" sz="2800" b="1">
                <a:solidFill>
                  <a:schemeClr val="tx2"/>
                </a:solidFill>
              </a:rPr>
              <a:t>” </a:t>
            </a:r>
            <a:r>
              <a:rPr lang="ru-RU" sz="2800" b="1">
                <a:solidFill>
                  <a:schemeClr val="tx2"/>
                </a:solidFill>
              </a:rPr>
              <a:t>задания</a:t>
            </a:r>
          </a:p>
          <a:p>
            <a:pPr indent="323850" eaLnBrk="0" hangingPunct="0"/>
            <a:r>
              <a:rPr lang="ru-RU" sz="2800" b="1"/>
              <a:t>	Прими участие в конкурсе на лучшую сказку. (Критерии оценки прилагаются.)</a:t>
            </a:r>
          </a:p>
          <a:p>
            <a:pPr indent="323850" eaLnBrk="0" hangingPunct="0"/>
            <a:r>
              <a:rPr lang="ru-RU" sz="2800" b="1"/>
              <a:t>	Для участия в конкурсе тебе необходимо не только представить к нужному сроку написанную тобой самостоятельно или в соавторстве с друзьями сказку, но и заранее подготовить </a:t>
            </a:r>
            <a:r>
              <a:rPr lang="ru-RU" sz="2800" b="1" u="sng"/>
              <a:t>план работ</a:t>
            </a:r>
            <a:r>
              <a:rPr lang="ru-RU" sz="2800" b="1"/>
              <a:t> по ее созданию.</a:t>
            </a:r>
          </a:p>
          <a:p>
            <a:pPr indent="323850" eaLnBrk="0" hangingPunct="0"/>
            <a:r>
              <a:rPr lang="ru-RU" sz="2800" b="1"/>
              <a:t>	Ты можешь воспользоваться советами «Сочини сказку».</a:t>
            </a:r>
            <a:endParaRPr lang="ru-RU" sz="28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54275" name="Rectangle 5"/>
          <p:cNvSpPr>
            <a:spLocks noChangeArrowheads="1"/>
          </p:cNvSpPr>
          <p:nvPr/>
        </p:nvSpPr>
        <p:spPr bwMode="auto">
          <a:xfrm>
            <a:off x="323850" y="152400"/>
            <a:ext cx="84963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</a:rPr>
              <a:t>Самоорганизация и </a:t>
            </a:r>
            <a:r>
              <a:rPr lang="ru-RU" sz="3200" b="1" dirty="0" err="1">
                <a:solidFill>
                  <a:schemeClr val="tx2"/>
                </a:solidFill>
              </a:rPr>
              <a:t>саморегуляция</a:t>
            </a:r>
            <a:r>
              <a:rPr lang="ru-RU" sz="3200" b="1" dirty="0">
                <a:solidFill>
                  <a:schemeClr val="tx2"/>
                </a:solidFill>
              </a:rPr>
              <a:t>:</a:t>
            </a:r>
          </a:p>
          <a:p>
            <a:pPr algn="ctr"/>
            <a:r>
              <a:rPr lang="ru-RU" sz="3200" b="1" dirty="0">
                <a:solidFill>
                  <a:schemeClr val="tx2"/>
                </a:solidFill>
              </a:rPr>
              <a:t>оценка (кодировка) заданий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7873344" y="715802"/>
            <a:ext cx="1259880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3200" b="1" u="sng" dirty="0" smtClean="0"/>
              <a:t>КОД:</a:t>
            </a:r>
            <a:endParaRPr lang="ru-RU" sz="3200" dirty="0"/>
          </a:p>
        </p:txBody>
      </p:sp>
      <p:sp>
        <p:nvSpPr>
          <p:cNvPr id="342023" name="Text Box 7"/>
          <p:cNvSpPr txBox="1">
            <a:spLocks noChangeArrowheads="1"/>
          </p:cNvSpPr>
          <p:nvPr/>
        </p:nvSpPr>
        <p:spPr bwMode="auto">
          <a:xfrm>
            <a:off x="8217069" y="1456379"/>
            <a:ext cx="72231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3600" b="1" dirty="0" smtClean="0"/>
              <a:t>1</a:t>
            </a:r>
            <a:endParaRPr lang="ru-RU" sz="3600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48260" y="2518447"/>
            <a:ext cx="7524452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72000"/>
            <a:r>
              <a:rPr lang="ru-RU" sz="2400" b="1" dirty="0" smtClean="0"/>
              <a:t>Задание 2. Примите </a:t>
            </a:r>
            <a:r>
              <a:rPr lang="ru-RU" sz="2400" b="1" dirty="0"/>
              <a:t>участие в </a:t>
            </a:r>
            <a:r>
              <a:rPr lang="ru-RU" sz="2400" b="1" dirty="0" smtClean="0"/>
              <a:t>конкурсе … (например,  </a:t>
            </a:r>
            <a:r>
              <a:rPr lang="ru-RU" sz="2400" b="1" dirty="0"/>
              <a:t>на </a:t>
            </a:r>
            <a:r>
              <a:rPr lang="ru-RU" sz="2400" b="1" dirty="0" smtClean="0"/>
              <a:t>лучший сценарий, иное …). 	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22774" y="3609020"/>
            <a:ext cx="7584706" cy="304698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</a:rPr>
              <a:t>Необходимо добавить:</a:t>
            </a:r>
          </a:p>
          <a:p>
            <a:pPr lvl="1"/>
            <a:r>
              <a:rPr lang="ru-RU" sz="2400" b="1" i="1" u="sng" dirty="0" smtClean="0">
                <a:solidFill>
                  <a:srgbClr val="FFFF00"/>
                </a:solidFill>
              </a:rPr>
              <a:t>Критерии оценки</a:t>
            </a:r>
            <a:endParaRPr lang="ru-RU" sz="2400" b="1" i="1" dirty="0" smtClean="0">
              <a:solidFill>
                <a:srgbClr val="FFFF00"/>
              </a:solidFill>
            </a:endParaRPr>
          </a:p>
          <a:p>
            <a:r>
              <a:rPr lang="ru-RU" sz="2400" b="1" i="1" dirty="0" smtClean="0"/>
              <a:t>а) Критерии оценки прилагаются.  </a:t>
            </a:r>
          </a:p>
          <a:p>
            <a:r>
              <a:rPr lang="ru-RU" sz="2400" b="1" i="1" dirty="0" smtClean="0"/>
              <a:t>б) Разработка критериев оценки состоится…</a:t>
            </a:r>
          </a:p>
          <a:p>
            <a:pPr marL="457200" lvl="2"/>
            <a:r>
              <a:rPr lang="ru-RU" sz="2400" b="1" i="1" u="sng" dirty="0">
                <a:solidFill>
                  <a:srgbClr val="FFFF00"/>
                </a:solidFill>
              </a:rPr>
              <a:t>Планирование</a:t>
            </a:r>
            <a:endParaRPr lang="ru-RU" sz="2400" b="1" dirty="0">
              <a:solidFill>
                <a:srgbClr val="FFFF00"/>
              </a:solidFill>
            </a:endParaRPr>
          </a:p>
          <a:p>
            <a:r>
              <a:rPr lang="ru-RU" sz="2400" b="1" i="1" dirty="0" smtClean="0"/>
              <a:t>К </a:t>
            </a:r>
            <a:r>
              <a:rPr lang="ru-RU" sz="2400" b="1" i="1" dirty="0"/>
              <a:t>конкурсу допускаются учащиеся, </a:t>
            </a:r>
            <a:r>
              <a:rPr lang="ru-RU" sz="2400" b="1" i="1" dirty="0" err="1" smtClean="0"/>
              <a:t>предста</a:t>
            </a:r>
            <a:r>
              <a:rPr lang="ru-RU" sz="2400" b="1" i="1" dirty="0" smtClean="0"/>
              <a:t>-вившие  </a:t>
            </a:r>
            <a:r>
              <a:rPr lang="ru-RU" sz="2400" b="1" i="1" dirty="0"/>
              <a:t>а) план работ, б) примерный список </a:t>
            </a:r>
            <a:r>
              <a:rPr lang="ru-RU" sz="2400" b="1" i="1" dirty="0" smtClean="0"/>
              <a:t>ресурсов</a:t>
            </a:r>
            <a:endParaRPr lang="ru-RU" sz="2400" b="1" i="1" dirty="0">
              <a:solidFill>
                <a:schemeClr val="tx2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8042139" y="4808258"/>
            <a:ext cx="922290" cy="64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3600" b="1" dirty="0" smtClean="0"/>
              <a:t>3-4</a:t>
            </a:r>
            <a:endParaRPr lang="ru-RU" sz="3600" dirty="0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222774" y="1366319"/>
            <a:ext cx="7524452" cy="830997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72000"/>
            <a:r>
              <a:rPr lang="ru-RU" sz="2400" b="1" dirty="0" smtClean="0"/>
              <a:t>Задание 1. Напишите план проведения экскурсии (опыта, праздника …) 	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8210355" y="2608507"/>
            <a:ext cx="72231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3600" b="1" dirty="0" smtClean="0"/>
              <a:t>2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56684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42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2023" grpId="0" animBg="1"/>
      <p:bldP spid="9" grpId="0" animBg="1"/>
      <p:bldP spid="11" grpId="0" animBg="1"/>
      <p:bldP spid="12" grpId="0" animBg="1"/>
      <p:bldP spid="1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1EA04-0081-4B25-92B4-D46F78EC58FA}" type="slidenum">
              <a:rPr lang="ru-RU"/>
              <a:pPr>
                <a:defRPr/>
              </a:pPr>
              <a:t>74</a:t>
            </a:fld>
            <a:endParaRPr lang="ru-RU"/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65540" name="Rectangle 6"/>
          <p:cNvSpPr>
            <a:spLocks noChangeArrowheads="1"/>
          </p:cNvSpPr>
          <p:nvPr/>
        </p:nvSpPr>
        <p:spPr bwMode="auto">
          <a:xfrm>
            <a:off x="215900" y="2408238"/>
            <a:ext cx="8712200" cy="202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23850" algn="just" eaLnBrk="1" hangingPunct="1">
              <a:lnSpc>
                <a:spcPct val="90000"/>
              </a:lnSpc>
            </a:pPr>
            <a:r>
              <a:rPr lang="ru-RU" sz="2800" b="1">
                <a:solidFill>
                  <a:schemeClr val="tx2"/>
                </a:solidFill>
              </a:rPr>
              <a:t>Пример </a:t>
            </a:r>
            <a:r>
              <a:rPr lang="en-US" sz="2800" b="1">
                <a:solidFill>
                  <a:schemeClr val="tx2"/>
                </a:solidFill>
              </a:rPr>
              <a:t>“</a:t>
            </a:r>
            <a:r>
              <a:rPr lang="ru-RU" sz="2800" b="1">
                <a:solidFill>
                  <a:schemeClr val="tx2"/>
                </a:solidFill>
              </a:rPr>
              <a:t>метапредметного</a:t>
            </a:r>
            <a:r>
              <a:rPr lang="en-US" sz="2800" b="1">
                <a:solidFill>
                  <a:schemeClr val="tx2"/>
                </a:solidFill>
              </a:rPr>
              <a:t>” </a:t>
            </a:r>
            <a:r>
              <a:rPr lang="ru-RU" sz="2800" b="1">
                <a:solidFill>
                  <a:schemeClr val="tx2"/>
                </a:solidFill>
              </a:rPr>
              <a:t>задания (для группового выполнения).</a:t>
            </a:r>
          </a:p>
          <a:p>
            <a:pPr indent="323850" algn="just" eaLnBrk="1" hangingPunct="1">
              <a:lnSpc>
                <a:spcPct val="90000"/>
              </a:lnSpc>
            </a:pPr>
            <a:endParaRPr lang="ru-RU" sz="2800" b="1">
              <a:solidFill>
                <a:schemeClr val="tx2"/>
              </a:solidFill>
            </a:endParaRPr>
          </a:p>
          <a:p>
            <a:pPr indent="323850" eaLnBrk="1" hangingPunct="1">
              <a:lnSpc>
                <a:spcPct val="90000"/>
              </a:lnSpc>
            </a:pPr>
            <a:r>
              <a:rPr lang="ru-RU" sz="2800"/>
              <a:t>В ходе работы заполняйте лист продвижения по заданию.</a:t>
            </a:r>
            <a:endParaRPr lang="ru-RU" sz="2800" b="1"/>
          </a:p>
        </p:txBody>
      </p:sp>
      <p:sp>
        <p:nvSpPr>
          <p:cNvPr id="975875" name="AutoShape 3"/>
          <p:cNvSpPr>
            <a:spLocks noChangeArrowheads="1"/>
          </p:cNvSpPr>
          <p:nvPr/>
        </p:nvSpPr>
        <p:spPr bwMode="gray">
          <a:xfrm>
            <a:off x="250825" y="188913"/>
            <a:ext cx="8750300" cy="1152525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70000"/>
              </a:lnSpc>
              <a:defRPr/>
            </a:pPr>
            <a:r>
              <a:rPr lang="ru-RU" sz="3600" b="1">
                <a:solidFill>
                  <a:schemeClr val="tx2"/>
                </a:solidFill>
              </a:rPr>
              <a:t>Самоорганизация и саморегуляция</a:t>
            </a:r>
          </a:p>
          <a:p>
            <a:pPr algn="ctr">
              <a:lnSpc>
                <a:spcPct val="70000"/>
              </a:lnSpc>
              <a:defRPr/>
            </a:pPr>
            <a:r>
              <a:rPr lang="ru-RU" sz="3600" b="1">
                <a:solidFill>
                  <a:schemeClr val="tx2"/>
                </a:solidFill>
              </a:rPr>
              <a:t>примеры заданий</a:t>
            </a: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" name="Picture 4" descr="1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653136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503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D9A6A-0468-4D37-B06B-C7A849A0B4C1}" type="slidenum">
              <a:rPr lang="ru-RU"/>
              <a:pPr>
                <a:defRPr/>
              </a:pPr>
              <a:t>75</a:t>
            </a:fld>
            <a:endParaRPr lang="ru-RU"/>
          </a:p>
        </p:txBody>
      </p:sp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66564" name="Rectangle 3"/>
          <p:cNvSpPr>
            <a:spLocks noChangeArrowheads="1"/>
          </p:cNvSpPr>
          <p:nvPr/>
        </p:nvSpPr>
        <p:spPr bwMode="auto">
          <a:xfrm>
            <a:off x="503238" y="2312988"/>
            <a:ext cx="8101012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lnSpc>
                <a:spcPct val="110000"/>
              </a:lnSpc>
              <a:spcBef>
                <a:spcPct val="20000"/>
              </a:spcBef>
            </a:pPr>
            <a:r>
              <a:rPr lang="ru-RU" sz="3200" b="1">
                <a:solidFill>
                  <a:schemeClr val="tx2"/>
                </a:solidFill>
              </a:rPr>
              <a:t>	Особенности учебных заданий, направленных на формирование готовности и способности к сотрудничеству</a:t>
            </a:r>
          </a:p>
        </p:txBody>
      </p:sp>
    </p:spTree>
    <p:extLst>
      <p:ext uri="{BB962C8B-B14F-4D97-AF65-F5344CB8AC3E}">
        <p14:creationId xmlns:p14="http://schemas.microsoft.com/office/powerpoint/2010/main" val="707224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63491" name="Rectangle 5"/>
          <p:cNvSpPr>
            <a:spLocks noChangeArrowheads="1"/>
          </p:cNvSpPr>
          <p:nvPr/>
        </p:nvSpPr>
        <p:spPr bwMode="auto">
          <a:xfrm>
            <a:off x="1871663" y="260350"/>
            <a:ext cx="6948487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2800" b="1">
                <a:solidFill>
                  <a:schemeClr val="tx2"/>
                </a:solidFill>
              </a:rPr>
              <a:t>Требования стандарта к личностным и метапредметным результатам. НШ </a:t>
            </a:r>
          </a:p>
        </p:txBody>
      </p:sp>
      <p:sp>
        <p:nvSpPr>
          <p:cNvPr id="63492" name="Rectangle 5"/>
          <p:cNvSpPr>
            <a:spLocks noChangeArrowheads="1"/>
          </p:cNvSpPr>
          <p:nvPr/>
        </p:nvSpPr>
        <p:spPr bwMode="auto">
          <a:xfrm>
            <a:off x="0" y="1427163"/>
            <a:ext cx="9144000" cy="526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 eaLnBrk="0" hangingPunct="0"/>
            <a:r>
              <a:rPr lang="ru-RU" sz="2800" b="1"/>
              <a:t>СОТРУДНИЧЕСТВО</a:t>
            </a:r>
            <a:endParaRPr lang="ru-RU" sz="2800" b="1" u="sng"/>
          </a:p>
          <a:p>
            <a:pPr marL="342900" indent="-342900" algn="ctr" eaLnBrk="0" hangingPunct="0"/>
            <a:endParaRPr lang="ru-RU" sz="800" b="1"/>
          </a:p>
          <a:p>
            <a:pPr marL="342900" indent="-342900" algn="ctr" eaLnBrk="0" hangingPunct="0"/>
            <a:r>
              <a:rPr lang="ru-RU" sz="2800" b="1"/>
              <a:t>ЛР: 9;				МР: 12, 13</a:t>
            </a:r>
          </a:p>
          <a:p>
            <a:pPr marL="342900" indent="-342900" algn="ctr" eaLnBrk="0" hangingPunct="0"/>
            <a:endParaRPr lang="ru-RU" sz="800" b="1"/>
          </a:p>
          <a:p>
            <a:pPr marL="342900" indent="-342900" eaLnBrk="0" hangingPunct="0">
              <a:buFont typeface="Wingdings" pitchFamily="2" charset="2"/>
              <a:buChar char="ü"/>
            </a:pPr>
            <a:r>
              <a:rPr lang="ru-RU" sz="2400"/>
              <a:t>развитие </a:t>
            </a:r>
            <a:r>
              <a:rPr lang="ru-RU" sz="2400" b="1"/>
              <a:t>навыков сотрудничества со взрослыми и сверстниками</a:t>
            </a:r>
            <a:r>
              <a:rPr lang="ru-RU" sz="2400"/>
              <a:t> в разных социальных ситуациях, умения    не создавать конфликтов и находить выходы из спорных ситуаций;</a:t>
            </a:r>
          </a:p>
          <a:p>
            <a:pPr marL="342900" indent="-342900" eaLnBrk="0" hangingPunct="0">
              <a:buFont typeface="Wingdings" pitchFamily="2" charset="2"/>
              <a:buChar char="ü"/>
            </a:pPr>
            <a:r>
              <a:rPr lang="ru-RU" sz="2400"/>
              <a:t>определение </a:t>
            </a:r>
            <a:r>
              <a:rPr lang="ru-RU" sz="2400" b="1"/>
              <a:t>общей цели и путей ее достижения</a:t>
            </a:r>
            <a:r>
              <a:rPr lang="ru-RU" sz="2400"/>
              <a:t>; умение договариваться о </a:t>
            </a:r>
            <a:r>
              <a:rPr lang="ru-RU" sz="2400" b="1"/>
              <a:t>распределении функций и ролей</a:t>
            </a:r>
            <a:r>
              <a:rPr lang="ru-RU" sz="2400"/>
              <a:t> в сов-местной деятельности; осуществлять </a:t>
            </a:r>
            <a:r>
              <a:rPr lang="ru-RU" sz="2400" b="1"/>
              <a:t>взаимный контроль</a:t>
            </a:r>
            <a:r>
              <a:rPr lang="ru-RU" sz="2400"/>
              <a:t> в совместной деятельности, адекватно оценивать собственное поведение и поведение окружающих; </a:t>
            </a:r>
          </a:p>
          <a:p>
            <a:pPr marL="342900" indent="-342900" eaLnBrk="0" hangingPunct="0">
              <a:buFont typeface="Wingdings" pitchFamily="2" charset="2"/>
              <a:buChar char="ü"/>
            </a:pPr>
            <a:r>
              <a:rPr lang="ru-RU" sz="2400"/>
              <a:t>готовность </a:t>
            </a:r>
            <a:r>
              <a:rPr lang="ru-RU" sz="2400" b="1"/>
              <a:t>конструктивно разрешать конфликты</a:t>
            </a:r>
            <a:r>
              <a:rPr lang="ru-RU" sz="2400"/>
              <a:t> посредством учета интересов сторон и сотрудничества. </a:t>
            </a:r>
          </a:p>
        </p:txBody>
      </p:sp>
      <p:pic>
        <p:nvPicPr>
          <p:cNvPr id="634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1692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63B78-5FB4-4886-874D-23EA589A9909}" type="slidenum">
              <a:rPr lang="ru-RU"/>
              <a:pPr>
                <a:defRPr/>
              </a:pPr>
              <a:t>77</a:t>
            </a:fld>
            <a:endParaRPr lang="ru-RU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1871663" y="260350"/>
            <a:ext cx="6948487" cy="9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Требования стандарта к личностным и </a:t>
            </a:r>
            <a:r>
              <a:rPr lang="ru-RU" sz="2800" b="1" dirty="0" err="1">
                <a:solidFill>
                  <a:schemeClr val="tx2"/>
                </a:solidFill>
              </a:rPr>
              <a:t>метапредметным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результатам. ОШ 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1273175"/>
            <a:ext cx="9144000" cy="519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/>
            <a:r>
              <a:rPr lang="ru-RU" sz="2800" b="1" dirty="0" smtClean="0"/>
              <a:t>СОТРУДНИЧЕСТВО</a:t>
            </a:r>
            <a:endParaRPr lang="ru-RU" sz="2800" b="1" dirty="0"/>
          </a:p>
          <a:p>
            <a:pPr marL="342900" indent="-342900" algn="ctr"/>
            <a:r>
              <a:rPr lang="ru-RU" sz="2800" b="1" dirty="0" smtClean="0"/>
              <a:t>(ЛР: 4, 5; МР: 9)</a:t>
            </a:r>
            <a:endParaRPr lang="ru-RU" sz="2800" b="1" dirty="0"/>
          </a:p>
          <a:p>
            <a:pPr marL="342900" indent="-342900" algn="ctr"/>
            <a:endParaRPr lang="ru-RU" sz="800" b="1" dirty="0"/>
          </a:p>
          <a:p>
            <a:pPr marL="342900" lvl="0" indent="-342900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2000" dirty="0" smtClean="0">
                <a:ea typeface="Times New Roman"/>
                <a:cs typeface="Arial" pitchFamily="34" charset="0"/>
              </a:rPr>
              <a:t>формирование </a:t>
            </a:r>
            <a:r>
              <a:rPr lang="ru-RU" sz="2000" b="1" dirty="0" smtClean="0">
                <a:ea typeface="Times New Roman"/>
                <a:cs typeface="Arial" pitchFamily="34" charset="0"/>
              </a:rPr>
              <a:t>готовности и способности вести диалог</a:t>
            </a:r>
            <a:r>
              <a:rPr lang="ru-RU" sz="2000" dirty="0" smtClean="0">
                <a:ea typeface="Times New Roman"/>
                <a:cs typeface="Arial" pitchFamily="34" charset="0"/>
              </a:rPr>
              <a:t> с другими людьми и достигать в нём взаимопонимания;</a:t>
            </a:r>
          </a:p>
          <a:p>
            <a:pPr marL="342900" indent="-342900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2000" b="1" dirty="0" smtClean="0">
                <a:ea typeface="Times New Roman"/>
                <a:cs typeface="Arial" pitchFamily="34" charset="0"/>
              </a:rPr>
              <a:t>освоение социальных норм, правил поведения, ролей и форм социальной жизни </a:t>
            </a:r>
            <a:r>
              <a:rPr lang="ru-RU" sz="2000" dirty="0" smtClean="0">
                <a:ea typeface="Times New Roman"/>
                <a:cs typeface="Arial" pitchFamily="34" charset="0"/>
              </a:rPr>
              <a:t>в группах и сообществах, включая взрослые и социальные сообщества; участие в школьном самоуправлении и общественной жизни в пределах возрастных компетенций с учётом региональных, этнокультурных, социальных и экономических особенностей;</a:t>
            </a:r>
          </a:p>
          <a:p>
            <a:pPr marL="342900" lvl="0" indent="-342900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2000" dirty="0" smtClean="0">
                <a:ea typeface="Times New Roman"/>
                <a:cs typeface="Arial" pitchFamily="34" charset="0"/>
              </a:rPr>
              <a:t>у</a:t>
            </a:r>
            <a:r>
              <a:rPr lang="ru-RU" sz="2000" b="1" dirty="0" smtClean="0">
                <a:ea typeface="Times New Roman"/>
                <a:cs typeface="Arial" pitchFamily="34" charset="0"/>
              </a:rPr>
              <a:t>мение организовывать учебное сотрудничество и совместную деятельность</a:t>
            </a:r>
            <a:r>
              <a:rPr lang="ru-RU" sz="2000" dirty="0" smtClean="0">
                <a:ea typeface="Times New Roman"/>
                <a:cs typeface="Arial" pitchFamily="34" charset="0"/>
              </a:rPr>
              <a:t> с учителем и сверстниками; работать</a:t>
            </a:r>
            <a:r>
              <a:rPr lang="ru-RU" sz="2000" b="1" dirty="0" smtClean="0">
                <a:ea typeface="Times New Roman"/>
                <a:cs typeface="Arial" pitchFamily="34" charset="0"/>
              </a:rPr>
              <a:t> индивидуально и в группе: </a:t>
            </a:r>
            <a:r>
              <a:rPr lang="ru-RU" sz="2000" dirty="0" smtClean="0">
                <a:ea typeface="Times New Roman"/>
                <a:cs typeface="Arial" pitchFamily="34" charset="0"/>
              </a:rPr>
              <a:t>находить общее решение и разрешать конфликты на основе согласования позиций и учёта интересов; формулировать, аргументировать и отстаивать своё мнение;</a:t>
            </a:r>
          </a:p>
        </p:txBody>
      </p:sp>
      <p:pic>
        <p:nvPicPr>
          <p:cNvPr id="5120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350"/>
            <a:ext cx="1692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8126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65689-08A8-463A-B663-2F84B450E147}" type="slidenum">
              <a:rPr lang="ru-RU"/>
              <a:pPr>
                <a:defRPr/>
              </a:pPr>
              <a:t>78</a:t>
            </a:fld>
            <a:endParaRPr lang="ru-RU"/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67588" name="Text Box 6"/>
          <p:cNvSpPr txBox="1">
            <a:spLocks noChangeArrowheads="1"/>
          </p:cNvSpPr>
          <p:nvPr/>
        </p:nvSpPr>
        <p:spPr bwMode="auto">
          <a:xfrm>
            <a:off x="323850" y="2205038"/>
            <a:ext cx="8532813" cy="2396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>
              <a:lnSpc>
                <a:spcPct val="110000"/>
              </a:lnSpc>
            </a:pPr>
            <a:r>
              <a:rPr lang="ru-RU" sz="3200" dirty="0"/>
              <a:t>Формирование способности к </a:t>
            </a:r>
            <a:r>
              <a:rPr lang="ru-RU" sz="3200" dirty="0" smtClean="0"/>
              <a:t>сотрудничеству связано с </a:t>
            </a:r>
            <a:r>
              <a:rPr lang="ru-RU" sz="3200" dirty="0"/>
              <a:t>выполнением </a:t>
            </a:r>
            <a:r>
              <a:rPr lang="ru-RU" sz="3600" b="1" i="1" dirty="0" smtClean="0"/>
              <a:t>согласованных совместных </a:t>
            </a:r>
            <a:r>
              <a:rPr lang="ru-RU" sz="3600" b="1" i="1" dirty="0"/>
              <a:t>действий</a:t>
            </a:r>
            <a:endParaRPr lang="ru-RU" sz="3200" b="1" dirty="0"/>
          </a:p>
        </p:txBody>
      </p:sp>
      <p:sp>
        <p:nvSpPr>
          <p:cNvPr id="975875" name="AutoShape 3"/>
          <p:cNvSpPr>
            <a:spLocks noChangeArrowheads="1"/>
          </p:cNvSpPr>
          <p:nvPr/>
        </p:nvSpPr>
        <p:spPr bwMode="gray">
          <a:xfrm>
            <a:off x="179388" y="115888"/>
            <a:ext cx="8821737" cy="1368425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600" b="1">
                <a:solidFill>
                  <a:schemeClr val="tx2"/>
                </a:solidFill>
              </a:rPr>
              <a:t>Сотрудничество: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3600" b="1">
                <a:solidFill>
                  <a:schemeClr val="tx2"/>
                </a:solidFill>
              </a:rPr>
              <a:t>анализ состава учебных действий</a:t>
            </a: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52576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45325F-4E28-4200-A2A2-99F642EACD03}" type="slidenum">
              <a:rPr lang="ru-RU"/>
              <a:pPr>
                <a:defRPr/>
              </a:pPr>
              <a:t>79</a:t>
            </a:fld>
            <a:endParaRPr lang="ru-RU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355331" name="Text Box 3"/>
          <p:cNvSpPr txBox="1">
            <a:spLocks noChangeArrowheads="1"/>
          </p:cNvSpPr>
          <p:nvPr/>
        </p:nvSpPr>
        <p:spPr bwMode="auto">
          <a:xfrm>
            <a:off x="0" y="1376363"/>
            <a:ext cx="9144000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/>
            <a:r>
              <a:rPr lang="ru-RU" sz="3000"/>
              <a:t>	«</a:t>
            </a:r>
            <a:r>
              <a:rPr lang="ru-RU" sz="3000" b="1"/>
              <a:t>Хорошее» задание</a:t>
            </a:r>
            <a:r>
              <a:rPr lang="ru-RU" sz="3000"/>
              <a:t> – всегда </a:t>
            </a:r>
            <a:r>
              <a:rPr lang="ru-RU" sz="3000" b="1"/>
              <a:t>групповое</a:t>
            </a:r>
            <a:r>
              <a:rPr lang="ru-RU" sz="3000"/>
              <a:t> или </a:t>
            </a:r>
            <a:r>
              <a:rPr lang="ru-RU" sz="3000" b="1"/>
              <a:t>парное</a:t>
            </a:r>
            <a:r>
              <a:rPr lang="ru-RU" sz="3000"/>
              <a:t>, оно требует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400" b="1"/>
              <a:t>совместной работы</a:t>
            </a:r>
            <a:r>
              <a:rPr lang="ru-RU" sz="2400"/>
              <a:t> учащихся с одноклассниками, взрослыми или учащимися других классов, в том числе – принятия согласованных решений, например: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ru-RU" sz="2400"/>
              <a:t>о важных особенностях или требованиях к проекту/дизайну/…; 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ru-RU" sz="2400"/>
              <a:t>о способах выполнения задания;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ru-RU" sz="2400"/>
              <a:t>о распределении обязанностей, координации усилий;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400"/>
              <a:t>разделения ответственности за конечный результат, осуществление взаимного контроля;</a:t>
            </a:r>
          </a:p>
          <a:p>
            <a:pPr marL="800100" lvl="1" indent="-342900">
              <a:buFont typeface="Wingdings" pitchFamily="2" charset="2"/>
              <a:buChar char="ü"/>
            </a:pPr>
            <a:r>
              <a:rPr lang="ru-RU" sz="2400" b="1"/>
              <a:t>создания общего продукта </a:t>
            </a:r>
            <a:r>
              <a:rPr lang="ru-RU" sz="2400"/>
              <a:t>из взаимосвязанных частей</a:t>
            </a:r>
          </a:p>
        </p:txBody>
      </p:sp>
      <p:sp>
        <p:nvSpPr>
          <p:cNvPr id="975875" name="AutoShape 3"/>
          <p:cNvSpPr>
            <a:spLocks noChangeArrowheads="1"/>
          </p:cNvSpPr>
          <p:nvPr/>
        </p:nvSpPr>
        <p:spPr bwMode="gray">
          <a:xfrm>
            <a:off x="179388" y="115888"/>
            <a:ext cx="8821737" cy="1044575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600" b="1">
                <a:solidFill>
                  <a:schemeClr val="tx2"/>
                </a:solidFill>
              </a:rPr>
              <a:t>Сотрудничество: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3600" b="1">
                <a:solidFill>
                  <a:schemeClr val="tx2"/>
                </a:solidFill>
              </a:rPr>
              <a:t>модели и формат заданий</a:t>
            </a: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55894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5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5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5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5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5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55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61E04-E511-4C8C-A3D1-FDDCB78E9AF2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897029" name="AutoShape 5"/>
          <p:cNvSpPr>
            <a:spLocks noChangeArrowheads="1"/>
          </p:cNvSpPr>
          <p:nvPr/>
        </p:nvSpPr>
        <p:spPr bwMode="gray">
          <a:xfrm>
            <a:off x="-1" y="152401"/>
            <a:ext cx="9144001" cy="1085820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Последовательное уточнение требований</a:t>
            </a:r>
          </a:p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ФГОС. Планируемые результаты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1" name="AutoShape 2"/>
          <p:cNvSpPr>
            <a:spLocks noChangeArrowheads="1"/>
          </p:cNvSpPr>
          <p:nvPr/>
        </p:nvSpPr>
        <p:spPr bwMode="auto">
          <a:xfrm>
            <a:off x="2376488" y="1557338"/>
            <a:ext cx="6192837" cy="53975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>
                <a:solidFill>
                  <a:srgbClr val="292929"/>
                </a:solidFill>
                <a:cs typeface="Arial" pitchFamily="34" charset="0"/>
              </a:rPr>
              <a:t>ТРЕБОВАНИЯ СТАНДАРТА</a:t>
            </a:r>
          </a:p>
        </p:txBody>
      </p:sp>
      <p:sp>
        <p:nvSpPr>
          <p:cNvPr id="279557" name="AutoShape 2"/>
          <p:cNvSpPr>
            <a:spLocks noChangeArrowheads="1"/>
          </p:cNvSpPr>
          <p:nvPr/>
        </p:nvSpPr>
        <p:spPr bwMode="auto">
          <a:xfrm>
            <a:off x="2376488" y="3608388"/>
            <a:ext cx="6302375" cy="39687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>
                <a:solidFill>
                  <a:srgbClr val="292929"/>
                </a:solidFill>
                <a:cs typeface="Arial" pitchFamily="34" charset="0"/>
              </a:rPr>
              <a:t>ПЛАНИРУЕМЫЕ РЕЗУЛЬТАТЫ</a:t>
            </a:r>
            <a:endParaRPr lang="ru-RU" sz="2000" b="1">
              <a:solidFill>
                <a:srgbClr val="292929"/>
              </a:solidFill>
              <a:cs typeface="Arial" pitchFamily="34" charset="0"/>
            </a:endParaRPr>
          </a:p>
        </p:txBody>
      </p:sp>
      <p:sp>
        <p:nvSpPr>
          <p:cNvPr id="279558" name="AutoShape 2"/>
          <p:cNvSpPr>
            <a:spLocks noChangeArrowheads="1"/>
          </p:cNvSpPr>
          <p:nvPr/>
        </p:nvSpPr>
        <p:spPr bwMode="auto">
          <a:xfrm>
            <a:off x="2411413" y="2133600"/>
            <a:ext cx="1908175" cy="10795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</a:pPr>
            <a:r>
              <a:rPr lang="ru-RU" sz="2400" b="1">
                <a:solidFill>
                  <a:srgbClr val="292929"/>
                </a:solidFill>
                <a:cs typeface="Arial" pitchFamily="34" charset="0"/>
              </a:rPr>
              <a:t>Портрет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2400" b="1">
                <a:solidFill>
                  <a:srgbClr val="292929"/>
                </a:solidFill>
                <a:cs typeface="Arial" pitchFamily="34" charset="0"/>
              </a:rPr>
              <a:t>выпускника</a:t>
            </a:r>
          </a:p>
        </p:txBody>
      </p:sp>
      <p:sp>
        <p:nvSpPr>
          <p:cNvPr id="279559" name="AutoShape 2"/>
          <p:cNvSpPr>
            <a:spLocks noChangeArrowheads="1"/>
          </p:cNvSpPr>
          <p:nvPr/>
        </p:nvSpPr>
        <p:spPr bwMode="auto">
          <a:xfrm>
            <a:off x="4392613" y="2133600"/>
            <a:ext cx="4213225" cy="10795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90000"/>
              </a:lnSpc>
            </a:pPr>
            <a:r>
              <a:rPr lang="ru-RU" sz="2400" b="1">
                <a:solidFill>
                  <a:srgbClr val="292929"/>
                </a:solidFill>
                <a:cs typeface="Arial" pitchFamily="34" charset="0"/>
              </a:rPr>
              <a:t>Ведущие целевые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400" b="1">
                <a:solidFill>
                  <a:srgbClr val="292929"/>
                </a:solidFill>
                <a:cs typeface="Arial" pitchFamily="34" charset="0"/>
              </a:rPr>
              <a:t>установки ООП или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2400" b="1">
                <a:solidFill>
                  <a:srgbClr val="292929"/>
                </a:solidFill>
                <a:cs typeface="Arial" pitchFamily="34" charset="0"/>
              </a:rPr>
              <a:t>требования к результатам </a:t>
            </a:r>
          </a:p>
        </p:txBody>
      </p:sp>
      <p:sp>
        <p:nvSpPr>
          <p:cNvPr id="279560" name="AutoShape 2"/>
          <p:cNvSpPr>
            <a:spLocks noChangeArrowheads="1"/>
          </p:cNvSpPr>
          <p:nvPr/>
        </p:nvSpPr>
        <p:spPr bwMode="auto">
          <a:xfrm>
            <a:off x="2339975" y="5049838"/>
            <a:ext cx="6408738" cy="158273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 b="1">
              <a:solidFill>
                <a:srgbClr val="292929"/>
              </a:solidFill>
              <a:cs typeface="Arial" pitchFamily="34" charset="0"/>
            </a:endParaRPr>
          </a:p>
          <a:p>
            <a:pPr algn="ctr" eaLnBrk="1" hangingPunct="1"/>
            <a:endParaRPr lang="ru-RU" sz="2400" b="1">
              <a:solidFill>
                <a:srgbClr val="292929"/>
              </a:solidFill>
              <a:cs typeface="Arial" pitchFamily="34" charset="0"/>
            </a:endParaRPr>
          </a:p>
          <a:p>
            <a:pPr algn="ctr" eaLnBrk="1" hangingPunct="1"/>
            <a:endParaRPr lang="ru-RU" sz="2400" b="1">
              <a:solidFill>
                <a:srgbClr val="292929"/>
              </a:solidFill>
              <a:cs typeface="Arial" pitchFamily="34" charset="0"/>
            </a:endParaRPr>
          </a:p>
          <a:p>
            <a:pPr algn="ctr" eaLnBrk="1" hangingPunct="1"/>
            <a:r>
              <a:rPr lang="ru-RU" sz="2400" b="1" i="1">
                <a:solidFill>
                  <a:srgbClr val="292929"/>
                </a:solidFill>
                <a:cs typeface="Arial" pitchFamily="34" charset="0"/>
              </a:rPr>
              <a:t>ОБРАЗОВАТЕЛЬНЫЙ ПРОЦЕСС</a:t>
            </a:r>
          </a:p>
        </p:txBody>
      </p:sp>
      <p:sp>
        <p:nvSpPr>
          <p:cNvPr id="279561" name="AutoShape 2"/>
          <p:cNvSpPr>
            <a:spLocks noChangeArrowheads="1"/>
          </p:cNvSpPr>
          <p:nvPr/>
        </p:nvSpPr>
        <p:spPr bwMode="auto">
          <a:xfrm rot="-5400000">
            <a:off x="-1710531" y="3734594"/>
            <a:ext cx="4860925" cy="10080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</a:pPr>
            <a:r>
              <a:rPr lang="ru-RU" sz="2400" b="1">
                <a:solidFill>
                  <a:srgbClr val="292929"/>
                </a:solidFill>
                <a:cs typeface="Arial" pitchFamily="34" charset="0"/>
              </a:rPr>
              <a:t>СИСТЕМА ОЦЕНКИ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400" b="1">
                <a:solidFill>
                  <a:srgbClr val="292929"/>
                </a:solidFill>
                <a:cs typeface="Arial" pitchFamily="34" charset="0"/>
              </a:rPr>
              <a:t>достижения планируемых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400" b="1">
                <a:solidFill>
                  <a:srgbClr val="292929"/>
                </a:solidFill>
                <a:cs typeface="Arial" pitchFamily="34" charset="0"/>
              </a:rPr>
              <a:t>результатов</a:t>
            </a:r>
          </a:p>
        </p:txBody>
      </p:sp>
      <p:sp>
        <p:nvSpPr>
          <p:cNvPr id="279562" name="AutoShape 10"/>
          <p:cNvSpPr>
            <a:spLocks noChangeArrowheads="1"/>
          </p:cNvSpPr>
          <p:nvPr/>
        </p:nvSpPr>
        <p:spPr bwMode="auto">
          <a:xfrm>
            <a:off x="1439863" y="2600325"/>
            <a:ext cx="612775" cy="433388"/>
          </a:xfrm>
          <a:prstGeom prst="leftRightArrow">
            <a:avLst>
              <a:gd name="adj1" fmla="val 50000"/>
              <a:gd name="adj2" fmla="val 28278"/>
            </a:avLst>
          </a:prstGeom>
          <a:gradFill rotWithShape="1">
            <a:gsLst>
              <a:gs pos="0">
                <a:srgbClr val="B2B2B2"/>
              </a:gs>
              <a:gs pos="50000">
                <a:srgbClr val="EAEAEA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79563" name="AutoShape 11"/>
          <p:cNvSpPr>
            <a:spLocks noChangeArrowheads="1"/>
          </p:cNvSpPr>
          <p:nvPr/>
        </p:nvSpPr>
        <p:spPr bwMode="auto">
          <a:xfrm>
            <a:off x="1439863" y="4221163"/>
            <a:ext cx="612775" cy="433387"/>
          </a:xfrm>
          <a:prstGeom prst="leftRightArrow">
            <a:avLst>
              <a:gd name="adj1" fmla="val 50000"/>
              <a:gd name="adj2" fmla="val 28278"/>
            </a:avLst>
          </a:prstGeom>
          <a:gradFill rotWithShape="1">
            <a:gsLst>
              <a:gs pos="0">
                <a:srgbClr val="B2B2B2"/>
              </a:gs>
              <a:gs pos="50000">
                <a:srgbClr val="EAEAEA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79564" name="AutoShape 12"/>
          <p:cNvSpPr>
            <a:spLocks noChangeArrowheads="1"/>
          </p:cNvSpPr>
          <p:nvPr/>
        </p:nvSpPr>
        <p:spPr bwMode="auto">
          <a:xfrm>
            <a:off x="1439863" y="5553075"/>
            <a:ext cx="612775" cy="433388"/>
          </a:xfrm>
          <a:prstGeom prst="leftRightArrow">
            <a:avLst>
              <a:gd name="adj1" fmla="val 50000"/>
              <a:gd name="adj2" fmla="val 28278"/>
            </a:avLst>
          </a:prstGeom>
          <a:gradFill rotWithShape="1">
            <a:gsLst>
              <a:gs pos="0">
                <a:srgbClr val="B2B2B2"/>
              </a:gs>
              <a:gs pos="50000">
                <a:srgbClr val="EAEAEA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79565" name="AutoShape 13"/>
          <p:cNvSpPr>
            <a:spLocks noChangeArrowheads="1"/>
          </p:cNvSpPr>
          <p:nvPr/>
        </p:nvSpPr>
        <p:spPr bwMode="auto">
          <a:xfrm>
            <a:off x="5148263" y="3284538"/>
            <a:ext cx="287337" cy="287337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B2B2B2"/>
              </a:gs>
              <a:gs pos="50000">
                <a:schemeClr val="tx1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>
              <a:defRPr/>
            </a:pPr>
            <a:endParaRPr lang="ru-RU"/>
          </a:p>
        </p:txBody>
      </p:sp>
      <p:sp>
        <p:nvSpPr>
          <p:cNvPr id="279566" name="AutoShape 2"/>
          <p:cNvSpPr>
            <a:spLocks noChangeArrowheads="1"/>
          </p:cNvSpPr>
          <p:nvPr/>
        </p:nvSpPr>
        <p:spPr bwMode="auto">
          <a:xfrm>
            <a:off x="7056438" y="5192713"/>
            <a:ext cx="1368425" cy="576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000" b="1">
                <a:solidFill>
                  <a:srgbClr val="292929"/>
                </a:solidFill>
                <a:cs typeface="Arial" pitchFamily="34" charset="0"/>
              </a:rPr>
              <a:t>Учащиеся</a:t>
            </a:r>
          </a:p>
        </p:txBody>
      </p:sp>
      <p:sp>
        <p:nvSpPr>
          <p:cNvPr id="279567" name="AutoShape 2"/>
          <p:cNvSpPr>
            <a:spLocks noChangeArrowheads="1"/>
          </p:cNvSpPr>
          <p:nvPr/>
        </p:nvSpPr>
        <p:spPr bwMode="auto">
          <a:xfrm>
            <a:off x="5003800" y="5192713"/>
            <a:ext cx="1944688" cy="612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000" b="1">
                <a:solidFill>
                  <a:srgbClr val="292929"/>
                </a:solidFill>
                <a:cs typeface="Arial" pitchFamily="34" charset="0"/>
              </a:rPr>
              <a:t>ОУ, педагоги</a:t>
            </a:r>
          </a:p>
        </p:txBody>
      </p:sp>
      <p:sp>
        <p:nvSpPr>
          <p:cNvPr id="279568" name="AutoShape 2"/>
          <p:cNvSpPr>
            <a:spLocks noChangeArrowheads="1"/>
          </p:cNvSpPr>
          <p:nvPr/>
        </p:nvSpPr>
        <p:spPr bwMode="auto">
          <a:xfrm>
            <a:off x="2447925" y="5192713"/>
            <a:ext cx="2339975" cy="5762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FF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</a:pPr>
            <a:r>
              <a:rPr lang="ru-RU" sz="2000" b="1">
                <a:solidFill>
                  <a:srgbClr val="292929"/>
                </a:solidFill>
                <a:cs typeface="Arial" pitchFamily="34" charset="0"/>
              </a:rPr>
              <a:t>Система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000" b="1">
                <a:solidFill>
                  <a:srgbClr val="292929"/>
                </a:solidFill>
                <a:cs typeface="Arial" pitchFamily="34" charset="0"/>
              </a:rPr>
              <a:t>образования</a:t>
            </a:r>
          </a:p>
        </p:txBody>
      </p:sp>
      <p:sp>
        <p:nvSpPr>
          <p:cNvPr id="279569" name="AutoShape 2"/>
          <p:cNvSpPr>
            <a:spLocks noChangeArrowheads="1"/>
          </p:cNvSpPr>
          <p:nvPr/>
        </p:nvSpPr>
        <p:spPr bwMode="auto">
          <a:xfrm>
            <a:off x="2987675" y="5805488"/>
            <a:ext cx="17272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</a:pPr>
            <a:r>
              <a:rPr lang="ru-RU" sz="1400" b="1">
                <a:solidFill>
                  <a:srgbClr val="292929"/>
                </a:solidFill>
                <a:cs typeface="Arial" pitchFamily="34" charset="0"/>
              </a:rPr>
              <a:t>В том числе -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1400" b="1">
                <a:solidFill>
                  <a:srgbClr val="292929"/>
                </a:solidFill>
                <a:cs typeface="Arial" pitchFamily="34" charset="0"/>
              </a:rPr>
              <a:t>инфраструктура</a:t>
            </a:r>
          </a:p>
        </p:txBody>
      </p:sp>
      <p:sp>
        <p:nvSpPr>
          <p:cNvPr id="279570" name="AutoShape 18"/>
          <p:cNvSpPr>
            <a:spLocks noChangeArrowheads="1"/>
          </p:cNvSpPr>
          <p:nvPr/>
        </p:nvSpPr>
        <p:spPr bwMode="auto">
          <a:xfrm>
            <a:off x="2376488" y="4041775"/>
            <a:ext cx="1765300" cy="358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50000">
                <a:srgbClr val="B2B2B2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b="1" i="1">
                <a:solidFill>
                  <a:schemeClr val="bg2"/>
                </a:solidFill>
              </a:rPr>
              <a:t>ЛИЧНОСТНЫЕ</a:t>
            </a:r>
          </a:p>
        </p:txBody>
      </p:sp>
      <p:sp>
        <p:nvSpPr>
          <p:cNvPr id="279571" name="AutoShape 19"/>
          <p:cNvSpPr>
            <a:spLocks noChangeArrowheads="1"/>
          </p:cNvSpPr>
          <p:nvPr/>
        </p:nvSpPr>
        <p:spPr bwMode="auto">
          <a:xfrm>
            <a:off x="4284663" y="4041775"/>
            <a:ext cx="2447925" cy="3952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B2DFD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b="1">
                <a:solidFill>
                  <a:schemeClr val="bg2"/>
                </a:solidFill>
              </a:rPr>
              <a:t>МЕТАПРЕДМЕТНЫЕ</a:t>
            </a:r>
          </a:p>
        </p:txBody>
      </p:sp>
      <p:sp>
        <p:nvSpPr>
          <p:cNvPr id="279572" name="AutoShape 20"/>
          <p:cNvSpPr>
            <a:spLocks noChangeArrowheads="1"/>
          </p:cNvSpPr>
          <p:nvPr/>
        </p:nvSpPr>
        <p:spPr bwMode="auto">
          <a:xfrm>
            <a:off x="6911975" y="4041775"/>
            <a:ext cx="1765300" cy="3952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B6B6"/>
              </a:gs>
              <a:gs pos="100000">
                <a:srgbClr val="CC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/>
          <a:p>
            <a:pPr algn="ctr"/>
            <a:r>
              <a:rPr lang="ru-RU" b="1" i="1">
                <a:solidFill>
                  <a:schemeClr val="bg2"/>
                </a:solidFill>
              </a:rPr>
              <a:t>ПРЕДМЕТНЫЕ</a:t>
            </a:r>
          </a:p>
        </p:txBody>
      </p:sp>
      <p:sp>
        <p:nvSpPr>
          <p:cNvPr id="279573" name="Line 21"/>
          <p:cNvSpPr>
            <a:spLocks noChangeShapeType="1"/>
          </p:cNvSpPr>
          <p:nvPr/>
        </p:nvSpPr>
        <p:spPr bwMode="auto">
          <a:xfrm>
            <a:off x="7667625" y="4437063"/>
            <a:ext cx="0" cy="936625"/>
          </a:xfrm>
          <a:prstGeom prst="line">
            <a:avLst/>
          </a:prstGeom>
          <a:noFill/>
          <a:ln w="63500">
            <a:pattFill prst="pct50">
              <a:fgClr>
                <a:schemeClr val="tx2"/>
              </a:fgClr>
              <a:bgClr>
                <a:srgbClr val="B2B2B2"/>
              </a:bgClr>
            </a:patt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79574" name="Line 22"/>
          <p:cNvSpPr>
            <a:spLocks noChangeShapeType="1"/>
          </p:cNvSpPr>
          <p:nvPr/>
        </p:nvSpPr>
        <p:spPr bwMode="auto">
          <a:xfrm flipH="1">
            <a:off x="6084888" y="4437063"/>
            <a:ext cx="1619250" cy="863600"/>
          </a:xfrm>
          <a:prstGeom prst="line">
            <a:avLst/>
          </a:prstGeom>
          <a:noFill/>
          <a:ln w="63500">
            <a:pattFill prst="pct50">
              <a:fgClr>
                <a:srgbClr val="FFCCFF"/>
              </a:fgClr>
              <a:bgClr>
                <a:srgbClr val="B2B2B2"/>
              </a:bgClr>
            </a:patt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79575" name="Line 23"/>
          <p:cNvSpPr>
            <a:spLocks noChangeShapeType="1"/>
          </p:cNvSpPr>
          <p:nvPr/>
        </p:nvSpPr>
        <p:spPr bwMode="auto">
          <a:xfrm flipH="1">
            <a:off x="3600450" y="4437063"/>
            <a:ext cx="1979613" cy="863600"/>
          </a:xfrm>
          <a:prstGeom prst="line">
            <a:avLst/>
          </a:prstGeom>
          <a:noFill/>
          <a:ln w="63500">
            <a:pattFill prst="pct50">
              <a:fgClr>
                <a:srgbClr val="FF9900"/>
              </a:fgClr>
              <a:bgClr>
                <a:srgbClr val="B2B2B2"/>
              </a:bgClr>
            </a:patt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79576" name="Line 24"/>
          <p:cNvSpPr>
            <a:spLocks noChangeShapeType="1"/>
          </p:cNvSpPr>
          <p:nvPr/>
        </p:nvSpPr>
        <p:spPr bwMode="auto">
          <a:xfrm>
            <a:off x="5508625" y="4437063"/>
            <a:ext cx="1908175" cy="863600"/>
          </a:xfrm>
          <a:prstGeom prst="line">
            <a:avLst/>
          </a:prstGeom>
          <a:noFill/>
          <a:ln w="63500">
            <a:pattFill prst="pct50">
              <a:fgClr>
                <a:schemeClr val="tx2"/>
              </a:fgClr>
              <a:bgClr>
                <a:srgbClr val="B2B2B2"/>
              </a:bgClr>
            </a:patt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79577" name="Line 25"/>
          <p:cNvSpPr>
            <a:spLocks noChangeShapeType="1"/>
          </p:cNvSpPr>
          <p:nvPr/>
        </p:nvSpPr>
        <p:spPr bwMode="auto">
          <a:xfrm>
            <a:off x="5543550" y="4437063"/>
            <a:ext cx="0" cy="863600"/>
          </a:xfrm>
          <a:prstGeom prst="line">
            <a:avLst/>
          </a:prstGeom>
          <a:noFill/>
          <a:ln w="63500">
            <a:pattFill prst="pct50">
              <a:fgClr>
                <a:srgbClr val="FFCCFF"/>
              </a:fgClr>
              <a:bgClr>
                <a:srgbClr val="B2B2B2"/>
              </a:bgClr>
            </a:patt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79578" name="Line 26"/>
          <p:cNvSpPr>
            <a:spLocks noChangeShapeType="1"/>
          </p:cNvSpPr>
          <p:nvPr/>
        </p:nvSpPr>
        <p:spPr bwMode="auto">
          <a:xfrm flipH="1">
            <a:off x="3348038" y="4400550"/>
            <a:ext cx="0" cy="1008063"/>
          </a:xfrm>
          <a:prstGeom prst="line">
            <a:avLst/>
          </a:prstGeom>
          <a:noFill/>
          <a:ln w="63500">
            <a:pattFill prst="pct50">
              <a:fgClr>
                <a:srgbClr val="FF9900"/>
              </a:fgClr>
              <a:bgClr>
                <a:srgbClr val="B2B2B2"/>
              </a:bgClr>
            </a:patt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79579" name="Line 27"/>
          <p:cNvSpPr>
            <a:spLocks noChangeShapeType="1"/>
          </p:cNvSpPr>
          <p:nvPr/>
        </p:nvSpPr>
        <p:spPr bwMode="auto">
          <a:xfrm flipH="1">
            <a:off x="4284663" y="4437063"/>
            <a:ext cx="3346450" cy="828675"/>
          </a:xfrm>
          <a:prstGeom prst="line">
            <a:avLst/>
          </a:prstGeom>
          <a:noFill/>
          <a:ln w="63500">
            <a:pattFill prst="pct50">
              <a:fgClr>
                <a:srgbClr val="FF9900"/>
              </a:fgClr>
              <a:bgClr>
                <a:srgbClr val="B2B2B2"/>
              </a:bgClr>
            </a:pattFill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279580" name="Line 28"/>
          <p:cNvSpPr>
            <a:spLocks noChangeShapeType="1"/>
          </p:cNvSpPr>
          <p:nvPr/>
        </p:nvSpPr>
        <p:spPr bwMode="auto">
          <a:xfrm>
            <a:off x="3348038" y="4400550"/>
            <a:ext cx="1979612" cy="900113"/>
          </a:xfrm>
          <a:prstGeom prst="line">
            <a:avLst/>
          </a:prstGeom>
          <a:noFill/>
          <a:ln w="63500">
            <a:solidFill>
              <a:srgbClr val="FFCCFF"/>
            </a:solidFill>
            <a:prstDash val="dash"/>
            <a:round/>
            <a:headEnd/>
            <a:tailEnd type="triangle" w="med" len="med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30" name="Стрелка вправо 29"/>
          <p:cNvSpPr/>
          <p:nvPr/>
        </p:nvSpPr>
        <p:spPr bwMode="auto">
          <a:xfrm>
            <a:off x="4170357" y="2443148"/>
            <a:ext cx="474669" cy="328617"/>
          </a:xfrm>
          <a:prstGeom prst="rightArrow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9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79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7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7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7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79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79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9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9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9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79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79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7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7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7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7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7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7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7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79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79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7" grpId="0" animBg="1"/>
      <p:bldP spid="279558" grpId="0" animBg="1"/>
      <p:bldP spid="279559" grpId="0" animBg="1"/>
      <p:bldP spid="279560" grpId="0" animBg="1"/>
      <p:bldP spid="279561" grpId="0" animBg="1"/>
      <p:bldP spid="279562" grpId="0" animBg="1"/>
      <p:bldP spid="279563" grpId="0" animBg="1"/>
      <p:bldP spid="279564" grpId="0" animBg="1"/>
      <p:bldP spid="279565" grpId="0" animBg="1"/>
      <p:bldP spid="279566" grpId="0" animBg="1"/>
      <p:bldP spid="279567" grpId="0" animBg="1"/>
      <p:bldP spid="279568" grpId="0" animBg="1"/>
      <p:bldP spid="279569" grpId="0" animBg="1"/>
      <p:bldP spid="279570" grpId="0" animBg="1"/>
      <p:bldP spid="279571" grpId="0" animBg="1"/>
      <p:bldP spid="279572" grpId="0" animBg="1"/>
      <p:bldP spid="279573" grpId="0" animBg="1"/>
      <p:bldP spid="279574" grpId="0" animBg="1"/>
      <p:bldP spid="279575" grpId="0" animBg="1"/>
      <p:bldP spid="279576" grpId="0" animBg="1"/>
      <p:bldP spid="279577" grpId="0" animBg="1"/>
      <p:bldP spid="279578" grpId="0" animBg="1"/>
      <p:bldP spid="279579" grpId="0" animBg="1"/>
      <p:bldP spid="279580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2252" y="152636"/>
            <a:ext cx="6871631" cy="1260140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Оценка учебных заданий: сотрудничество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394" y="1700808"/>
            <a:ext cx="6000782" cy="1476164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Первый вопрос: </a:t>
            </a:r>
          </a:p>
          <a:p>
            <a:pPr marL="0" indent="0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Задание требует совместных действий?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7925756" y="2091541"/>
            <a:ext cx="1044000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ДА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167199" y="3615495"/>
            <a:ext cx="6385021" cy="28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Второй и третий вопросы: </a:t>
            </a:r>
          </a:p>
          <a:p>
            <a:pPr marL="0" indent="0">
              <a:buFontTx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Учащиеся принимают согласованные решения?</a:t>
            </a:r>
          </a:p>
          <a:p>
            <a:pPr marL="0" indent="0">
              <a:buFontTx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Разделяют ответственность за конечный результат и/или создают общий продукт?</a:t>
            </a:r>
          </a:p>
          <a:p>
            <a:pPr marL="0" indent="0">
              <a:buFontTx/>
              <a:buNone/>
            </a:pP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6809379" y="944724"/>
            <a:ext cx="2232755" cy="7920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33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en-US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хороших</a:t>
            </a:r>
            <a:r>
              <a:rPr lang="en-US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24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заданиях:</a:t>
            </a:r>
          </a:p>
          <a:p>
            <a:pPr marL="0" indent="0">
              <a:buNone/>
            </a:pPr>
            <a:endParaRPr lang="ru-RU" sz="24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6871825" y="2096852"/>
            <a:ext cx="1044000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НЕТ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6728784" y="4833156"/>
            <a:ext cx="2313350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ДА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7107195" y="2649603"/>
            <a:ext cx="593122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8151195" y="2641647"/>
            <a:ext cx="593122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 bwMode="auto">
          <a:xfrm>
            <a:off x="7049187" y="5960597"/>
            <a:ext cx="593122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 bwMode="auto">
          <a:xfrm>
            <a:off x="8151195" y="5960597"/>
            <a:ext cx="593122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 bwMode="auto">
          <a:xfrm>
            <a:off x="7468282" y="3615494"/>
            <a:ext cx="1044000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НЕТ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 bwMode="auto">
          <a:xfrm>
            <a:off x="7711692" y="4148590"/>
            <a:ext cx="593122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 bwMode="auto">
          <a:xfrm>
            <a:off x="6728784" y="5402535"/>
            <a:ext cx="1139621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1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В одном случае</a:t>
            </a:r>
          </a:p>
        </p:txBody>
      </p:sp>
      <p:sp>
        <p:nvSpPr>
          <p:cNvPr id="27" name="Объект 2"/>
          <p:cNvSpPr txBox="1">
            <a:spLocks/>
          </p:cNvSpPr>
          <p:nvPr/>
        </p:nvSpPr>
        <p:spPr bwMode="auto">
          <a:xfrm>
            <a:off x="7868405" y="5402535"/>
            <a:ext cx="1139621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обоих случаях</a:t>
            </a:r>
          </a:p>
        </p:txBody>
      </p:sp>
    </p:spTree>
    <p:extLst>
      <p:ext uri="{BB962C8B-B14F-4D97-AF65-F5344CB8AC3E}">
        <p14:creationId xmlns:p14="http://schemas.microsoft.com/office/powerpoint/2010/main" val="74042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/>
      <p:bldP spid="11" grpId="0" animBg="1"/>
      <p:bldP spid="14" grpId="0" animBg="1"/>
      <p:bldP spid="16" grpId="0" animBg="1"/>
      <p:bldP spid="13" grpId="0" animBg="1"/>
      <p:bldP spid="15" grpId="0" animBg="1"/>
      <p:bldP spid="17" grpId="0" animBg="1"/>
      <p:bldP spid="20" grpId="0" animBg="1"/>
      <p:bldP spid="21" grpId="0" animBg="1"/>
      <p:bldP spid="23" grpId="0" animBg="1"/>
      <p:bldP spid="26" grpId="0" animBg="1"/>
      <p:bldP spid="27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FF40A5-4436-4C39-95FA-2E5F74AF47EB}" type="slidenum">
              <a:rPr lang="ru-RU"/>
              <a:pPr>
                <a:defRPr/>
              </a:pPr>
              <a:t>81</a:t>
            </a:fld>
            <a:endParaRPr lang="ru-RU"/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67588" name="Rectangle 6"/>
          <p:cNvSpPr>
            <a:spLocks noChangeArrowheads="1"/>
          </p:cNvSpPr>
          <p:nvPr/>
        </p:nvSpPr>
        <p:spPr bwMode="auto">
          <a:xfrm>
            <a:off x="250825" y="1520825"/>
            <a:ext cx="8712200" cy="4848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23850" eaLnBrk="0" hangingPunct="0"/>
            <a:r>
              <a:rPr lang="ru-RU" sz="2400" b="1" dirty="0"/>
              <a:t>	Для костюмированного бала надо изготовить карнавальные маски.</a:t>
            </a:r>
          </a:p>
          <a:p>
            <a:pPr indent="323850" eaLnBrk="0" hangingPunct="0"/>
            <a:r>
              <a:rPr lang="ru-RU" sz="2400" b="1" dirty="0"/>
              <a:t>	Найдите с помощью поисковой системы Интернета совет, как изготовить карнавальную маску.</a:t>
            </a:r>
          </a:p>
          <a:p>
            <a:pPr indent="323850" eaLnBrk="0" hangingPunct="0"/>
            <a:r>
              <a:rPr lang="ru-RU" sz="2400" b="1" dirty="0"/>
              <a:t>	Обсудите в </a:t>
            </a:r>
            <a:r>
              <a:rPr lang="ru-RU" sz="2400" b="1" dirty="0" smtClean="0"/>
              <a:t>группе: </a:t>
            </a:r>
            <a:r>
              <a:rPr lang="ru-RU" sz="2400" b="1" dirty="0"/>
              <a:t>какую маску лучше выбрать и почему?</a:t>
            </a:r>
          </a:p>
          <a:p>
            <a:pPr indent="323850" eaLnBrk="0" hangingPunct="0"/>
            <a:r>
              <a:rPr lang="ru-RU" sz="2400" b="1" dirty="0"/>
              <a:t>	По результатам обсуждения подготовьте и представьте классу небольшую (не более чем на 3-4 слайда) групповую презентацию о том, какую маску вы выбрали и почему, как ее можно изготовить.</a:t>
            </a:r>
          </a:p>
          <a:p>
            <a:pPr indent="323850" eaLnBrk="0" hangingPunct="0"/>
            <a:r>
              <a:rPr lang="ru-RU" sz="2400" b="1" dirty="0"/>
              <a:t>	При создании презентации предусмотрите возможность выступления с коротким устным сообщением каждого участника вашей группы.</a:t>
            </a:r>
            <a:r>
              <a:rPr lang="ru-RU" sz="2400" dirty="0"/>
              <a:t> </a:t>
            </a:r>
          </a:p>
        </p:txBody>
      </p:sp>
      <p:sp>
        <p:nvSpPr>
          <p:cNvPr id="975875" name="AutoShape 3"/>
          <p:cNvSpPr>
            <a:spLocks noChangeArrowheads="1"/>
          </p:cNvSpPr>
          <p:nvPr/>
        </p:nvSpPr>
        <p:spPr bwMode="gray">
          <a:xfrm>
            <a:off x="250825" y="188913"/>
            <a:ext cx="8750300" cy="1152525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defRPr/>
            </a:pPr>
            <a:r>
              <a:rPr lang="ru-RU" sz="3600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Сотрудничество:</a:t>
            </a:r>
          </a:p>
          <a:p>
            <a:pPr algn="ctr" eaLnBrk="0" hangingPunct="0">
              <a:lnSpc>
                <a:spcPct val="70000"/>
              </a:lnSpc>
              <a:defRPr/>
            </a:pPr>
            <a:r>
              <a:rPr lang="ru-RU" sz="3600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пример задания (НШ)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64515" name="Rectangle 5"/>
          <p:cNvSpPr>
            <a:spLocks noChangeArrowheads="1"/>
          </p:cNvSpPr>
          <p:nvPr/>
        </p:nvSpPr>
        <p:spPr bwMode="auto">
          <a:xfrm>
            <a:off x="143508" y="152400"/>
            <a:ext cx="7452506" cy="107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</a:rPr>
              <a:t>Сотрудничество:</a:t>
            </a:r>
          </a:p>
          <a:p>
            <a:pPr algn="ctr"/>
            <a:r>
              <a:rPr lang="ru-RU" sz="3200" b="1" dirty="0">
                <a:solidFill>
                  <a:schemeClr val="tx2"/>
                </a:solidFill>
              </a:rPr>
              <a:t>оценка (кодировка) заданий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7765839" y="152400"/>
            <a:ext cx="1219377" cy="588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3200" b="1" u="sng" dirty="0" smtClean="0"/>
              <a:t>КОД:</a:t>
            </a:r>
            <a:endParaRPr lang="ru-RU" sz="3200" dirty="0"/>
          </a:p>
        </p:txBody>
      </p:sp>
      <p:sp>
        <p:nvSpPr>
          <p:cNvPr id="357381" name="Text Box 5"/>
          <p:cNvSpPr txBox="1">
            <a:spLocks noChangeArrowheads="1"/>
          </p:cNvSpPr>
          <p:nvPr/>
        </p:nvSpPr>
        <p:spPr bwMode="auto">
          <a:xfrm>
            <a:off x="8172111" y="1323411"/>
            <a:ext cx="72231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3600" b="1"/>
              <a:t>1</a:t>
            </a:r>
            <a:endParaRPr lang="ru-RU" sz="3600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159532" y="1256882"/>
            <a:ext cx="7308812" cy="783934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 lIns="90000" tIns="46800" rIns="90000" bIns="46800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lnSpc>
                <a:spcPct val="80000"/>
              </a:lnSpc>
            </a:pPr>
            <a:r>
              <a:rPr lang="ru-RU" dirty="0" smtClean="0"/>
              <a:t>Задание 1. Подготовь для выставки плакат (экспонат, заметку …) </a:t>
            </a:r>
            <a:endParaRPr lang="ru-RU" dirty="0"/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72931" y="5738877"/>
            <a:ext cx="7317902" cy="771623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/>
            <a:r>
              <a:rPr lang="ru-RU" sz="2200" i="1" dirty="0" smtClean="0"/>
              <a:t>Договоритесь о требования к экспонатам, оформлению  залов: …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152309" y="3472853"/>
            <a:ext cx="72231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3600" b="1" dirty="0" smtClean="0"/>
              <a:t>3</a:t>
            </a:r>
            <a:endParaRPr lang="ru-RU" sz="36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65451" y="2283510"/>
            <a:ext cx="7325382" cy="783934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 wrap="square" lIns="90000" tIns="46800" rIns="90000" bIns="46800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lnSpc>
                <a:spcPct val="80000"/>
              </a:lnSpc>
            </a:pPr>
            <a:r>
              <a:rPr lang="ru-RU" dirty="0" smtClean="0"/>
              <a:t>Задание 2. Выполните задания теста и осуществите взаимопроверку</a:t>
            </a:r>
            <a:endParaRPr lang="ru-RU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8179996" y="2350039"/>
            <a:ext cx="72231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3600" b="1" dirty="0" smtClean="0"/>
              <a:t>2</a:t>
            </a:r>
            <a:endParaRPr lang="ru-RU" sz="3600" dirty="0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55731" y="3270903"/>
            <a:ext cx="7335102" cy="1054777"/>
          </a:xfrm>
          <a:prstGeom prst="rect">
            <a:avLst/>
          </a:prstGeom>
          <a:solidFill>
            <a:schemeClr val="accent3">
              <a:lumMod val="25000"/>
            </a:schemeClr>
          </a:solidFill>
          <a:ln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>
              <a:lnSpc>
                <a:spcPct val="80000"/>
              </a:lnSpc>
            </a:pPr>
            <a:r>
              <a:rPr lang="ru-RU" dirty="0" smtClean="0"/>
              <a:t>Задание 3. Подготовка групповой </a:t>
            </a:r>
            <a:r>
              <a:rPr lang="ru-RU" dirty="0" err="1" smtClean="0"/>
              <a:t>презен-тации</a:t>
            </a:r>
            <a:r>
              <a:rPr lang="ru-RU" dirty="0" smtClean="0"/>
              <a:t> </a:t>
            </a:r>
            <a:r>
              <a:rPr lang="ru-RU" sz="2200" i="1" dirty="0" smtClean="0"/>
              <a:t>(например, «Достижения и изобретения финикийцев» и </a:t>
            </a:r>
            <a:r>
              <a:rPr lang="ru-RU" sz="2200" i="1" dirty="0"/>
              <a:t>т.п</a:t>
            </a:r>
            <a:r>
              <a:rPr lang="ru-RU" sz="2200" i="1" dirty="0" smtClean="0"/>
              <a:t>.). </a:t>
            </a:r>
            <a:r>
              <a:rPr lang="ru-RU" sz="2200" dirty="0" smtClean="0"/>
              <a:t>Требования к шаблонам: …</a:t>
            </a:r>
            <a:endParaRPr lang="ru-RU" sz="2200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144617" y="5854370"/>
            <a:ext cx="72231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3600" b="1" dirty="0" smtClean="0"/>
              <a:t>4</a:t>
            </a:r>
            <a:endParaRPr lang="ru-RU" sz="3600" dirty="0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72931" y="4536367"/>
            <a:ext cx="7317902" cy="1202510"/>
          </a:xfrm>
          <a:prstGeom prst="rect">
            <a:avLst/>
          </a:prstGeom>
          <a:solidFill>
            <a:schemeClr val="accent3">
              <a:lumMod val="90000"/>
            </a:schemeClr>
          </a:solidFill>
          <a:ln>
            <a:noFill/>
          </a:ln>
          <a:extLst/>
        </p:spPr>
        <p:txBody>
          <a:bodyPr wrap="square" lIns="90000" tIns="46800" rIns="90000" bIns="46800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/>
            <a:r>
              <a:rPr lang="ru-RU" dirty="0" smtClean="0"/>
              <a:t>Задание 4. </a:t>
            </a:r>
            <a:r>
              <a:rPr lang="ru-RU" dirty="0"/>
              <a:t>В</a:t>
            </a:r>
            <a:r>
              <a:rPr lang="ru-RU" dirty="0" smtClean="0"/>
              <a:t>иртуальный музей </a:t>
            </a:r>
            <a:r>
              <a:rPr lang="ru-RU" sz="2200" i="1" dirty="0" smtClean="0"/>
              <a:t>(забытых вещей, выражений, птиц, минералов, …).</a:t>
            </a:r>
          </a:p>
          <a:p>
            <a:pPr marL="0" indent="0"/>
            <a:r>
              <a:rPr lang="ru-RU" sz="2200" i="1" dirty="0" smtClean="0"/>
              <a:t>Срок </a:t>
            </a:r>
            <a:r>
              <a:rPr lang="ru-RU" sz="2200" i="1" dirty="0"/>
              <a:t>открытия музея: … </a:t>
            </a:r>
            <a:endParaRPr lang="ru-RU" sz="2200" i="1" dirty="0" smtClean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8152308" y="4651663"/>
            <a:ext cx="72231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3600" b="1" dirty="0" smtClean="0"/>
              <a:t>3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686715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57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1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10CB3-EFA8-4B10-8865-4B4D219F12AF}" type="slidenum">
              <a:rPr lang="ru-RU"/>
              <a:pPr>
                <a:defRPr/>
              </a:pPr>
              <a:t>83</a:t>
            </a:fld>
            <a:endParaRPr lang="ru-RU"/>
          </a:p>
        </p:txBody>
      </p:sp>
      <p:sp>
        <p:nvSpPr>
          <p:cNvPr id="70659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503238" y="2312988"/>
            <a:ext cx="8101012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lnSpc>
                <a:spcPct val="110000"/>
              </a:lnSpc>
              <a:spcBef>
                <a:spcPct val="20000"/>
              </a:spcBef>
            </a:pPr>
            <a:r>
              <a:rPr lang="ru-RU" sz="3200" b="1">
                <a:solidFill>
                  <a:schemeClr val="tx2"/>
                </a:solidFill>
              </a:rPr>
              <a:t>Особенности учебных заданий, направленных на формирование коммуникативных умений</a:t>
            </a:r>
          </a:p>
        </p:txBody>
      </p:sp>
    </p:spTree>
    <p:extLst>
      <p:ext uri="{BB962C8B-B14F-4D97-AF65-F5344CB8AC3E}">
        <p14:creationId xmlns:p14="http://schemas.microsoft.com/office/powerpoint/2010/main" val="3142712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70659" name="Rectangle 5"/>
          <p:cNvSpPr>
            <a:spLocks noChangeArrowheads="1"/>
          </p:cNvSpPr>
          <p:nvPr/>
        </p:nvSpPr>
        <p:spPr bwMode="auto">
          <a:xfrm>
            <a:off x="1871663" y="260350"/>
            <a:ext cx="6948487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2800" b="1">
                <a:solidFill>
                  <a:schemeClr val="tx2"/>
                </a:solidFill>
              </a:rPr>
              <a:t>Требования стандарта к личностным и метапредметным результатам. НШ </a:t>
            </a:r>
          </a:p>
        </p:txBody>
      </p:sp>
      <p:sp>
        <p:nvSpPr>
          <p:cNvPr id="70660" name="Rectangle 5"/>
          <p:cNvSpPr>
            <a:spLocks noChangeArrowheads="1"/>
          </p:cNvSpPr>
          <p:nvPr/>
        </p:nvSpPr>
        <p:spPr bwMode="auto">
          <a:xfrm>
            <a:off x="0" y="1427163"/>
            <a:ext cx="91440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 eaLnBrk="0" hangingPunct="0"/>
            <a:r>
              <a:rPr lang="ru-RU" sz="2800" b="1"/>
              <a:t>КОММУНИКАЦИЯ</a:t>
            </a:r>
            <a:endParaRPr lang="ru-RU" sz="2800" b="1" u="sng"/>
          </a:p>
          <a:p>
            <a:pPr marL="342900" indent="-342900" algn="ctr" eaLnBrk="0" hangingPunct="0"/>
            <a:r>
              <a:rPr lang="ru-RU" sz="2800" b="1"/>
              <a:t>МР: 7, 9, 11</a:t>
            </a:r>
          </a:p>
          <a:p>
            <a:pPr marL="342900" indent="-342900" algn="ctr" eaLnBrk="0" hangingPunct="0"/>
            <a:endParaRPr lang="ru-RU" sz="800" b="1"/>
          </a:p>
          <a:p>
            <a:pPr marL="342900" indent="-342900" eaLnBrk="0" hangingPunct="0">
              <a:buFont typeface="Wingdings" pitchFamily="2" charset="2"/>
              <a:buChar char="ü"/>
            </a:pPr>
            <a:r>
              <a:rPr lang="ru-RU" sz="2000"/>
              <a:t>активное </a:t>
            </a:r>
            <a:r>
              <a:rPr lang="ru-RU" sz="2000" b="1"/>
              <a:t>использование </a:t>
            </a:r>
            <a:r>
              <a:rPr lang="ru-RU" sz="2400" b="1"/>
              <a:t>речевых средств</a:t>
            </a:r>
            <a:r>
              <a:rPr lang="ru-RU" sz="2000" b="1"/>
              <a:t> для решения коммуникативных и познавательных задач</a:t>
            </a:r>
            <a:r>
              <a:rPr lang="ru-RU" sz="2000"/>
              <a:t>;</a:t>
            </a:r>
          </a:p>
          <a:p>
            <a:pPr marL="342900" indent="-342900" eaLnBrk="0" hangingPunct="0">
              <a:buFont typeface="Wingdings" pitchFamily="2" charset="2"/>
              <a:buChar char="ü"/>
            </a:pPr>
            <a:r>
              <a:rPr lang="ru-RU" sz="2000"/>
              <a:t>овладение </a:t>
            </a:r>
            <a:r>
              <a:rPr lang="ru-RU" sz="2400" b="1"/>
              <a:t>навыками смыслового чтения</a:t>
            </a:r>
            <a:r>
              <a:rPr lang="ru-RU" sz="2000"/>
              <a:t> текстов различных стилей и жанров в соответствии с целями и задачами; осознанное </a:t>
            </a:r>
            <a:r>
              <a:rPr lang="ru-RU" sz="2400" b="1"/>
              <a:t>построение речевого высказывания</a:t>
            </a:r>
            <a:r>
              <a:rPr lang="ru-RU" sz="2000"/>
              <a:t> в соответствии с задачами коммуникации и </a:t>
            </a:r>
            <a:r>
              <a:rPr lang="ru-RU" sz="2400" b="1"/>
              <a:t>создание текстов</a:t>
            </a:r>
            <a:r>
              <a:rPr lang="ru-RU" sz="2000"/>
              <a:t> в устной и письменной формах;</a:t>
            </a:r>
          </a:p>
          <a:p>
            <a:pPr marL="342900" indent="-342900" eaLnBrk="0" hangingPunct="0">
              <a:buFont typeface="Wingdings" pitchFamily="2" charset="2"/>
              <a:buChar char="ü"/>
            </a:pPr>
            <a:r>
              <a:rPr lang="ru-RU" sz="2000" b="1"/>
              <a:t>готовность </a:t>
            </a:r>
            <a:r>
              <a:rPr lang="ru-RU" sz="2400" b="1"/>
              <a:t>слушать собеседника и вести диалог</a:t>
            </a:r>
            <a:r>
              <a:rPr lang="ru-RU" sz="2000"/>
              <a:t>; готовность признавать возможность существования различных точек зрения и права каждого иметь свою; излагать свое мнение и аргументировать свою точку зрения и оценку событий.</a:t>
            </a:r>
          </a:p>
        </p:txBody>
      </p:sp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1692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63B78-5FB4-4886-874D-23EA589A9909}" type="slidenum">
              <a:rPr lang="ru-RU"/>
              <a:pPr>
                <a:defRPr/>
              </a:pPr>
              <a:t>85</a:t>
            </a:fld>
            <a:endParaRPr lang="ru-RU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1871663" y="260350"/>
            <a:ext cx="6948487" cy="9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Требования стандарта к личностным и </a:t>
            </a:r>
            <a:r>
              <a:rPr lang="ru-RU" sz="2800" b="1" dirty="0" err="1">
                <a:solidFill>
                  <a:schemeClr val="tx2"/>
                </a:solidFill>
              </a:rPr>
              <a:t>метапредметным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результатам. ОШ 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1273175"/>
            <a:ext cx="9144000" cy="458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/>
            <a:r>
              <a:rPr lang="ru-RU" sz="2800" b="1" dirty="0" smtClean="0"/>
              <a:t>КОММУНИКАЦИЯ</a:t>
            </a:r>
          </a:p>
          <a:p>
            <a:pPr marL="342900" indent="-342900" algn="ctr"/>
            <a:r>
              <a:rPr lang="ru-RU" sz="2800" b="1" dirty="0" smtClean="0"/>
              <a:t>(ЛР: 7; МР: 8, 10)</a:t>
            </a:r>
          </a:p>
          <a:p>
            <a:pPr marL="342900" indent="-342900" algn="ctr"/>
            <a:endParaRPr lang="ru-RU" sz="800" b="1" dirty="0" smtClean="0"/>
          </a:p>
          <a:p>
            <a:pPr marL="342900" lvl="0" indent="-342900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2000" dirty="0" smtClean="0">
                <a:cs typeface="Arial" pitchFamily="34" charset="0"/>
              </a:rPr>
              <a:t>формирование </a:t>
            </a:r>
            <a:r>
              <a:rPr lang="ru-RU" sz="2000" b="1" dirty="0" smtClean="0">
                <a:cs typeface="Arial" pitchFamily="34" charset="0"/>
              </a:rPr>
              <a:t>коммуникативной компетентности в общении и сотрудничестве</a:t>
            </a:r>
            <a:r>
              <a:rPr lang="ru-RU" sz="2000" dirty="0" smtClean="0">
                <a:cs typeface="Arial" pitchFamily="34" charset="0"/>
              </a:rPr>
              <a:t> со сверстниками, детьми старшего и младшего возраста, взрослыми в процессе образовательной, общественно полезной, учебно-исследовательской, творческой и других видов деятельности;</a:t>
            </a:r>
            <a:endParaRPr lang="ru-RU" sz="2000" dirty="0" smtClean="0">
              <a:ea typeface="Times New Roman"/>
              <a:cs typeface="Arial" pitchFamily="34" charset="0"/>
            </a:endParaRPr>
          </a:p>
          <a:p>
            <a:pPr marL="342900" indent="-342900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2000" b="1" dirty="0" smtClean="0">
                <a:ea typeface="Times New Roman"/>
                <a:cs typeface="Arial" pitchFamily="34" charset="0"/>
              </a:rPr>
              <a:t>смысловое чтение</a:t>
            </a:r>
            <a:r>
              <a:rPr lang="ru-RU" sz="2000" dirty="0" smtClean="0">
                <a:ea typeface="Times New Roman"/>
                <a:cs typeface="Arial" pitchFamily="34" charset="0"/>
              </a:rPr>
              <a:t>;</a:t>
            </a:r>
          </a:p>
          <a:p>
            <a:pPr marL="342900" lvl="0" indent="-342900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2000" dirty="0" smtClean="0">
                <a:ea typeface="Times New Roman"/>
                <a:cs typeface="Arial" pitchFamily="34" charset="0"/>
              </a:rPr>
              <a:t>умение </a:t>
            </a:r>
            <a:r>
              <a:rPr lang="ru-RU" sz="2000" b="1" dirty="0" smtClean="0">
                <a:ea typeface="Times New Roman"/>
                <a:cs typeface="Arial" pitchFamily="34" charset="0"/>
              </a:rPr>
              <a:t>осознанно использовать речевые средства в соответствии с задачей коммуникации </a:t>
            </a:r>
            <a:r>
              <a:rPr lang="ru-RU" sz="2000" dirty="0" smtClean="0">
                <a:ea typeface="Times New Roman"/>
                <a:cs typeface="Arial" pitchFamily="34" charset="0"/>
              </a:rPr>
              <a:t>для выражения своих чувств, мыслей и потребностей; планирования и регуляции своей деятельности; владение устной и письменной речью, монологической контекстной речью;</a:t>
            </a:r>
          </a:p>
        </p:txBody>
      </p:sp>
      <p:pic>
        <p:nvPicPr>
          <p:cNvPr id="5120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350"/>
            <a:ext cx="1692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6710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1B176-B11D-48A3-90FD-70442404EE64}" type="slidenum">
              <a:rPr lang="ru-RU"/>
              <a:pPr>
                <a:defRPr/>
              </a:pPr>
              <a:t>86</a:t>
            </a:fld>
            <a:endParaRPr lang="ru-RU"/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71684" name="Text Box 6"/>
          <p:cNvSpPr txBox="1">
            <a:spLocks noChangeArrowheads="1"/>
          </p:cNvSpPr>
          <p:nvPr/>
        </p:nvSpPr>
        <p:spPr bwMode="auto">
          <a:xfrm>
            <a:off x="323850" y="2205038"/>
            <a:ext cx="8532813" cy="39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>
              <a:lnSpc>
                <a:spcPct val="110000"/>
              </a:lnSpc>
            </a:pPr>
            <a:r>
              <a:rPr lang="ru-RU" sz="3200" dirty="0"/>
              <a:t>Формирование коммуникативных умений связано преимущественно с ситуациями  </a:t>
            </a:r>
            <a:r>
              <a:rPr lang="ru-RU" sz="3600" b="1" i="1" dirty="0"/>
              <a:t>очного, заочного и(или) виртуального общения</a:t>
            </a:r>
            <a:r>
              <a:rPr lang="ru-RU" sz="3200" dirty="0"/>
              <a:t>, предполагающими вступление в диалог (в том числе – с воображаемым собеседником) </a:t>
            </a:r>
          </a:p>
        </p:txBody>
      </p:sp>
      <p:sp>
        <p:nvSpPr>
          <p:cNvPr id="975875" name="AutoShape 3"/>
          <p:cNvSpPr>
            <a:spLocks noChangeArrowheads="1"/>
          </p:cNvSpPr>
          <p:nvPr/>
        </p:nvSpPr>
        <p:spPr bwMode="gray">
          <a:xfrm>
            <a:off x="179388" y="115888"/>
            <a:ext cx="8821737" cy="1368425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600" b="1">
                <a:solidFill>
                  <a:schemeClr val="tx2"/>
                </a:solidFill>
              </a:rPr>
              <a:t>Коммуникация: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3600" b="1">
                <a:solidFill>
                  <a:schemeClr val="tx2"/>
                </a:solidFill>
              </a:rPr>
              <a:t>анализ состава учебных действий</a:t>
            </a: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539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1B176-B11D-48A3-90FD-70442404EE64}" type="slidenum">
              <a:rPr lang="ru-RU"/>
              <a:pPr>
                <a:defRPr/>
              </a:pPr>
              <a:t>87</a:t>
            </a:fld>
            <a:endParaRPr lang="ru-RU"/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71684" name="Text Box 6"/>
          <p:cNvSpPr txBox="1">
            <a:spLocks noChangeArrowheads="1"/>
          </p:cNvSpPr>
          <p:nvPr/>
        </p:nvSpPr>
        <p:spPr bwMode="auto">
          <a:xfrm>
            <a:off x="313988" y="1606321"/>
            <a:ext cx="8532813" cy="4997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200" dirty="0"/>
              <a:t>Формирование коммуникативных умений связано преимущественно с ситуациями  </a:t>
            </a:r>
            <a:r>
              <a:rPr lang="ru-RU" sz="3600" b="1" i="1" dirty="0"/>
              <a:t>очного, заочного и(или) виртуального общения</a:t>
            </a:r>
            <a:r>
              <a:rPr lang="ru-RU" sz="3200" dirty="0"/>
              <a:t>, предполагающими вступление в </a:t>
            </a:r>
            <a:r>
              <a:rPr lang="ru-RU" sz="3200" dirty="0" smtClean="0"/>
              <a:t>диалог</a:t>
            </a:r>
          </a:p>
          <a:p>
            <a:pPr algn="ctr">
              <a:lnSpc>
                <a:spcPct val="90000"/>
              </a:lnSpc>
            </a:pPr>
            <a:r>
              <a:rPr lang="ru-RU" dirty="0" smtClean="0"/>
              <a:t>(в </a:t>
            </a:r>
            <a:r>
              <a:rPr lang="ru-RU" dirty="0"/>
              <a:t>том числе – с воображаемым собеседником</a:t>
            </a:r>
            <a:r>
              <a:rPr lang="ru-RU" dirty="0" smtClean="0"/>
              <a:t>), </a:t>
            </a:r>
          </a:p>
          <a:p>
            <a:pPr>
              <a:lnSpc>
                <a:spcPct val="90000"/>
              </a:lnSpc>
            </a:pPr>
            <a:endParaRPr lang="ru-RU" sz="1800" dirty="0" smtClean="0"/>
          </a:p>
          <a:p>
            <a:pPr>
              <a:lnSpc>
                <a:spcPct val="90000"/>
              </a:lnSpc>
            </a:pPr>
            <a:r>
              <a:rPr lang="ru-RU" dirty="0" smtClean="0"/>
              <a:t>а также – владения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/>
              <a:t>речевыми средствами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/>
              <a:t>навыками смыслового чтения</a:t>
            </a:r>
          </a:p>
          <a:p>
            <a:pPr marL="457200" indent="-457200">
              <a:lnSpc>
                <a:spcPct val="90000"/>
              </a:lnSpc>
              <a:buFont typeface="Arial" pitchFamily="34" charset="0"/>
              <a:buChar char="•"/>
            </a:pPr>
            <a:r>
              <a:rPr lang="ru-RU" dirty="0" smtClean="0"/>
              <a:t>другими изобразительно-выразительными средствами</a:t>
            </a:r>
            <a:endParaRPr lang="ru-RU" dirty="0"/>
          </a:p>
        </p:txBody>
      </p:sp>
      <p:sp>
        <p:nvSpPr>
          <p:cNvPr id="975875" name="AutoShape 3"/>
          <p:cNvSpPr>
            <a:spLocks noChangeArrowheads="1"/>
          </p:cNvSpPr>
          <p:nvPr/>
        </p:nvSpPr>
        <p:spPr bwMode="gray">
          <a:xfrm>
            <a:off x="179388" y="115889"/>
            <a:ext cx="8821737" cy="1188876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600" b="1">
                <a:solidFill>
                  <a:schemeClr val="tx2"/>
                </a:solidFill>
              </a:rPr>
              <a:t>Коммуникация: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3600" b="1">
                <a:solidFill>
                  <a:schemeClr val="tx2"/>
                </a:solidFill>
              </a:rPr>
              <a:t>анализ состава учебных действий</a:t>
            </a: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Скругленная прямоугольная выноска 1"/>
          <p:cNvSpPr/>
          <p:nvPr/>
        </p:nvSpPr>
        <p:spPr bwMode="auto">
          <a:xfrm>
            <a:off x="6624861" y="4257092"/>
            <a:ext cx="2376264" cy="864096"/>
          </a:xfrm>
          <a:prstGeom prst="wedgeRoundRectCallout">
            <a:avLst>
              <a:gd name="adj1" fmla="val -81625"/>
              <a:gd name="adj2" fmla="val 40776"/>
              <a:gd name="adj3" fmla="val 16667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800" i="1" dirty="0" smtClean="0">
                <a:solidFill>
                  <a:schemeClr val="bg2"/>
                </a:solidFill>
                <a:latin typeface="Arial" charset="0"/>
              </a:rPr>
              <a:t>предметный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аспект</a:t>
            </a:r>
          </a:p>
        </p:txBody>
      </p:sp>
    </p:spTree>
    <p:extLst>
      <p:ext uri="{BB962C8B-B14F-4D97-AF65-F5344CB8AC3E}">
        <p14:creationId xmlns:p14="http://schemas.microsoft.com/office/powerpoint/2010/main" val="3902285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CEC80B-8923-4EF3-981D-F602E74D3C73}" type="slidenum">
              <a:rPr lang="ru-RU"/>
              <a:pPr>
                <a:defRPr/>
              </a:pPr>
              <a:t>88</a:t>
            </a:fld>
            <a:endParaRPr lang="ru-RU"/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975875" name="AutoShape 3"/>
          <p:cNvSpPr>
            <a:spLocks noChangeArrowheads="1"/>
          </p:cNvSpPr>
          <p:nvPr/>
        </p:nvSpPr>
        <p:spPr bwMode="gray">
          <a:xfrm>
            <a:off x="179388" y="115888"/>
            <a:ext cx="8821737" cy="1044575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600" b="1">
                <a:solidFill>
                  <a:schemeClr val="tx2"/>
                </a:solidFill>
              </a:rPr>
              <a:t>Коммуникация: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3600" b="1">
                <a:solidFill>
                  <a:schemeClr val="tx2"/>
                </a:solidFill>
              </a:rPr>
              <a:t>модели и формат заданий</a:t>
            </a: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7619" name="Text Box 3"/>
          <p:cNvSpPr txBox="1">
            <a:spLocks noChangeArrowheads="1"/>
          </p:cNvSpPr>
          <p:nvPr/>
        </p:nvSpPr>
        <p:spPr bwMode="auto">
          <a:xfrm>
            <a:off x="250825" y="1557338"/>
            <a:ext cx="8893175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/>
            <a:r>
              <a:rPr lang="ru-RU" sz="3000"/>
              <a:t>		«</a:t>
            </a:r>
            <a:r>
              <a:rPr lang="ru-RU" sz="3000" b="1"/>
              <a:t>Хорошее» задание</a:t>
            </a:r>
            <a:r>
              <a:rPr lang="ru-RU" sz="3000"/>
              <a:t> требует участия в диалоге, создания собственного высказыва-ния или текста, для которого заданы, или известны заранее, или определены учащи-мися самостоятельно, основные параметры </a:t>
            </a:r>
            <a:r>
              <a:rPr lang="ru-RU" sz="3000" b="1"/>
              <a:t>:</a:t>
            </a:r>
            <a:endParaRPr lang="ru-RU" sz="3000"/>
          </a:p>
          <a:p>
            <a:pPr marL="800100" lvl="1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800" b="1"/>
              <a:t>коммуникативная задача</a:t>
            </a:r>
            <a:r>
              <a:rPr lang="ru-RU" sz="2800"/>
              <a:t> (КТО, КОМУ, ГДЕ, КОГДА, ПОЧЕМУ, ЗАЧЕМ говорит или пишет);</a:t>
            </a:r>
          </a:p>
          <a:p>
            <a:pPr marL="800100" lvl="1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800" b="1"/>
              <a:t>тема и предмет</a:t>
            </a:r>
            <a:r>
              <a:rPr lang="ru-RU" sz="2800"/>
              <a:t> (ЧТО говорит или пишет);</a:t>
            </a:r>
          </a:p>
          <a:p>
            <a:pPr marL="800100" lvl="1" indent="-34290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2800" b="1"/>
              <a:t>формат</a:t>
            </a:r>
            <a:r>
              <a:rPr lang="ru-RU" sz="2800"/>
              <a:t>: жанр, объем, структура, особенности построения … (КАК говорит или пишет);</a:t>
            </a:r>
          </a:p>
        </p:txBody>
      </p:sp>
    </p:spTree>
    <p:extLst>
      <p:ext uri="{BB962C8B-B14F-4D97-AF65-F5344CB8AC3E}">
        <p14:creationId xmlns:p14="http://schemas.microsoft.com/office/powerpoint/2010/main" val="20735035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2252" y="152636"/>
            <a:ext cx="6871631" cy="1260140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Оценка учебных заданий: коммуникация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394" y="1700808"/>
            <a:ext cx="6000782" cy="1476164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Первый вопрос: </a:t>
            </a:r>
          </a:p>
          <a:p>
            <a:pPr marL="0" indent="0"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Задание предполагает диалог, связную, распространённую коммуникацию?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7925756" y="2091541"/>
            <a:ext cx="1044000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ДА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167199" y="3615495"/>
            <a:ext cx="6385021" cy="28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Второй и третий вопросы: </a:t>
            </a:r>
          </a:p>
          <a:p>
            <a:pPr marL="0" indent="0">
              <a:buFontTx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Задана ли коммуникативная задача?</a:t>
            </a:r>
          </a:p>
          <a:p>
            <a:pPr marL="0" indent="0">
              <a:buFontTx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Определены ли иные параметры (тема или предмет, формат) коммуникации?</a:t>
            </a:r>
          </a:p>
          <a:p>
            <a:pPr marL="0" indent="0">
              <a:buFontTx/>
              <a:buNone/>
            </a:pP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6809379" y="944724"/>
            <a:ext cx="2232755" cy="7920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33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en-US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хороших</a:t>
            </a:r>
            <a:r>
              <a:rPr lang="en-US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24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заданиях:</a:t>
            </a:r>
          </a:p>
          <a:p>
            <a:pPr marL="0" indent="0">
              <a:buNone/>
            </a:pPr>
            <a:endParaRPr lang="ru-RU" sz="24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6871825" y="2096852"/>
            <a:ext cx="1044000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НЕТ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6728784" y="4833156"/>
            <a:ext cx="2313350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ДА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7107195" y="2649603"/>
            <a:ext cx="593122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8151195" y="2641647"/>
            <a:ext cx="593122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 bwMode="auto">
          <a:xfrm>
            <a:off x="7049187" y="5960597"/>
            <a:ext cx="593122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 bwMode="auto">
          <a:xfrm>
            <a:off x="8151195" y="5960597"/>
            <a:ext cx="593122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 bwMode="auto">
          <a:xfrm>
            <a:off x="7468282" y="3615494"/>
            <a:ext cx="1044000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НЕТ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 bwMode="auto">
          <a:xfrm>
            <a:off x="7711692" y="4148590"/>
            <a:ext cx="593122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 bwMode="auto">
          <a:xfrm>
            <a:off x="6728784" y="5402535"/>
            <a:ext cx="1139621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1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В одном случае</a:t>
            </a:r>
          </a:p>
        </p:txBody>
      </p:sp>
      <p:sp>
        <p:nvSpPr>
          <p:cNvPr id="27" name="Объект 2"/>
          <p:cNvSpPr txBox="1">
            <a:spLocks/>
          </p:cNvSpPr>
          <p:nvPr/>
        </p:nvSpPr>
        <p:spPr bwMode="auto">
          <a:xfrm>
            <a:off x="7868405" y="5402535"/>
            <a:ext cx="1139621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обоих случаях</a:t>
            </a:r>
          </a:p>
        </p:txBody>
      </p:sp>
    </p:spTree>
    <p:extLst>
      <p:ext uri="{BB962C8B-B14F-4D97-AF65-F5344CB8AC3E}">
        <p14:creationId xmlns:p14="http://schemas.microsoft.com/office/powerpoint/2010/main" val="155763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/>
      <p:bldP spid="11" grpId="0" animBg="1"/>
      <p:bldP spid="14" grpId="0" animBg="1"/>
      <p:bldP spid="16" grpId="0" animBg="1"/>
      <p:bldP spid="13" grpId="0" animBg="1"/>
      <p:bldP spid="15" grpId="0" animBg="1"/>
      <p:bldP spid="17" grpId="0" animBg="1"/>
      <p:bldP spid="20" grpId="0" animBg="1"/>
      <p:bldP spid="21" grpId="0" animBg="1"/>
      <p:bldP spid="23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C47F2-89E0-4730-9C09-CF52F723A0B9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10244" name="AutoShape 3"/>
          <p:cNvSpPr>
            <a:spLocks noChangeArrowheads="1"/>
          </p:cNvSpPr>
          <p:nvPr/>
        </p:nvSpPr>
        <p:spPr bwMode="auto">
          <a:xfrm>
            <a:off x="142875" y="5624513"/>
            <a:ext cx="5761038" cy="1233487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4351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800" b="1">
                <a:solidFill>
                  <a:schemeClr val="bg2"/>
                </a:solidFill>
                <a:latin typeface="Tahoma" pitchFamily="34" charset="0"/>
              </a:rPr>
              <a:t>Внутренняя оценка</a:t>
            </a:r>
            <a:r>
              <a:rPr lang="ru-RU" sz="2400">
                <a:solidFill>
                  <a:schemeClr val="bg2"/>
                </a:solidFill>
                <a:latin typeface="Tahoma" pitchFamily="34" charset="0"/>
              </a:rPr>
              <a:t>:</a:t>
            </a:r>
          </a:p>
          <a:p>
            <a:pPr algn="ctr" eaLnBrk="1" hangingPunct="1"/>
            <a:r>
              <a:rPr lang="ru-RU" sz="2400" b="1">
                <a:solidFill>
                  <a:schemeClr val="bg2"/>
                </a:solidFill>
                <a:latin typeface="Tahoma" pitchFamily="34" charset="0"/>
              </a:rPr>
              <a:t>учитель</a:t>
            </a:r>
            <a:r>
              <a:rPr lang="ru-RU" sz="2400">
                <a:solidFill>
                  <a:schemeClr val="bg2"/>
                </a:solidFill>
                <a:latin typeface="Tahoma" pitchFamily="34" charset="0"/>
              </a:rPr>
              <a:t>, </a:t>
            </a:r>
            <a:r>
              <a:rPr lang="ru-RU" sz="2400" b="1">
                <a:solidFill>
                  <a:schemeClr val="bg2"/>
                </a:solidFill>
                <a:latin typeface="Tahoma" pitchFamily="34" charset="0"/>
              </a:rPr>
              <a:t>ученик</a:t>
            </a:r>
            <a:r>
              <a:rPr lang="ru-RU" sz="2400">
                <a:solidFill>
                  <a:schemeClr val="bg2"/>
                </a:solidFill>
                <a:latin typeface="Tahoma" pitchFamily="34" charset="0"/>
              </a:rPr>
              <a:t>, ОУ и родители</a:t>
            </a:r>
          </a:p>
          <a:p>
            <a:pPr algn="ctr" eaLnBrk="1" hangingPunct="1"/>
            <a:r>
              <a:rPr lang="ru-RU">
                <a:solidFill>
                  <a:schemeClr val="bg2"/>
                </a:solidFill>
                <a:latin typeface="Tahoma" pitchFamily="34" charset="0"/>
              </a:rPr>
              <a:t>фиксирует динамику индивидуальных достижений</a:t>
            </a:r>
          </a:p>
        </p:txBody>
      </p:sp>
      <p:sp>
        <p:nvSpPr>
          <p:cNvPr id="10245" name="AutoShape 4"/>
          <p:cNvSpPr>
            <a:spLocks noChangeArrowheads="1"/>
          </p:cNvSpPr>
          <p:nvPr/>
        </p:nvSpPr>
        <p:spPr bwMode="auto">
          <a:xfrm>
            <a:off x="3527425" y="2636838"/>
            <a:ext cx="5508625" cy="97155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14351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>
                <a:solidFill>
                  <a:schemeClr val="bg2"/>
                </a:solidFill>
                <a:latin typeface="Tahoma" pitchFamily="34" charset="0"/>
              </a:rPr>
              <a:t>Внешняя оценка: гос. службы</a:t>
            </a:r>
          </a:p>
          <a:p>
            <a:pPr algn="ctr" eaLnBrk="1" hangingPunct="1"/>
            <a:r>
              <a:rPr lang="ru-RU">
                <a:solidFill>
                  <a:schemeClr val="bg2"/>
                </a:solidFill>
                <a:latin typeface="Tahoma" pitchFamily="34" charset="0"/>
              </a:rPr>
              <a:t>задает общее понимание содержания и критериев</a:t>
            </a:r>
            <a:endParaRPr lang="ru-RU" sz="160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10246" name="Line 5"/>
          <p:cNvSpPr>
            <a:spLocks noChangeShapeType="1"/>
          </p:cNvSpPr>
          <p:nvPr/>
        </p:nvSpPr>
        <p:spPr bwMode="auto">
          <a:xfrm flipH="1">
            <a:off x="6732588" y="2386013"/>
            <a:ext cx="34925" cy="34925"/>
          </a:xfrm>
          <a:prstGeom prst="line">
            <a:avLst/>
          </a:prstGeom>
          <a:noFill/>
          <a:ln w="14351">
            <a:solidFill>
              <a:srgbClr val="CCFF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1606" name="AutoShape 6"/>
          <p:cNvSpPr>
            <a:spLocks noChangeArrowheads="1"/>
          </p:cNvSpPr>
          <p:nvPr/>
        </p:nvSpPr>
        <p:spPr bwMode="auto">
          <a:xfrm>
            <a:off x="1800225" y="3789363"/>
            <a:ext cx="4464050" cy="16557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tx1">
                  <a:alpha val="91000"/>
                </a:schemeClr>
              </a:gs>
              <a:gs pos="50000">
                <a:srgbClr val="CCFFFF">
                  <a:alpha val="67000"/>
                </a:srgbClr>
              </a:gs>
              <a:gs pos="100000">
                <a:schemeClr val="tx1">
                  <a:alpha val="91000"/>
                </a:schemeClr>
              </a:gs>
            </a:gsLst>
            <a:lin ang="5400000" scaled="1"/>
          </a:gradFill>
          <a:ln w="14351" algn="ctr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800" b="1">
                <a:solidFill>
                  <a:schemeClr val="bg2"/>
                </a:solidFill>
                <a:latin typeface="Arial Narrow" pitchFamily="34" charset="0"/>
              </a:rPr>
              <a:t>Государственная итоговая</a:t>
            </a:r>
          </a:p>
          <a:p>
            <a:pPr eaLnBrk="1" hangingPunct="1">
              <a:defRPr/>
            </a:pPr>
            <a:r>
              <a:rPr lang="ru-RU" sz="2800" b="1">
                <a:solidFill>
                  <a:schemeClr val="bg2"/>
                </a:solidFill>
                <a:latin typeface="Arial Narrow" pitchFamily="34" charset="0"/>
              </a:rPr>
              <a:t>аттестация/итоговая оценка</a:t>
            </a:r>
            <a:r>
              <a:rPr lang="ru-RU" sz="2400" b="1">
                <a:solidFill>
                  <a:schemeClr val="bg2"/>
                </a:solidFill>
              </a:rPr>
              <a:t>:</a:t>
            </a:r>
          </a:p>
          <a:p>
            <a:pPr eaLnBrk="1" hangingPunct="1">
              <a:buFontTx/>
              <a:buChar char="•"/>
              <a:defRPr/>
            </a:pPr>
            <a:r>
              <a:rPr lang="ru-RU" sz="2000" b="1">
                <a:solidFill>
                  <a:schemeClr val="bg2"/>
                </a:solidFill>
                <a:latin typeface="Arial Narrow" pitchFamily="34" charset="0"/>
              </a:rPr>
              <a:t>связь внешней и внутренней оценки</a:t>
            </a:r>
          </a:p>
          <a:p>
            <a:pPr eaLnBrk="1" hangingPunct="1">
              <a:buFontTx/>
              <a:buChar char="•"/>
              <a:defRPr/>
            </a:pPr>
            <a:r>
              <a:rPr lang="ru-RU" sz="2000" b="1">
                <a:solidFill>
                  <a:schemeClr val="bg2"/>
                </a:solidFill>
                <a:latin typeface="Arial Narrow" pitchFamily="34" charset="0"/>
              </a:rPr>
              <a:t>основа для внешней оценки</a:t>
            </a:r>
            <a:endParaRPr lang="ru-RU" sz="2400" b="1">
              <a:solidFill>
                <a:schemeClr val="bg2"/>
              </a:solidFill>
              <a:latin typeface="Arial Narrow" pitchFamily="34" charset="0"/>
            </a:endParaRPr>
          </a:p>
        </p:txBody>
      </p:sp>
      <p:sp>
        <p:nvSpPr>
          <p:cNvPr id="10248" name="AutoShape 7"/>
          <p:cNvSpPr>
            <a:spLocks noChangeArrowheads="1"/>
          </p:cNvSpPr>
          <p:nvPr/>
        </p:nvSpPr>
        <p:spPr bwMode="auto">
          <a:xfrm>
            <a:off x="250825" y="1016000"/>
            <a:ext cx="8497888" cy="1439863"/>
          </a:xfrm>
          <a:prstGeom prst="flowChartAlternateProcess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sz="2400" b="1" i="1" dirty="0">
                <a:solidFill>
                  <a:schemeClr val="bg2"/>
                </a:solidFill>
              </a:rPr>
              <a:t>Основной механизм</a:t>
            </a:r>
            <a:r>
              <a:rPr lang="ru-RU" i="1" dirty="0">
                <a:solidFill>
                  <a:schemeClr val="bg2"/>
                </a:solidFill>
              </a:rPr>
              <a:t>:</a:t>
            </a:r>
          </a:p>
          <a:p>
            <a:pPr algn="ctr" eaLnBrk="1" hangingPunct="1"/>
            <a:r>
              <a:rPr lang="ru-RU" i="1" dirty="0">
                <a:solidFill>
                  <a:schemeClr val="bg2"/>
                </a:solidFill>
              </a:rPr>
              <a:t>уточнение и распространение общего понимания содержательной и </a:t>
            </a:r>
            <a:r>
              <a:rPr lang="ru-RU" i="1" dirty="0" err="1">
                <a:solidFill>
                  <a:schemeClr val="bg2"/>
                </a:solidFill>
              </a:rPr>
              <a:t>крите</a:t>
            </a:r>
            <a:r>
              <a:rPr lang="ru-RU" i="1" dirty="0">
                <a:solidFill>
                  <a:schemeClr val="bg2"/>
                </a:solidFill>
              </a:rPr>
              <a:t>-</a:t>
            </a:r>
          </a:p>
          <a:p>
            <a:pPr algn="ctr" eaLnBrk="1" hangingPunct="1"/>
            <a:r>
              <a:rPr lang="ru-RU" i="1" dirty="0" err="1">
                <a:solidFill>
                  <a:schemeClr val="bg2"/>
                </a:solidFill>
              </a:rPr>
              <a:t>риальной</a:t>
            </a:r>
            <a:r>
              <a:rPr lang="ru-RU" i="1" dirty="0">
                <a:solidFill>
                  <a:schemeClr val="bg2"/>
                </a:solidFill>
              </a:rPr>
              <a:t> базы оценки через вовлечение педагогов и учащихся в осознанную </a:t>
            </a:r>
          </a:p>
          <a:p>
            <a:pPr algn="ctr" eaLnBrk="1" hangingPunct="1"/>
            <a:r>
              <a:rPr lang="ru-RU" i="1" dirty="0">
                <a:solidFill>
                  <a:schemeClr val="bg2"/>
                </a:solidFill>
              </a:rPr>
              <a:t>текущую оценочную деятельность, согласованную с внешней оценкой</a:t>
            </a:r>
          </a:p>
        </p:txBody>
      </p:sp>
      <p:sp>
        <p:nvSpPr>
          <p:cNvPr id="10249" name="AutoShape 8"/>
          <p:cNvSpPr>
            <a:spLocks noChangeArrowheads="1"/>
          </p:cNvSpPr>
          <p:nvPr/>
        </p:nvSpPr>
        <p:spPr bwMode="auto">
          <a:xfrm rot="10800000">
            <a:off x="179388" y="2636838"/>
            <a:ext cx="2305050" cy="900112"/>
          </a:xfrm>
          <a:prstGeom prst="wedgeRoundRectCallout">
            <a:avLst>
              <a:gd name="adj1" fmla="val -46009"/>
              <a:gd name="adj2" fmla="val 71514"/>
              <a:gd name="adj3" fmla="val 16667"/>
            </a:avLst>
          </a:prstGeom>
          <a:gradFill rotWithShape="1">
            <a:gsLst>
              <a:gs pos="0">
                <a:srgbClr val="DDDDDD">
                  <a:alpha val="65999"/>
                </a:srgbClr>
              </a:gs>
              <a:gs pos="100000">
                <a:srgbClr val="FFFFCC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/>
          <a:p>
            <a:pPr algn="ctr" eaLnBrk="1" hangingPunct="1"/>
            <a:endParaRPr lang="ru-RU"/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250825" y="2565400"/>
            <a:ext cx="224313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1400" b="1">
                <a:solidFill>
                  <a:schemeClr val="bg2"/>
                </a:solidFill>
              </a:rPr>
              <a:t>Необходимое условие</a:t>
            </a:r>
            <a:r>
              <a:rPr lang="ru-RU">
                <a:solidFill>
                  <a:schemeClr val="bg2"/>
                </a:solidFill>
              </a:rPr>
              <a:t>:</a:t>
            </a:r>
          </a:p>
          <a:p>
            <a:pPr algn="ctr" eaLnBrk="1" hangingPunct="1"/>
            <a:r>
              <a:rPr lang="ru-RU" sz="1400">
                <a:solidFill>
                  <a:schemeClr val="bg2"/>
                </a:solidFill>
              </a:rPr>
              <a:t>адекватность методов</a:t>
            </a:r>
          </a:p>
          <a:p>
            <a:pPr algn="ctr" eaLnBrk="1" hangingPunct="1"/>
            <a:r>
              <a:rPr lang="ru-RU" sz="1400">
                <a:solidFill>
                  <a:schemeClr val="bg2"/>
                </a:solidFill>
              </a:rPr>
              <a:t>и инструментария особенностям подхода</a:t>
            </a:r>
          </a:p>
        </p:txBody>
      </p:sp>
      <p:sp>
        <p:nvSpPr>
          <p:cNvPr id="10251" name="AutoShape 10"/>
          <p:cNvSpPr>
            <a:spLocks noChangeArrowheads="1"/>
          </p:cNvSpPr>
          <p:nvPr/>
        </p:nvSpPr>
        <p:spPr bwMode="auto">
          <a:xfrm>
            <a:off x="6551613" y="3933825"/>
            <a:ext cx="2592387" cy="1296988"/>
          </a:xfrm>
          <a:prstGeom prst="wedgeRoundRectCallout">
            <a:avLst>
              <a:gd name="adj1" fmla="val -61329"/>
              <a:gd name="adj2" fmla="val 47921"/>
              <a:gd name="adj3" fmla="val 16667"/>
            </a:avLst>
          </a:prstGeom>
          <a:gradFill rotWithShape="1">
            <a:gsLst>
              <a:gs pos="0">
                <a:srgbClr val="DDDDDD">
                  <a:alpha val="98000"/>
                </a:srgbClr>
              </a:gs>
              <a:gs pos="100000">
                <a:srgbClr val="FFFFCC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endParaRPr lang="ru-RU"/>
          </a:p>
        </p:txBody>
      </p:sp>
      <p:sp>
        <p:nvSpPr>
          <p:cNvPr id="10252" name="Text Box 11"/>
          <p:cNvSpPr txBox="1">
            <a:spLocks noChangeArrowheads="1"/>
          </p:cNvSpPr>
          <p:nvPr/>
        </p:nvSpPr>
        <p:spPr bwMode="auto">
          <a:xfrm>
            <a:off x="6480175" y="4005263"/>
            <a:ext cx="25558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1400" i="1">
                <a:solidFill>
                  <a:schemeClr val="bg2"/>
                </a:solidFill>
              </a:rPr>
              <a:t>Соотношение внутренней</a:t>
            </a:r>
          </a:p>
          <a:p>
            <a:pPr algn="ctr" eaLnBrk="1" hangingPunct="1"/>
            <a:r>
              <a:rPr lang="ru-RU" sz="1400" i="1">
                <a:solidFill>
                  <a:schemeClr val="bg2"/>
                </a:solidFill>
              </a:rPr>
              <a:t>и внешней оценки в ито-говой оценке, ее состав зависти от ступени обучения</a:t>
            </a:r>
          </a:p>
        </p:txBody>
      </p:sp>
      <p:sp>
        <p:nvSpPr>
          <p:cNvPr id="10253" name="AutoShape 12"/>
          <p:cNvSpPr>
            <a:spLocks noChangeArrowheads="1"/>
          </p:cNvSpPr>
          <p:nvPr/>
        </p:nvSpPr>
        <p:spPr bwMode="auto">
          <a:xfrm>
            <a:off x="6335713" y="5734050"/>
            <a:ext cx="2700337" cy="9445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14351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>
              <a:latin typeface="Tahoma" pitchFamily="34" charset="0"/>
            </a:endParaRPr>
          </a:p>
        </p:txBody>
      </p:sp>
      <p:sp>
        <p:nvSpPr>
          <p:cNvPr id="10254" name="Text Box 13"/>
          <p:cNvSpPr txBox="1">
            <a:spLocks noChangeArrowheads="1"/>
          </p:cNvSpPr>
          <p:nvPr/>
        </p:nvSpPr>
        <p:spPr bwMode="auto">
          <a:xfrm>
            <a:off x="6299200" y="5842000"/>
            <a:ext cx="284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000" b="1" dirty="0">
                <a:solidFill>
                  <a:schemeClr val="bg2"/>
                </a:solidFill>
              </a:rPr>
              <a:t>накопленная оценка</a:t>
            </a:r>
          </a:p>
          <a:p>
            <a:pPr algn="ctr" eaLnBrk="1" hangingPunct="1"/>
            <a:r>
              <a:rPr lang="ru-RU" sz="2000" b="1" dirty="0">
                <a:solidFill>
                  <a:schemeClr val="bg2"/>
                </a:solidFill>
              </a:rPr>
              <a:t>и итоговые работы</a:t>
            </a:r>
          </a:p>
        </p:txBody>
      </p:sp>
      <p:sp>
        <p:nvSpPr>
          <p:cNvPr id="10255" name="AutoShape 14"/>
          <p:cNvSpPr>
            <a:spLocks noChangeArrowheads="1"/>
          </p:cNvSpPr>
          <p:nvPr/>
        </p:nvSpPr>
        <p:spPr bwMode="auto">
          <a:xfrm>
            <a:off x="5903913" y="6057900"/>
            <a:ext cx="431800" cy="396875"/>
          </a:xfrm>
          <a:prstGeom prst="leftRightArrow">
            <a:avLst>
              <a:gd name="adj1" fmla="val 50000"/>
              <a:gd name="adj2" fmla="val 21760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gray">
          <a:xfrm>
            <a:off x="0" y="0"/>
            <a:ext cx="9144000" cy="946116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Обеспечение качества образования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посредством системы оценки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67578-B812-4ABE-9F1A-0AF6DF070F29}" type="slidenum">
              <a:rPr lang="ru-RU"/>
              <a:pPr>
                <a:defRPr/>
              </a:pPr>
              <a:t>90</a:t>
            </a:fld>
            <a:endParaRPr lang="ru-RU"/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975875" name="AutoShape 3"/>
          <p:cNvSpPr>
            <a:spLocks noChangeArrowheads="1"/>
          </p:cNvSpPr>
          <p:nvPr/>
        </p:nvSpPr>
        <p:spPr bwMode="gray">
          <a:xfrm>
            <a:off x="0" y="188913"/>
            <a:ext cx="8750300" cy="1008062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70000"/>
              </a:lnSpc>
              <a:defRPr/>
            </a:pPr>
            <a:r>
              <a:rPr lang="ru-RU" sz="3600" b="1">
                <a:solidFill>
                  <a:schemeClr val="tx2"/>
                </a:solidFill>
              </a:rPr>
              <a:t>Коммуникация:</a:t>
            </a:r>
          </a:p>
          <a:p>
            <a:pPr algn="ctr">
              <a:lnSpc>
                <a:spcPct val="70000"/>
              </a:lnSpc>
              <a:defRPr/>
            </a:pPr>
            <a:r>
              <a:rPr lang="ru-RU" sz="3600" b="1">
                <a:solidFill>
                  <a:schemeClr val="tx2"/>
                </a:solidFill>
              </a:rPr>
              <a:t>пример задания</a:t>
            </a: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3733" name="Rectangle 4"/>
          <p:cNvSpPr>
            <a:spLocks noChangeArrowheads="1"/>
          </p:cNvSpPr>
          <p:nvPr/>
        </p:nvSpPr>
        <p:spPr bwMode="auto">
          <a:xfrm>
            <a:off x="468313" y="1332707"/>
            <a:ext cx="8478837" cy="519112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 indent="323850"/>
            <a:r>
              <a:rPr lang="ru-RU" sz="28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Эта фотография сделана </a:t>
            </a:r>
            <a:r>
              <a:rPr lang="ru-RU" sz="2800" b="1" i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 путешествии по тундре</a:t>
            </a:r>
            <a:endParaRPr lang="ru-RU" sz="2800" dirty="0"/>
          </a:p>
        </p:txBody>
      </p:sp>
      <p:pic>
        <p:nvPicPr>
          <p:cNvPr id="7373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600" y="1952836"/>
            <a:ext cx="3600685" cy="194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5" name="Rectangle 6"/>
          <p:cNvSpPr>
            <a:spLocks noChangeArrowheads="1"/>
          </p:cNvSpPr>
          <p:nvPr/>
        </p:nvSpPr>
        <p:spPr bwMode="auto">
          <a:xfrm>
            <a:off x="174171" y="3975388"/>
            <a:ext cx="8785225" cy="2802948"/>
          </a:xfrm>
          <a:prstGeom prst="rect">
            <a:avLst/>
          </a:prstGeom>
          <a:solidFill>
            <a:srgbClr val="F3F3F3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indent="323850"/>
            <a:r>
              <a:rPr lang="ru-RU" sz="2400" dirty="0">
                <a:solidFill>
                  <a:schemeClr val="bg2"/>
                </a:solidFill>
                <a:cs typeface="Times New Roman" pitchFamily="18" charset="0"/>
              </a:rPr>
              <a:t>Представь, что ты тоже путешествовал по тундре.</a:t>
            </a:r>
            <a:endParaRPr lang="ru-RU" sz="2400" dirty="0">
              <a:solidFill>
                <a:schemeClr val="bg2"/>
              </a:solidFill>
            </a:endParaRPr>
          </a:p>
          <a:p>
            <a:pPr indent="323850"/>
            <a:r>
              <a:rPr lang="ru-RU" sz="2400" dirty="0">
                <a:solidFill>
                  <a:schemeClr val="bg2"/>
                </a:solidFill>
                <a:cs typeface="Times New Roman" pitchFamily="18" charset="0"/>
              </a:rPr>
              <a:t>Расскажи </a:t>
            </a:r>
            <a:r>
              <a:rPr lang="ru-RU" sz="2400" b="1" dirty="0">
                <a:solidFill>
                  <a:schemeClr val="bg2"/>
                </a:solidFill>
                <a:cs typeface="Times New Roman" pitchFamily="18" charset="0"/>
              </a:rPr>
              <a:t>другу</a:t>
            </a:r>
            <a:r>
              <a:rPr lang="ru-RU" sz="2400" dirty="0">
                <a:solidFill>
                  <a:schemeClr val="bg2"/>
                </a:solidFill>
                <a:cs typeface="Times New Roman" pitchFamily="18" charset="0"/>
              </a:rPr>
              <a:t> о том, что ты увидел во время своей поездки.</a:t>
            </a:r>
            <a:endParaRPr lang="ru-RU" sz="2400" dirty="0">
              <a:solidFill>
                <a:schemeClr val="bg2"/>
              </a:solidFill>
            </a:endParaRPr>
          </a:p>
          <a:p>
            <a:pPr indent="323850"/>
            <a:r>
              <a:rPr lang="ru-RU" sz="2400" dirty="0">
                <a:solidFill>
                  <a:schemeClr val="bg2"/>
                </a:solidFill>
                <a:cs typeface="Times New Roman" pitchFamily="18" charset="0"/>
              </a:rPr>
              <a:t>В своем рассказе </a:t>
            </a:r>
            <a:r>
              <a:rPr lang="ru-RU" sz="2400" b="1" dirty="0">
                <a:solidFill>
                  <a:schemeClr val="bg2"/>
                </a:solidFill>
                <a:cs typeface="Times New Roman" pitchFamily="18" charset="0"/>
              </a:rPr>
              <a:t>обязательно укажи</a:t>
            </a:r>
            <a:r>
              <a:rPr lang="ru-RU" sz="2400" dirty="0">
                <a:solidFill>
                  <a:schemeClr val="bg2"/>
                </a:solidFill>
                <a:cs typeface="Times New Roman" pitchFamily="18" charset="0"/>
              </a:rPr>
              <a:t>:</a:t>
            </a:r>
            <a:endParaRPr lang="ru-RU" sz="2400" dirty="0">
              <a:solidFill>
                <a:schemeClr val="bg2"/>
              </a:solidFill>
            </a:endParaRPr>
          </a:p>
          <a:p>
            <a:pPr lvl="1">
              <a:buFont typeface="Times New Roman" pitchFamily="18" charset="0"/>
              <a:buChar char="–"/>
            </a:pPr>
            <a:r>
              <a:rPr lang="ru-RU" sz="2400" dirty="0">
                <a:solidFill>
                  <a:schemeClr val="bg2"/>
                </a:solidFill>
                <a:cs typeface="Times New Roman" pitchFamily="18" charset="0"/>
              </a:rPr>
              <a:t>какие растения можно встретить в тундре;</a:t>
            </a:r>
            <a:endParaRPr lang="ru-RU" sz="2400" dirty="0">
              <a:solidFill>
                <a:schemeClr val="bg2"/>
              </a:solidFill>
            </a:endParaRPr>
          </a:p>
          <a:p>
            <a:pPr lvl="1">
              <a:buFont typeface="Times New Roman" pitchFamily="18" charset="0"/>
              <a:buChar char="–"/>
            </a:pPr>
            <a:r>
              <a:rPr lang="ru-RU" sz="2400" dirty="0">
                <a:solidFill>
                  <a:schemeClr val="bg2"/>
                </a:solidFill>
                <a:cs typeface="Times New Roman" pitchFamily="18" charset="0"/>
              </a:rPr>
              <a:t>какие животные там обитают</a:t>
            </a:r>
            <a:endParaRPr lang="ru-RU" sz="2400" dirty="0">
              <a:solidFill>
                <a:schemeClr val="bg2"/>
              </a:solidFill>
            </a:endParaRPr>
          </a:p>
          <a:p>
            <a:pPr lvl="1">
              <a:buFont typeface="Times New Roman" pitchFamily="18" charset="0"/>
              <a:buChar char="–"/>
            </a:pPr>
            <a:r>
              <a:rPr lang="ru-RU" sz="2400" dirty="0">
                <a:solidFill>
                  <a:schemeClr val="bg2"/>
                </a:solidFill>
                <a:cs typeface="Times New Roman" pitchFamily="18" charset="0"/>
              </a:rPr>
              <a:t>чем занимаются жители тундры</a:t>
            </a:r>
            <a:r>
              <a:rPr lang="ru-RU" sz="2400" dirty="0" smtClean="0">
                <a:solidFill>
                  <a:schemeClr val="bg2"/>
                </a:solidFill>
              </a:rPr>
              <a:t>.</a:t>
            </a:r>
          </a:p>
          <a:p>
            <a:pPr lvl="1"/>
            <a:r>
              <a:rPr lang="ru-RU" sz="800" dirty="0" smtClean="0">
                <a:solidFill>
                  <a:schemeClr val="bg2"/>
                </a:solidFill>
              </a:rPr>
              <a:t> </a:t>
            </a:r>
            <a:endParaRPr lang="ru-RU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691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107950" y="1089025"/>
            <a:ext cx="90360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/>
              <a:t>   Что способствует формированию этого аспекта коммуникации? 	</a:t>
            </a:r>
            <a:endParaRPr lang="ru-RU" sz="2000"/>
          </a:p>
        </p:txBody>
      </p:sp>
      <p:sp>
        <p:nvSpPr>
          <p:cNvPr id="78852" name="Rectangle 5"/>
          <p:cNvSpPr>
            <a:spLocks noChangeArrowheads="1"/>
          </p:cNvSpPr>
          <p:nvPr/>
        </p:nvSpPr>
        <p:spPr bwMode="auto">
          <a:xfrm>
            <a:off x="719138" y="225425"/>
            <a:ext cx="84248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3200" b="1">
                <a:solidFill>
                  <a:schemeClr val="tx2"/>
                </a:solidFill>
              </a:rPr>
              <a:t>Коммуникация: взаимодействие</a:t>
            </a:r>
          </a:p>
        </p:txBody>
      </p:sp>
      <p:sp>
        <p:nvSpPr>
          <p:cNvPr id="374791" name="Text Box 3"/>
          <p:cNvSpPr txBox="1">
            <a:spLocks noChangeArrowheads="1"/>
          </p:cNvSpPr>
          <p:nvPr/>
        </p:nvSpPr>
        <p:spPr bwMode="auto">
          <a:xfrm>
            <a:off x="0" y="2205038"/>
            <a:ext cx="90360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Char char="•"/>
            </a:pPr>
            <a:r>
              <a:rPr lang="ru-RU" b="1"/>
              <a:t>Метапредметные учебные задания</a:t>
            </a:r>
            <a:r>
              <a:rPr lang="ru-RU"/>
              <a:t>, например, </a:t>
            </a:r>
          </a:p>
          <a:p>
            <a:pPr lvl="1">
              <a:buFont typeface="Wingdings" pitchFamily="2" charset="2"/>
              <a:buChar char="ü"/>
            </a:pPr>
            <a:r>
              <a:rPr lang="ru-RU"/>
              <a:t> разработка «Руководства по работе в группе»</a:t>
            </a:r>
          </a:p>
          <a:p>
            <a:pPr lvl="1">
              <a:buFont typeface="Wingdings" pitchFamily="2" charset="2"/>
              <a:buChar char="ü"/>
            </a:pPr>
            <a:r>
              <a:rPr lang="ru-RU"/>
              <a:t> разработка «Правил подготовки презентаций»</a:t>
            </a:r>
          </a:p>
          <a:p>
            <a:pPr lvl="1">
              <a:buFont typeface="Wingdings" pitchFamily="2" charset="2"/>
              <a:buChar char="ü"/>
            </a:pPr>
            <a:r>
              <a:rPr lang="ru-RU"/>
              <a:t> самооценка работы в группе и т.п.</a:t>
            </a:r>
          </a:p>
        </p:txBody>
      </p:sp>
      <p:sp>
        <p:nvSpPr>
          <p:cNvPr id="374792" name="Text Box 3"/>
          <p:cNvSpPr txBox="1">
            <a:spLocks noChangeArrowheads="1"/>
          </p:cNvSpPr>
          <p:nvPr/>
        </p:nvSpPr>
        <p:spPr bwMode="auto">
          <a:xfrm>
            <a:off x="0" y="4076700"/>
            <a:ext cx="90360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Char char="•"/>
            </a:pPr>
            <a:r>
              <a:rPr lang="ru-RU"/>
              <a:t>Выполнение </a:t>
            </a:r>
            <a:r>
              <a:rPr lang="ru-RU" b="1"/>
              <a:t>парных, групповых, командных заданий</a:t>
            </a:r>
            <a:r>
              <a:rPr lang="ru-RU"/>
              <a:t> на разных предметах, в том числе – предполагающие общение посредством ИКТ</a:t>
            </a:r>
          </a:p>
        </p:txBody>
      </p:sp>
      <p:sp>
        <p:nvSpPr>
          <p:cNvPr id="374793" name="Text Box 3"/>
          <p:cNvSpPr txBox="1">
            <a:spLocks noChangeArrowheads="1"/>
          </p:cNvSpPr>
          <p:nvPr/>
        </p:nvSpPr>
        <p:spPr bwMode="auto">
          <a:xfrm>
            <a:off x="0" y="5734050"/>
            <a:ext cx="6516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Char char="•"/>
            </a:pPr>
            <a:r>
              <a:rPr lang="ru-RU"/>
              <a:t>Критерии оценки</a:t>
            </a:r>
          </a:p>
        </p:txBody>
      </p:sp>
    </p:spTree>
    <p:extLst>
      <p:ext uri="{BB962C8B-B14F-4D97-AF65-F5344CB8AC3E}">
        <p14:creationId xmlns:p14="http://schemas.microsoft.com/office/powerpoint/2010/main" val="1951217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47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47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47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47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7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74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92" grpId="0"/>
      <p:bldP spid="374793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1B176-B11D-48A3-90FD-70442404EE64}" type="slidenum">
              <a:rPr lang="ru-RU"/>
              <a:pPr>
                <a:defRPr/>
              </a:pPr>
              <a:t>92</a:t>
            </a:fld>
            <a:endParaRPr lang="ru-RU"/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975875" name="AutoShape 3"/>
          <p:cNvSpPr>
            <a:spLocks noChangeArrowheads="1"/>
          </p:cNvSpPr>
          <p:nvPr/>
        </p:nvSpPr>
        <p:spPr bwMode="gray">
          <a:xfrm>
            <a:off x="179388" y="115889"/>
            <a:ext cx="8821737" cy="1188876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600" b="1" dirty="0" smtClean="0">
                <a:solidFill>
                  <a:schemeClr val="tx2"/>
                </a:solidFill>
              </a:rPr>
              <a:t>Сотрудничество и коммуникация</a:t>
            </a:r>
            <a:r>
              <a:rPr lang="ru-RU" sz="3600" b="1" dirty="0">
                <a:solidFill>
                  <a:schemeClr val="tx2"/>
                </a:solidFill>
              </a:rPr>
              <a:t>: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3600" b="1" dirty="0" smtClean="0">
                <a:solidFill>
                  <a:schemeClr val="tx2"/>
                </a:solidFill>
              </a:rPr>
              <a:t>сопоставление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062144960"/>
              </p:ext>
            </p:extLst>
          </p:nvPr>
        </p:nvGraphicFramePr>
        <p:xfrm>
          <a:off x="1475656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045531" y="4077072"/>
            <a:ext cx="8540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dirty="0" smtClean="0"/>
              <a:t>диалог</a:t>
            </a:r>
            <a:endParaRPr lang="ru-RU" sz="1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3907176" y="3095175"/>
            <a:ext cx="11243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dirty="0" smtClean="0"/>
              <a:t>ситуация</a:t>
            </a:r>
          </a:p>
          <a:p>
            <a:pPr algn="ctr"/>
            <a:r>
              <a:rPr lang="ru-RU" sz="1600" i="1" dirty="0" smtClean="0"/>
              <a:t>общения</a:t>
            </a:r>
            <a:endParaRPr lang="ru-RU" sz="1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225639" y="2264178"/>
            <a:ext cx="17231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dirty="0" smtClean="0"/>
              <a:t>речевые и</a:t>
            </a:r>
          </a:p>
          <a:p>
            <a:pPr algn="ctr"/>
            <a:r>
              <a:rPr lang="ru-RU" sz="1600" i="1" dirty="0" smtClean="0"/>
              <a:t>иные средства,</a:t>
            </a:r>
          </a:p>
          <a:p>
            <a:pPr algn="ctr"/>
            <a:r>
              <a:rPr lang="ru-RU" sz="1600" i="1" dirty="0" smtClean="0"/>
              <a:t>отвечающие</a:t>
            </a:r>
            <a:endParaRPr lang="ru-RU" sz="16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18612" y="5017596"/>
            <a:ext cx="1969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FFFF00"/>
                </a:solidFill>
              </a:rPr>
              <a:t>коммуникативной</a:t>
            </a:r>
          </a:p>
          <a:p>
            <a:pPr algn="ctr"/>
            <a:r>
              <a:rPr lang="ru-RU" sz="1600" i="1" dirty="0" smtClean="0">
                <a:solidFill>
                  <a:srgbClr val="FFFF00"/>
                </a:solidFill>
              </a:rPr>
              <a:t>задаче</a:t>
            </a:r>
            <a:endParaRPr lang="ru-RU" sz="1600" i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7221" y="4234214"/>
            <a:ext cx="1097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FFFF00"/>
                </a:solidFill>
              </a:rPr>
              <a:t>формату</a:t>
            </a:r>
          </a:p>
          <a:p>
            <a:pPr algn="ctr"/>
            <a:r>
              <a:rPr lang="ru-RU" sz="1600" i="1" dirty="0" smtClean="0">
                <a:solidFill>
                  <a:srgbClr val="FFFF00"/>
                </a:solidFill>
              </a:rPr>
              <a:t>общения</a:t>
            </a:r>
            <a:endParaRPr lang="ru-RU" sz="1600" i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2715" y="2264178"/>
            <a:ext cx="21066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dirty="0" smtClean="0"/>
              <a:t>средства и</a:t>
            </a:r>
          </a:p>
          <a:p>
            <a:pPr algn="ctr"/>
            <a:r>
              <a:rPr lang="ru-RU" sz="1600" i="1" dirty="0" smtClean="0"/>
              <a:t>способы действий,</a:t>
            </a:r>
          </a:p>
          <a:p>
            <a:pPr algn="ctr"/>
            <a:r>
              <a:rPr lang="ru-RU" sz="1600" i="1" dirty="0" smtClean="0"/>
              <a:t>отвечающие</a:t>
            </a:r>
            <a:endParaRPr lang="ru-RU" sz="16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1490768" y="4259231"/>
            <a:ext cx="1827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FFFF00"/>
                </a:solidFill>
              </a:rPr>
              <a:t>предмету</a:t>
            </a:r>
          </a:p>
          <a:p>
            <a:pPr algn="ctr"/>
            <a:r>
              <a:rPr lang="ru-RU" sz="1600" i="1" dirty="0" smtClean="0">
                <a:solidFill>
                  <a:srgbClr val="FFFF00"/>
                </a:solidFill>
              </a:rPr>
              <a:t>сотрудничества</a:t>
            </a:r>
            <a:endParaRPr lang="ru-RU" sz="1600" i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9712" y="4931964"/>
            <a:ext cx="1827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dirty="0" smtClean="0">
                <a:solidFill>
                  <a:srgbClr val="FFFF00"/>
                </a:solidFill>
              </a:rPr>
              <a:t>процессу</a:t>
            </a:r>
          </a:p>
          <a:p>
            <a:pPr algn="ctr"/>
            <a:r>
              <a:rPr lang="ru-RU" sz="1600" i="1" dirty="0" smtClean="0">
                <a:solidFill>
                  <a:srgbClr val="FFFF00"/>
                </a:solidFill>
              </a:rPr>
              <a:t>сотрудничества</a:t>
            </a:r>
            <a:endParaRPr lang="ru-RU" sz="16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97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/>
      <p:bldP spid="14" grpId="0"/>
      <p:bldP spid="15" grpId="0"/>
      <p:bldP spid="16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5AB18F-79C1-4B07-B284-2B8CF981E760}" type="slidenum">
              <a:rPr lang="ru-RU"/>
              <a:pPr>
                <a:defRPr/>
              </a:pPr>
              <a:t>93</a:t>
            </a:fld>
            <a:endParaRPr lang="ru-RU"/>
          </a:p>
        </p:txBody>
      </p:sp>
      <p:sp>
        <p:nvSpPr>
          <p:cNvPr id="74755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74756" name="Rectangle 3"/>
          <p:cNvSpPr>
            <a:spLocks noChangeArrowheads="1"/>
          </p:cNvSpPr>
          <p:nvPr/>
        </p:nvSpPr>
        <p:spPr bwMode="auto">
          <a:xfrm>
            <a:off x="503238" y="2312988"/>
            <a:ext cx="8101012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>
              <a:lnSpc>
                <a:spcPct val="110000"/>
              </a:lnSpc>
              <a:spcBef>
                <a:spcPct val="20000"/>
              </a:spcBef>
            </a:pPr>
            <a:r>
              <a:rPr lang="ru-RU" sz="3200" b="1" dirty="0">
                <a:solidFill>
                  <a:schemeClr val="tx2"/>
                </a:solidFill>
              </a:rPr>
              <a:t>	Особенности учебных заданий, направленных на формирование способности к разрешению проблем </a:t>
            </a:r>
            <a:r>
              <a:rPr lang="ru-RU" sz="3200" b="1" dirty="0" smtClean="0">
                <a:solidFill>
                  <a:schemeClr val="tx2"/>
                </a:solidFill>
              </a:rPr>
              <a:t>/проблемных </a:t>
            </a:r>
            <a:r>
              <a:rPr lang="ru-RU" sz="3200" b="1" dirty="0">
                <a:solidFill>
                  <a:schemeClr val="tx2"/>
                </a:solidFill>
              </a:rPr>
              <a:t>ситуаций</a:t>
            </a:r>
          </a:p>
        </p:txBody>
      </p:sp>
    </p:spTree>
    <p:extLst>
      <p:ext uri="{BB962C8B-B14F-4D97-AF65-F5344CB8AC3E}">
        <p14:creationId xmlns:p14="http://schemas.microsoft.com/office/powerpoint/2010/main" val="32034955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79875" name="Rectangle 5"/>
          <p:cNvSpPr>
            <a:spLocks noChangeArrowheads="1"/>
          </p:cNvSpPr>
          <p:nvPr/>
        </p:nvSpPr>
        <p:spPr bwMode="auto">
          <a:xfrm>
            <a:off x="1871663" y="260350"/>
            <a:ext cx="6948487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2800" b="1">
                <a:solidFill>
                  <a:schemeClr val="tx2"/>
                </a:solidFill>
              </a:rPr>
              <a:t>Требования стандарта к личностным и метапредметным результатам. НШ </a:t>
            </a:r>
          </a:p>
        </p:txBody>
      </p:sp>
      <p:sp>
        <p:nvSpPr>
          <p:cNvPr id="79876" name="Rectangle 5"/>
          <p:cNvSpPr>
            <a:spLocks noChangeArrowheads="1"/>
          </p:cNvSpPr>
          <p:nvPr/>
        </p:nvSpPr>
        <p:spPr bwMode="auto">
          <a:xfrm>
            <a:off x="0" y="1916113"/>
            <a:ext cx="9144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 eaLnBrk="0" hangingPunct="0"/>
            <a:r>
              <a:rPr lang="ru-RU" sz="2800" b="1"/>
              <a:t>РАЗРЕШЕНИЕ ПРОБЛЕМ</a:t>
            </a:r>
            <a:endParaRPr lang="ru-RU" sz="2800" b="1" u="sng"/>
          </a:p>
          <a:p>
            <a:pPr marL="342900" indent="-342900" algn="ctr" eaLnBrk="0" hangingPunct="0"/>
            <a:r>
              <a:rPr lang="ru-RU" sz="2800" b="1"/>
              <a:t>МР: 2</a:t>
            </a:r>
          </a:p>
          <a:p>
            <a:pPr marL="342900" indent="-342900" algn="ctr" eaLnBrk="0" hangingPunct="0"/>
            <a:endParaRPr lang="ru-RU" b="1"/>
          </a:p>
          <a:p>
            <a:pPr marL="342900" indent="-342900" algn="ctr" eaLnBrk="0" hangingPunct="0"/>
            <a:endParaRPr lang="ru-RU" sz="800" b="1"/>
          </a:p>
          <a:p>
            <a:pPr marL="342900" indent="-342900" eaLnBrk="0" hangingPunct="0">
              <a:buFont typeface="Wingdings" pitchFamily="2" charset="2"/>
              <a:buChar char="ü"/>
            </a:pPr>
            <a:r>
              <a:rPr lang="ru-RU" sz="2400"/>
              <a:t>освоение способов решения </a:t>
            </a:r>
            <a:r>
              <a:rPr lang="ru-RU" sz="2400" b="1"/>
              <a:t>проблем творческого и поискового характера</a:t>
            </a:r>
            <a:r>
              <a:rPr lang="ru-RU"/>
              <a:t> </a:t>
            </a:r>
          </a:p>
        </p:txBody>
      </p:sp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350"/>
            <a:ext cx="1692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563B78-5FB4-4886-874D-23EA589A9909}" type="slidenum">
              <a:rPr lang="ru-RU"/>
              <a:pPr>
                <a:defRPr/>
              </a:pPr>
              <a:t>95</a:t>
            </a:fld>
            <a:endParaRPr lang="ru-RU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1871663" y="260350"/>
            <a:ext cx="6948487" cy="95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ru-RU" sz="2800" b="1" dirty="0">
                <a:solidFill>
                  <a:schemeClr val="tx2"/>
                </a:solidFill>
              </a:rPr>
              <a:t>Требования стандарта к личностным и </a:t>
            </a:r>
            <a:r>
              <a:rPr lang="ru-RU" sz="2800" b="1" dirty="0" err="1">
                <a:solidFill>
                  <a:schemeClr val="tx2"/>
                </a:solidFill>
              </a:rPr>
              <a:t>метапредметным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результатам. ОШ 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0" y="1273175"/>
            <a:ext cx="9144000" cy="3349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342900" indent="-342900" algn="ctr"/>
            <a:r>
              <a:rPr lang="ru-RU" sz="2800" b="1" dirty="0" smtClean="0"/>
              <a:t>РАЗРЕШЕНИЕ ПРОБЛЕМ</a:t>
            </a:r>
          </a:p>
          <a:p>
            <a:pPr marL="342900" indent="-342900" algn="ctr"/>
            <a:r>
              <a:rPr lang="ru-RU" sz="2800" b="1" dirty="0" smtClean="0"/>
              <a:t>(МР: 2, 4, 5)</a:t>
            </a:r>
          </a:p>
          <a:p>
            <a:pPr marL="342900" indent="-342900" algn="ctr"/>
            <a:endParaRPr lang="ru-RU" sz="800" b="1" dirty="0" smtClean="0"/>
          </a:p>
          <a:p>
            <a:pPr marL="342900" lvl="0" indent="-342900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2000" dirty="0" smtClean="0">
                <a:ea typeface="Times New Roman"/>
                <a:cs typeface="Arial" pitchFamily="34" charset="0"/>
              </a:rPr>
              <a:t>умение самостоятельно </a:t>
            </a:r>
            <a:r>
              <a:rPr lang="ru-RU" sz="2000" b="1" dirty="0" smtClean="0">
                <a:ea typeface="Times New Roman"/>
                <a:cs typeface="Arial" pitchFamily="34" charset="0"/>
              </a:rPr>
              <a:t>планировать пути достижения целей, в том числе альтернативные</a:t>
            </a:r>
            <a:r>
              <a:rPr lang="ru-RU" sz="2000" dirty="0" smtClean="0">
                <a:ea typeface="Times New Roman"/>
                <a:cs typeface="Arial" pitchFamily="34" charset="0"/>
              </a:rPr>
              <a:t>, осознанно </a:t>
            </a:r>
            <a:r>
              <a:rPr lang="ru-RU" sz="2000" b="1" dirty="0" smtClean="0">
                <a:ea typeface="Times New Roman"/>
                <a:cs typeface="Arial" pitchFamily="34" charset="0"/>
              </a:rPr>
              <a:t>выбирать наиболее эффективные способы </a:t>
            </a:r>
            <a:r>
              <a:rPr lang="ru-RU" sz="2000" dirty="0" smtClean="0">
                <a:ea typeface="Times New Roman"/>
                <a:cs typeface="Arial" pitchFamily="34" charset="0"/>
              </a:rPr>
              <a:t>решения учебных и познавательных задач;</a:t>
            </a:r>
            <a:r>
              <a:rPr lang="ru-RU" sz="2000" dirty="0" smtClean="0">
                <a:cs typeface="Arial" pitchFamily="34" charset="0"/>
              </a:rPr>
              <a:t>;</a:t>
            </a:r>
            <a:endParaRPr lang="ru-RU" sz="2000" dirty="0" smtClean="0">
              <a:ea typeface="Times New Roman"/>
              <a:cs typeface="Arial" pitchFamily="34" charset="0"/>
            </a:endParaRPr>
          </a:p>
          <a:p>
            <a:pPr marL="342900" indent="-342900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2000" dirty="0" smtClean="0">
                <a:ea typeface="Times New Roman"/>
                <a:cs typeface="Arial" pitchFamily="34" charset="0"/>
              </a:rPr>
              <a:t>умение </a:t>
            </a:r>
            <a:r>
              <a:rPr lang="ru-RU" sz="2000" b="1" dirty="0" smtClean="0">
                <a:ea typeface="Times New Roman"/>
                <a:cs typeface="Arial" pitchFamily="34" charset="0"/>
              </a:rPr>
              <a:t>оценивать собственные возможности </a:t>
            </a:r>
            <a:r>
              <a:rPr lang="ru-RU" sz="2000" dirty="0" smtClean="0">
                <a:ea typeface="Times New Roman"/>
                <a:cs typeface="Arial" pitchFamily="34" charset="0"/>
              </a:rPr>
              <a:t>решения учебной задачи; </a:t>
            </a:r>
          </a:p>
          <a:p>
            <a:pPr marL="342900" lvl="0" indent="-342900">
              <a:spcBef>
                <a:spcPts val="300"/>
              </a:spcBef>
              <a:buFont typeface="Wingdings" pitchFamily="2" charset="2"/>
              <a:buChar char="ü"/>
            </a:pPr>
            <a:r>
              <a:rPr lang="ru-RU" sz="2000" dirty="0" smtClean="0">
                <a:ea typeface="Times New Roman"/>
                <a:cs typeface="Arial" pitchFamily="34" charset="0"/>
              </a:rPr>
              <a:t>владение </a:t>
            </a:r>
            <a:r>
              <a:rPr lang="ru-RU" sz="2000" b="1" dirty="0" smtClean="0">
                <a:ea typeface="Times New Roman"/>
                <a:cs typeface="Arial" pitchFamily="34" charset="0"/>
              </a:rPr>
              <a:t>основами принятия решений и осуществления осознанного выбора</a:t>
            </a:r>
            <a:r>
              <a:rPr lang="ru-RU" sz="2000" dirty="0" smtClean="0">
                <a:ea typeface="Times New Roman"/>
                <a:cs typeface="Arial" pitchFamily="34" charset="0"/>
              </a:rPr>
              <a:t> в учебной и познавательной деятельности;</a:t>
            </a:r>
          </a:p>
        </p:txBody>
      </p:sp>
      <p:pic>
        <p:nvPicPr>
          <p:cNvPr id="5120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350"/>
            <a:ext cx="1692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0115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A0FFD2-55C3-49A5-97B5-81C556E0AA39}" type="slidenum">
              <a:rPr lang="ru-RU"/>
              <a:pPr>
                <a:defRPr/>
              </a:pPr>
              <a:t>96</a:t>
            </a:fld>
            <a:endParaRPr lang="ru-RU"/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975875" name="AutoShape 3"/>
          <p:cNvSpPr>
            <a:spLocks noChangeArrowheads="1"/>
          </p:cNvSpPr>
          <p:nvPr/>
        </p:nvSpPr>
        <p:spPr bwMode="gray">
          <a:xfrm>
            <a:off x="179388" y="115888"/>
            <a:ext cx="8821737" cy="1044575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600" b="1">
                <a:solidFill>
                  <a:schemeClr val="tx2"/>
                </a:solidFill>
              </a:rPr>
              <a:t>Разрешение проблем: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3600" b="1">
                <a:solidFill>
                  <a:schemeClr val="tx2"/>
                </a:solidFill>
              </a:rPr>
              <a:t>модели и формат заданий</a:t>
            </a:r>
            <a:endParaRPr lang="ru-RU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4179" name="Text Box 3"/>
          <p:cNvSpPr txBox="1">
            <a:spLocks noChangeArrowheads="1"/>
          </p:cNvSpPr>
          <p:nvPr/>
        </p:nvSpPr>
        <p:spPr bwMode="auto">
          <a:xfrm>
            <a:off x="0" y="1412875"/>
            <a:ext cx="914400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800100" lvl="1" indent="-342900">
              <a:lnSpc>
                <a:spcPct val="95000"/>
              </a:lnSpc>
            </a:pPr>
            <a:r>
              <a:rPr lang="ru-RU" sz="2800"/>
              <a:t>«Хорошее» задание предполагает наличие:</a:t>
            </a:r>
          </a:p>
          <a:p>
            <a:pPr marL="342900" indent="-342900">
              <a:lnSpc>
                <a:spcPct val="95000"/>
              </a:lnSpc>
              <a:buFontTx/>
              <a:buChar char="•"/>
            </a:pPr>
            <a:endParaRPr lang="ru-RU" sz="800"/>
          </a:p>
          <a:p>
            <a:pPr marL="800100" lvl="1" indent="-342900">
              <a:lnSpc>
                <a:spcPct val="95000"/>
              </a:lnSpc>
              <a:buFont typeface="Wingdings" pitchFamily="2" charset="2"/>
              <a:buChar char="ü"/>
            </a:pPr>
            <a:r>
              <a:rPr lang="ru-RU" sz="2800" b="1" u="sng"/>
              <a:t>проблемы</a:t>
            </a:r>
            <a:r>
              <a:rPr lang="ru-RU" sz="2800" b="1"/>
              <a:t> </a:t>
            </a:r>
            <a:r>
              <a:rPr lang="ru-RU" sz="2800"/>
              <a:t>(новой, ранее незнакомой, неожиданной), требующей самостоятельного принятия решения; как правило:</a:t>
            </a:r>
          </a:p>
          <a:p>
            <a:pPr marL="1143000" lvl="2" indent="-228600">
              <a:lnSpc>
                <a:spcPct val="95000"/>
              </a:lnSpc>
              <a:buFont typeface="Wingdings" pitchFamily="2" charset="2"/>
              <a:buChar char="ü"/>
            </a:pPr>
            <a:r>
              <a:rPr lang="ru-RU" sz="2400"/>
              <a:t>нового взгляда на известный объект</a:t>
            </a:r>
            <a:r>
              <a:rPr lang="ru-RU" sz="2800"/>
              <a:t>;</a:t>
            </a:r>
          </a:p>
          <a:p>
            <a:pPr marL="1143000" lvl="2" indent="-228600">
              <a:lnSpc>
                <a:spcPct val="95000"/>
              </a:lnSpc>
              <a:buFont typeface="Wingdings" pitchFamily="2" charset="2"/>
              <a:buChar char="ü"/>
            </a:pPr>
            <a:r>
              <a:rPr lang="ru-RU" sz="2400"/>
              <a:t>создания нового объекта, отвечающего заданным требованиям;</a:t>
            </a:r>
          </a:p>
          <a:p>
            <a:pPr marL="1143000" lvl="2" indent="-228600">
              <a:lnSpc>
                <a:spcPct val="95000"/>
              </a:lnSpc>
              <a:buFont typeface="Wingdings" pitchFamily="2" charset="2"/>
              <a:buChar char="ü"/>
            </a:pPr>
            <a:r>
              <a:rPr lang="ru-RU" sz="2400"/>
              <a:t>«устранения неполадок»; </a:t>
            </a:r>
          </a:p>
          <a:p>
            <a:pPr marL="342900" indent="-342900">
              <a:lnSpc>
                <a:spcPct val="95000"/>
              </a:lnSpc>
              <a:buFontTx/>
              <a:buChar char="•"/>
            </a:pPr>
            <a:endParaRPr lang="ru-RU" sz="800"/>
          </a:p>
          <a:p>
            <a:pPr marL="800100" lvl="1" indent="-342900">
              <a:lnSpc>
                <a:spcPct val="95000"/>
              </a:lnSpc>
              <a:buFont typeface="Wingdings" pitchFamily="2" charset="2"/>
              <a:buChar char="ü"/>
            </a:pPr>
            <a:r>
              <a:rPr lang="ru-RU" sz="2800" b="1" u="sng"/>
              <a:t>ситуации неопределенности</a:t>
            </a:r>
            <a:r>
              <a:rPr lang="ru-RU" sz="2400" b="1" u="sng"/>
              <a:t>,</a:t>
            </a:r>
            <a:r>
              <a:rPr lang="ru-RU" sz="2400" b="1"/>
              <a:t>  требующей поиска приемлемого решения и (или) выбора одного из возможных альтернативных решений;</a:t>
            </a:r>
          </a:p>
          <a:p>
            <a:pPr marL="342900" indent="-342900">
              <a:lnSpc>
                <a:spcPct val="95000"/>
              </a:lnSpc>
              <a:buFontTx/>
              <a:buChar char="•"/>
            </a:pPr>
            <a:endParaRPr lang="ru-RU" sz="800"/>
          </a:p>
          <a:p>
            <a:pPr marL="800100" lvl="1" indent="-342900">
              <a:lnSpc>
                <a:spcPct val="95000"/>
              </a:lnSpc>
              <a:buFont typeface="Wingdings" pitchFamily="2" charset="2"/>
              <a:buChar char="ü"/>
            </a:pPr>
            <a:r>
              <a:rPr lang="ru-RU" sz="2800" b="1" u="sng"/>
              <a:t>воплощения</a:t>
            </a:r>
            <a:r>
              <a:rPr lang="ru-RU" sz="2800" b="1"/>
              <a:t> принятого решения на практике</a:t>
            </a:r>
          </a:p>
        </p:txBody>
      </p:sp>
    </p:spTree>
    <p:extLst>
      <p:ext uri="{BB962C8B-B14F-4D97-AF65-F5344CB8AC3E}">
        <p14:creationId xmlns:p14="http://schemas.microsoft.com/office/powerpoint/2010/main" val="3978831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4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34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34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34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34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341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2252" y="152636"/>
            <a:ext cx="6871631" cy="1260140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Оценка учебных заданий: разрешение проблем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302" y="1340768"/>
            <a:ext cx="6288814" cy="2301729"/>
          </a:xfrm>
        </p:spPr>
        <p:txBody>
          <a:bodyPr/>
          <a:lstStyle/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Первый вопрос: </a:t>
            </a:r>
          </a:p>
          <a:p>
            <a:pPr marL="0" indent="0">
              <a:lnSpc>
                <a:spcPts val="2400"/>
              </a:lnSpc>
              <a:spcBef>
                <a:spcPts val="0"/>
              </a:spcBef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Задание требует принятия само-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стоятельных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решений по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разре-шению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проблемы, выходящей за рамки чисто учебной задачи с известным алгоритмом действий?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7925756" y="2091541"/>
            <a:ext cx="1044000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8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ДА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251519" y="3623271"/>
            <a:ext cx="6385021" cy="2477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Второй и третий вопросы: </a:t>
            </a:r>
          </a:p>
          <a:p>
            <a:pPr marL="0" indent="0">
              <a:buFontTx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Существуют ли альтернативы, есть ли у учащихся выбор?</a:t>
            </a:r>
          </a:p>
          <a:p>
            <a:pPr marL="0" indent="0">
              <a:buFontTx/>
              <a:buNone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Требуется ли воплощение принятых решений на практике?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6809379" y="944724"/>
            <a:ext cx="2232755" cy="7920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3300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en-US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ru-RU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хороших</a:t>
            </a:r>
            <a:r>
              <a:rPr lang="en-US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24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заданиях:</a:t>
            </a:r>
          </a:p>
          <a:p>
            <a:pPr marL="0" indent="0">
              <a:buNone/>
            </a:pPr>
            <a:endParaRPr lang="ru-RU" sz="24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6871825" y="2096852"/>
            <a:ext cx="1044000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НЕТ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 bwMode="auto">
          <a:xfrm>
            <a:off x="6728784" y="4833156"/>
            <a:ext cx="2240972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ДА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7107195" y="2649603"/>
            <a:ext cx="593122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 bwMode="auto">
          <a:xfrm>
            <a:off x="8151195" y="2641647"/>
            <a:ext cx="593122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 bwMode="auto">
          <a:xfrm>
            <a:off x="7049187" y="5960597"/>
            <a:ext cx="593122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Объект 2"/>
          <p:cNvSpPr txBox="1">
            <a:spLocks/>
          </p:cNvSpPr>
          <p:nvPr/>
        </p:nvSpPr>
        <p:spPr bwMode="auto">
          <a:xfrm>
            <a:off x="8151195" y="5960597"/>
            <a:ext cx="593122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Объект 2"/>
          <p:cNvSpPr txBox="1">
            <a:spLocks/>
          </p:cNvSpPr>
          <p:nvPr/>
        </p:nvSpPr>
        <p:spPr bwMode="auto">
          <a:xfrm>
            <a:off x="7468282" y="3615494"/>
            <a:ext cx="1044000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НЕТ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 bwMode="auto">
          <a:xfrm>
            <a:off x="7711692" y="4148590"/>
            <a:ext cx="593122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2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800" b="1" dirty="0" smtClean="0">
              <a:solidFill>
                <a:srgbClr val="FF33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 bwMode="auto">
          <a:xfrm>
            <a:off x="6728784" y="5402535"/>
            <a:ext cx="1139621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18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В одном случае</a:t>
            </a:r>
          </a:p>
        </p:txBody>
      </p:sp>
      <p:sp>
        <p:nvSpPr>
          <p:cNvPr id="27" name="Объект 2"/>
          <p:cNvSpPr txBox="1">
            <a:spLocks/>
          </p:cNvSpPr>
          <p:nvPr/>
        </p:nvSpPr>
        <p:spPr bwMode="auto">
          <a:xfrm>
            <a:off x="7868405" y="5402535"/>
            <a:ext cx="1139621" cy="5580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обоих случаях</a:t>
            </a:r>
          </a:p>
        </p:txBody>
      </p:sp>
    </p:spTree>
    <p:extLst>
      <p:ext uri="{BB962C8B-B14F-4D97-AF65-F5344CB8AC3E}">
        <p14:creationId xmlns:p14="http://schemas.microsoft.com/office/powerpoint/2010/main" val="40176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9" grpId="0"/>
      <p:bldP spid="11" grpId="0" animBg="1"/>
      <p:bldP spid="14" grpId="0" animBg="1"/>
      <p:bldP spid="16" grpId="0" animBg="1"/>
      <p:bldP spid="13" grpId="0" animBg="1"/>
      <p:bldP spid="15" grpId="0" animBg="1"/>
      <p:bldP spid="17" grpId="0" animBg="1"/>
      <p:bldP spid="20" grpId="0" animBg="1"/>
      <p:bldP spid="21" grpId="0" animBg="1"/>
      <p:bldP spid="23" grpId="0" animBg="1"/>
      <p:bldP spid="26" grpId="0" animBg="1"/>
      <p:bldP spid="27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2D795D-0B2C-409E-90C2-2A5D5372CA96}" type="slidenum">
              <a:rPr lang="ru-RU"/>
              <a:pPr>
                <a:defRPr/>
              </a:pPr>
              <a:t>98</a:t>
            </a:fld>
            <a:endParaRPr lang="ru-RU"/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975875" name="AutoShape 3"/>
          <p:cNvSpPr>
            <a:spLocks noChangeArrowheads="1"/>
          </p:cNvSpPr>
          <p:nvPr/>
        </p:nvSpPr>
        <p:spPr bwMode="gray">
          <a:xfrm>
            <a:off x="0" y="188913"/>
            <a:ext cx="8750300" cy="1008062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70000"/>
              </a:lnSpc>
              <a:defRPr/>
            </a:pPr>
            <a:r>
              <a:rPr lang="ru-RU" sz="3600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Разрешение проблемы:</a:t>
            </a:r>
          </a:p>
          <a:p>
            <a:pPr algn="ctr" eaLnBrk="0" hangingPunct="0">
              <a:lnSpc>
                <a:spcPct val="70000"/>
              </a:lnSpc>
              <a:defRPr/>
            </a:pPr>
            <a:r>
              <a:rPr lang="ru-RU" sz="3600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пример задания </a:t>
            </a:r>
            <a:endParaRPr lang="ru-RU" sz="3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+mn-cs"/>
            </a:endParaRPr>
          </a:p>
        </p:txBody>
      </p:sp>
      <p:sp>
        <p:nvSpPr>
          <p:cNvPr id="83973" name="Text Box 3"/>
          <p:cNvSpPr txBox="1">
            <a:spLocks noChangeArrowheads="1"/>
          </p:cNvSpPr>
          <p:nvPr/>
        </p:nvSpPr>
        <p:spPr bwMode="auto">
          <a:xfrm>
            <a:off x="827088" y="1449388"/>
            <a:ext cx="8102600" cy="5094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0" hangingPunct="0"/>
            <a:r>
              <a:rPr lang="ru-RU" sz="2800" b="1">
                <a:solidFill>
                  <a:schemeClr val="tx2"/>
                </a:solidFill>
              </a:rPr>
              <a:t>Задание</a:t>
            </a:r>
          </a:p>
          <a:p>
            <a:pPr eaLnBrk="0" hangingPunct="0"/>
            <a:r>
              <a:rPr lang="ru-RU" sz="2800"/>
              <a:t>	</a:t>
            </a:r>
            <a:r>
              <a:rPr lang="ru-RU" sz="2400"/>
              <a:t>Учитель предложил вам подготовить подарки для ветеранов – полезные в жизни или хозяйстве изделия.</a:t>
            </a:r>
          </a:p>
          <a:p>
            <a:pPr eaLnBrk="0" hangingPunct="0"/>
            <a:r>
              <a:rPr lang="ru-RU" sz="2400"/>
              <a:t>	Обсудите и наметьте порядок работ. Подберите необходимые материалы и инструменты.</a:t>
            </a:r>
          </a:p>
          <a:p>
            <a:pPr eaLnBrk="0" hangingPunct="0"/>
            <a:r>
              <a:rPr lang="ru-RU" sz="2400"/>
              <a:t>	Изготовьте свои изделия.</a:t>
            </a:r>
          </a:p>
          <a:p>
            <a:pPr eaLnBrk="0" hangingPunct="0"/>
            <a:r>
              <a:rPr lang="ru-RU" sz="2400"/>
              <a:t>	Расскажите о том, что вы делали:</a:t>
            </a:r>
          </a:p>
          <a:p>
            <a:pPr marL="1143000" lvl="2" indent="-228600" eaLnBrk="0" hangingPunct="0">
              <a:buFontTx/>
              <a:buChar char="•"/>
            </a:pPr>
            <a:r>
              <a:rPr lang="ru-RU" sz="2400"/>
              <a:t>какие идеи возникали, и как искали изделия;</a:t>
            </a:r>
          </a:p>
          <a:p>
            <a:pPr marL="1143000" lvl="2" indent="-228600" eaLnBrk="0" hangingPunct="0">
              <a:buFontTx/>
              <a:buChar char="•"/>
            </a:pPr>
            <a:r>
              <a:rPr lang="ru-RU" sz="2400"/>
              <a:t>какие проблемы возникали во время работы, и как вы их решали;</a:t>
            </a:r>
          </a:p>
          <a:p>
            <a:pPr marL="1143000" lvl="2" indent="-228600" eaLnBrk="0" hangingPunct="0">
              <a:buFontTx/>
              <a:buChar char="•"/>
            </a:pPr>
            <a:r>
              <a:rPr lang="ru-RU" sz="2400"/>
              <a:t>достигнут ли результат, который вы планировали</a:t>
            </a:r>
            <a:r>
              <a:rPr lang="ru-RU"/>
              <a:t> </a:t>
            </a:r>
            <a:r>
              <a:rPr lang="ru-RU" sz="3200" b="1"/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3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 sz="2400">
              <a:latin typeface="Times New Roman" pitchFamily="18" charset="0"/>
            </a:endParaRPr>
          </a:p>
        </p:txBody>
      </p:sp>
      <p:sp>
        <p:nvSpPr>
          <p:cNvPr id="99331" name="Text Box 4"/>
          <p:cNvSpPr txBox="1">
            <a:spLocks noChangeArrowheads="1"/>
          </p:cNvSpPr>
          <p:nvPr/>
        </p:nvSpPr>
        <p:spPr bwMode="auto">
          <a:xfrm>
            <a:off x="107950" y="908050"/>
            <a:ext cx="9036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FontTx/>
              <a:buChar char="•"/>
            </a:pPr>
            <a:endParaRPr lang="ru-RU" sz="3200"/>
          </a:p>
        </p:txBody>
      </p:sp>
      <p:sp>
        <p:nvSpPr>
          <p:cNvPr id="99332" name="Text Box 6"/>
          <p:cNvSpPr txBox="1">
            <a:spLocks noChangeArrowheads="1"/>
          </p:cNvSpPr>
          <p:nvPr/>
        </p:nvSpPr>
        <p:spPr bwMode="auto">
          <a:xfrm>
            <a:off x="179388" y="1052513"/>
            <a:ext cx="7488955" cy="13256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b="1" dirty="0" smtClean="0"/>
              <a:t>Задания (1</a:t>
            </a:r>
            <a:r>
              <a:rPr lang="ru-RU" b="1" dirty="0"/>
              <a:t>). </a:t>
            </a:r>
            <a:r>
              <a:rPr lang="ru-RU" b="1" dirty="0" smtClean="0"/>
              <a:t>Постановка </a:t>
            </a:r>
            <a:r>
              <a:rPr lang="ru-RU" b="1" u="sng" dirty="0" smtClean="0"/>
              <a:t>учебной</a:t>
            </a:r>
            <a:r>
              <a:rPr lang="ru-RU" b="1" dirty="0" smtClean="0"/>
              <a:t> проб-</a:t>
            </a:r>
            <a:r>
              <a:rPr lang="ru-RU" b="1" dirty="0" err="1" smtClean="0"/>
              <a:t>лемы</a:t>
            </a:r>
            <a:r>
              <a:rPr lang="ru-RU" b="1" dirty="0" smtClean="0"/>
              <a:t> </a:t>
            </a:r>
            <a:r>
              <a:rPr lang="ru-RU" b="1" dirty="0"/>
              <a:t>в рамках </a:t>
            </a:r>
            <a:r>
              <a:rPr lang="ru-RU" b="1" dirty="0" smtClean="0"/>
              <a:t>изученного: </a:t>
            </a:r>
            <a:r>
              <a:rPr lang="ru-RU" sz="2400" b="1" i="1" dirty="0" smtClean="0"/>
              <a:t>Реши задачу, напиши сочинение, выполни опыт …</a:t>
            </a:r>
            <a:endParaRPr lang="ru-RU" sz="2400" i="1" dirty="0"/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8208404" y="1186110"/>
            <a:ext cx="72231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3600" b="1" dirty="0" smtClean="0"/>
              <a:t>1</a:t>
            </a:r>
            <a:endParaRPr lang="ru-RU" sz="3600" dirty="0"/>
          </a:p>
        </p:txBody>
      </p:sp>
      <p:sp>
        <p:nvSpPr>
          <p:cNvPr id="99334" name="Text Box 9"/>
          <p:cNvSpPr txBox="1">
            <a:spLocks noChangeArrowheads="1"/>
          </p:cNvSpPr>
          <p:nvPr/>
        </p:nvSpPr>
        <p:spPr bwMode="auto">
          <a:xfrm>
            <a:off x="7754939" y="321093"/>
            <a:ext cx="1224893" cy="5869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sz="3200" b="1" u="sng" dirty="0" smtClean="0"/>
              <a:t>КОД</a:t>
            </a:r>
            <a:r>
              <a:rPr lang="ru-RU" sz="3200" b="1" dirty="0" smtClean="0"/>
              <a:t>:</a:t>
            </a:r>
            <a:endParaRPr lang="ru-RU" sz="3200" dirty="0"/>
          </a:p>
        </p:txBody>
      </p:sp>
      <p:sp>
        <p:nvSpPr>
          <p:cNvPr id="99335" name="Rectangle 5"/>
          <p:cNvSpPr>
            <a:spLocks noChangeArrowheads="1"/>
          </p:cNvSpPr>
          <p:nvPr/>
        </p:nvSpPr>
        <p:spPr bwMode="auto">
          <a:xfrm>
            <a:off x="468313" y="0"/>
            <a:ext cx="7344047" cy="882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chemeClr val="tx2"/>
                </a:solidFill>
              </a:rPr>
              <a:t>Решение </a:t>
            </a:r>
            <a:r>
              <a:rPr lang="ru-RU" sz="3200" b="1" dirty="0" smtClean="0">
                <a:solidFill>
                  <a:schemeClr val="tx2"/>
                </a:solidFill>
              </a:rPr>
              <a:t>проблем: оценка </a:t>
            </a:r>
            <a:r>
              <a:rPr lang="ru-RU" sz="3200" b="1" dirty="0">
                <a:solidFill>
                  <a:schemeClr val="tx2"/>
                </a:solidFill>
              </a:rPr>
              <a:t>(кодировка) учебных заданий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66266" y="2528900"/>
            <a:ext cx="7502077" cy="1387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b="1" dirty="0" smtClean="0"/>
              <a:t>Задания (2-3). </a:t>
            </a:r>
            <a:r>
              <a:rPr lang="ru-RU" b="1" dirty="0"/>
              <a:t>Постановка </a:t>
            </a:r>
            <a:r>
              <a:rPr lang="ru-RU" b="1" u="sng" dirty="0"/>
              <a:t>учебной</a:t>
            </a:r>
            <a:r>
              <a:rPr lang="ru-RU" b="1" dirty="0"/>
              <a:t> </a:t>
            </a:r>
            <a:r>
              <a:rPr lang="ru-RU" b="1" dirty="0" smtClean="0"/>
              <a:t>проб-</a:t>
            </a:r>
            <a:r>
              <a:rPr lang="ru-RU" b="1" dirty="0" err="1" smtClean="0"/>
              <a:t>лемы</a:t>
            </a:r>
            <a:r>
              <a:rPr lang="ru-RU" b="1" dirty="0" smtClean="0"/>
              <a:t>, выходящей за рамки отработки и допускающей альтернативные решения</a:t>
            </a:r>
            <a:endParaRPr lang="ru-RU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8064388" y="2897050"/>
            <a:ext cx="972108" cy="648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3600" b="1" dirty="0" smtClean="0"/>
              <a:t>2-3</a:t>
            </a:r>
            <a:endParaRPr lang="ru-RU" sz="3600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82101" y="4257092"/>
            <a:ext cx="7502077" cy="224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ru-RU" b="1" dirty="0" smtClean="0"/>
              <a:t>Задания (4). </a:t>
            </a:r>
            <a:r>
              <a:rPr lang="ru-RU" b="1" dirty="0"/>
              <a:t>Постановка </a:t>
            </a:r>
            <a:r>
              <a:rPr lang="ru-RU" b="1" u="sng" dirty="0" smtClean="0"/>
              <a:t>реальной</a:t>
            </a:r>
            <a:r>
              <a:rPr lang="ru-RU" b="1" dirty="0" smtClean="0"/>
              <a:t> проб-</a:t>
            </a:r>
            <a:r>
              <a:rPr lang="ru-RU" b="1" dirty="0" err="1" smtClean="0"/>
              <a:t>лемы</a:t>
            </a:r>
            <a:r>
              <a:rPr lang="ru-RU" b="1" dirty="0" smtClean="0"/>
              <a:t>, выходящей за рамки отработки и допускающей альтернативные решения: </a:t>
            </a:r>
            <a:r>
              <a:rPr lang="ru-RU" b="1" i="1" dirty="0" smtClean="0"/>
              <a:t>инсценировка, музей, изучение и </a:t>
            </a:r>
            <a:r>
              <a:rPr lang="ru-RU" b="1" i="1" dirty="0" err="1" smtClean="0"/>
              <a:t>кор-рекция</a:t>
            </a:r>
            <a:r>
              <a:rPr lang="ru-RU" b="1" i="1" dirty="0" smtClean="0"/>
              <a:t> микроклимата, создание ЭОР </a:t>
            </a:r>
            <a:r>
              <a:rPr lang="ru-RU" b="1" dirty="0" smtClean="0"/>
              <a:t>…</a:t>
            </a:r>
            <a:endParaRPr lang="ru-RU" dirty="0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8218588" y="5115697"/>
            <a:ext cx="72231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3600" b="1" dirty="0" smtClean="0"/>
              <a:t>4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135561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11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8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B2B2B2"/>
            </a:gs>
            <a:gs pos="50000">
              <a:srgbClr val="FFFFCC"/>
            </a:gs>
            <a:gs pos="100000">
              <a:srgbClr val="B2B2B2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B2B2B2"/>
            </a:gs>
            <a:gs pos="50000">
              <a:srgbClr val="FFFFCC"/>
            </a:gs>
            <a:gs pos="100000">
              <a:srgbClr val="B2B2B2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13287</TotalTime>
  <Words>7942</Words>
  <Application>Microsoft Office PowerPoint</Application>
  <PresentationFormat>Экран (4:3)</PresentationFormat>
  <Paragraphs>1960</Paragraphs>
  <Slides>142</Slides>
  <Notes>65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142</vt:i4>
      </vt:variant>
    </vt:vector>
  </HeadingPairs>
  <TitlesOfParts>
    <vt:vector size="145" baseType="lpstr">
      <vt:lpstr>Оформление по умолчанию</vt:lpstr>
      <vt:lpstr>Диаграмма</vt:lpstr>
      <vt:lpstr>Диаграмма Microsoft Excel</vt:lpstr>
      <vt:lpstr>Федеральный государственный    образовательный стандарт. Начальное и основное общее образование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Россия: LA и SW баллы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учебных заданий: ценностно-смысловые установки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учебных заданий: рефлексия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учебных заданий: саморегуляция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учебных заданий: сотрудничество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учебных заданий: коммуникация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учебных заданий: разрешение проблем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учебных заданий: самостоятельное пополнение знаний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Оценка учебных заданий с использованием ИКТ</vt:lpstr>
      <vt:lpstr>Презентация PowerPoint</vt:lpstr>
      <vt:lpstr>Презентация PowerPoint</vt:lpstr>
      <vt:lpstr>Примеры “хороших” заданий </vt:lpstr>
      <vt:lpstr>Презентация PowerPoint</vt:lpstr>
      <vt:lpstr>Презентация PowerPoint</vt:lpstr>
      <vt:lpstr>Презентация PowerPoint</vt:lpstr>
      <vt:lpstr>Основные этапы урока</vt:lpstr>
      <vt:lpstr>Основные этапы урока</vt:lpstr>
      <vt:lpstr>Основные этапы урока</vt:lpstr>
      <vt:lpstr>Основные этапы урока</vt:lpstr>
      <vt:lpstr>Основные этапы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качества образования</dc:title>
  <dc:creator>SL</dc:creator>
  <cp:lastModifiedBy>Your User Name</cp:lastModifiedBy>
  <cp:revision>657</cp:revision>
  <cp:lastPrinted>2002-07-25T21:58:31Z</cp:lastPrinted>
  <dcterms:created xsi:type="dcterms:W3CDTF">2000-10-10T11:53:38Z</dcterms:created>
  <dcterms:modified xsi:type="dcterms:W3CDTF">2012-10-16T09:31:01Z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2734758</vt:lpwstr>
  </property>
  <property fmtid="{D5CDD505-2E9C-101B-9397-08002B2CF9AE}" name="NXPowerLiteSettings" pid="3">
    <vt:lpwstr>B64006B004C800</vt:lpwstr>
  </property>
  <property fmtid="{D5CDD505-2E9C-101B-9397-08002B2CF9AE}" name="NXPowerLiteVersion" pid="4">
    <vt:lpwstr>D4.3.1</vt:lpwstr>
  </property>
</Properties>
</file>