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9" r:id="rId1"/>
  </p:sldMasterIdLst>
  <p:notesMasterIdLst>
    <p:notesMasterId r:id="rId11"/>
  </p:notesMasterIdLst>
  <p:sldIdLst>
    <p:sldId id="583" r:id="rId2"/>
    <p:sldId id="603" r:id="rId3"/>
    <p:sldId id="609" r:id="rId4"/>
    <p:sldId id="604" r:id="rId5"/>
    <p:sldId id="605" r:id="rId6"/>
    <p:sldId id="574" r:id="rId7"/>
    <p:sldId id="608" r:id="rId8"/>
    <p:sldId id="606" r:id="rId9"/>
    <p:sldId id="607" r:id="rId10"/>
  </p:sldIdLst>
  <p:sldSz cx="9144000" cy="6858000" type="screen4x3"/>
  <p:notesSz cx="67992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D0"/>
    <a:srgbClr val="FFC1F6"/>
    <a:srgbClr val="FF9BF1"/>
    <a:srgbClr val="FFD9FA"/>
    <a:srgbClr val="FE84EF"/>
    <a:srgbClr val="FFFF00"/>
    <a:srgbClr val="FFFF99"/>
    <a:srgbClr val="53F17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213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7C81B-A17F-4AEB-A195-F7AFDBAFC6B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DEC45-CE9D-4849-A03C-96A46E063691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или замена лифтового оборудования, </a:t>
          </a:r>
        </a:p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признанного непригодным для эксплуатации, </a:t>
          </a:r>
        </a:p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лифтовых шахт </a:t>
          </a:r>
          <a:endParaRPr lang="ru-RU" sz="1400" b="1" dirty="0">
            <a:solidFill>
              <a:schemeClr val="tx1"/>
            </a:solidFill>
          </a:endParaRPr>
        </a:p>
      </dgm:t>
    </dgm:pt>
    <dgm:pt modelId="{1F2234D2-D082-4FA3-B14C-C2E55287DB76}" type="parTrans" cxnId="{B4C2635C-78CE-449F-B190-7B4DB0285868}">
      <dgm:prSet/>
      <dgm:spPr/>
      <dgm:t>
        <a:bodyPr/>
        <a:lstStyle/>
        <a:p>
          <a:endParaRPr lang="ru-RU"/>
        </a:p>
      </dgm:t>
    </dgm:pt>
    <dgm:pt modelId="{5C108342-E85B-4956-A694-338402FF3294}" type="sibTrans" cxnId="{B4C2635C-78CE-449F-B190-7B4DB0285868}">
      <dgm:prSet/>
      <dgm:spPr/>
      <dgm:t>
        <a:bodyPr/>
        <a:lstStyle/>
        <a:p>
          <a:endParaRPr lang="ru-RU"/>
        </a:p>
      </dgm:t>
    </dgm:pt>
    <dgm:pt modelId="{130EB027-9DC1-4F17-9BF5-75A5309A28EA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утепление и ремонт фасада</a:t>
          </a:r>
          <a:endParaRPr lang="ru-RU" sz="1400" b="1" dirty="0">
            <a:solidFill>
              <a:schemeClr val="tx1"/>
            </a:solidFill>
          </a:endParaRPr>
        </a:p>
      </dgm:t>
    </dgm:pt>
    <dgm:pt modelId="{AC6ED2B2-0931-47E2-91CC-C57B8B67C3A2}" type="parTrans" cxnId="{E69D8669-1B53-4639-AD0D-103EE5530DDF}">
      <dgm:prSet/>
      <dgm:spPr/>
      <dgm:t>
        <a:bodyPr/>
        <a:lstStyle/>
        <a:p>
          <a:endParaRPr lang="ru-RU"/>
        </a:p>
      </dgm:t>
    </dgm:pt>
    <dgm:pt modelId="{CB2CF05C-D0B5-479A-8BEB-51213185E317}" type="sibTrans" cxnId="{E69D8669-1B53-4639-AD0D-103EE5530DDF}">
      <dgm:prSet/>
      <dgm:spPr/>
      <dgm:t>
        <a:bodyPr/>
        <a:lstStyle/>
        <a:p>
          <a:endParaRPr lang="ru-RU"/>
        </a:p>
      </dgm:t>
    </dgm:pt>
    <dgm:pt modelId="{96E49D1E-8F24-463A-A5F5-4DF3DE71B727}">
      <dgm:prSet phldrT="[Текст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внутридомовых систем электро-,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газо-, </a:t>
          </a:r>
          <a:r>
            <a:rPr lang="ru-RU" sz="1400" b="1" dirty="0" err="1" smtClean="0">
              <a:solidFill>
                <a:schemeClr val="tx1"/>
              </a:solidFill>
            </a:rPr>
            <a:t>водо</a:t>
          </a:r>
          <a:r>
            <a:rPr lang="ru-RU" sz="1400" b="1" dirty="0" smtClean="0">
              <a:solidFill>
                <a:schemeClr val="tx1"/>
              </a:solidFill>
            </a:rPr>
            <a:t>-, теплоснабжения и вентиляции,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 водоотведения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C42621B9-39A8-44D3-98AF-254973BF6693}" type="parTrans" cxnId="{757FE57D-E07A-476C-B711-F5510852E441}">
      <dgm:prSet/>
      <dgm:spPr/>
      <dgm:t>
        <a:bodyPr/>
        <a:lstStyle/>
        <a:p>
          <a:endParaRPr lang="ru-RU"/>
        </a:p>
      </dgm:t>
    </dgm:pt>
    <dgm:pt modelId="{B4AA46DB-F313-4DC9-B924-981B29618F08}" type="sibTrans" cxnId="{757FE57D-E07A-476C-B711-F5510852E441}">
      <dgm:prSet/>
      <dgm:spPr/>
      <dgm:t>
        <a:bodyPr/>
        <a:lstStyle/>
        <a:p>
          <a:endParaRPr lang="ru-RU"/>
        </a:p>
      </dgm:t>
    </dgm:pt>
    <dgm:pt modelId="{55B7278E-958B-45CE-881E-9B358474EFDB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ремонт крыши, в том числе переустройство невентилируемой крыши на вентили-</a:t>
          </a:r>
        </a:p>
        <a:p>
          <a:pPr algn="r">
            <a:spcAft>
              <a:spcPts val="0"/>
            </a:spcAft>
          </a:pPr>
          <a:r>
            <a:rPr lang="ru-RU" sz="1400" b="1" dirty="0" err="1" smtClean="0">
              <a:solidFill>
                <a:schemeClr val="tx1"/>
              </a:solidFill>
            </a:rPr>
            <a:t>руемую</a:t>
          </a:r>
          <a:r>
            <a:rPr lang="ru-RU" sz="1400" b="1" dirty="0" smtClean="0">
              <a:solidFill>
                <a:schemeClr val="tx1"/>
              </a:solidFill>
            </a:rPr>
            <a:t>, устройство выходов на кровлю</a:t>
          </a:r>
          <a:endParaRPr lang="ru-RU" sz="1400" b="1" dirty="0">
            <a:solidFill>
              <a:schemeClr val="tx1"/>
            </a:solidFill>
          </a:endParaRPr>
        </a:p>
      </dgm:t>
    </dgm:pt>
    <dgm:pt modelId="{E9AEAA1E-10CA-4698-A625-279386F88592}" type="parTrans" cxnId="{C810A2B6-477A-47B0-BABD-65B24B8AB40C}">
      <dgm:prSet/>
      <dgm:spPr/>
      <dgm:t>
        <a:bodyPr/>
        <a:lstStyle/>
        <a:p>
          <a:endParaRPr lang="ru-RU"/>
        </a:p>
      </dgm:t>
    </dgm:pt>
    <dgm:pt modelId="{69D02E6D-3584-4708-A0E9-80105FE8CB89}" type="sibTrans" cxnId="{C810A2B6-477A-47B0-BABD-65B24B8AB40C}">
      <dgm:prSet/>
      <dgm:spPr/>
      <dgm:t>
        <a:bodyPr/>
        <a:lstStyle/>
        <a:p>
          <a:endParaRPr lang="ru-RU"/>
        </a:p>
      </dgm:t>
    </dgm:pt>
    <dgm:pt modelId="{A6E388B7-49B1-4169-859D-87F37B78313D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установка и замена общедомовых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приборов учета энергоресурсов</a:t>
          </a:r>
          <a:endParaRPr lang="ru-RU" sz="1400" b="1" dirty="0">
            <a:solidFill>
              <a:schemeClr val="tx1"/>
            </a:solidFill>
          </a:endParaRPr>
        </a:p>
      </dgm:t>
    </dgm:pt>
    <dgm:pt modelId="{BEF88DD8-01E3-40E0-A3B2-F3322EAFD9FC}" type="parTrans" cxnId="{82691EAE-4825-4EE7-A1B9-0A45095839D7}">
      <dgm:prSet/>
      <dgm:spPr/>
      <dgm:t>
        <a:bodyPr/>
        <a:lstStyle/>
        <a:p>
          <a:endParaRPr lang="ru-RU"/>
        </a:p>
      </dgm:t>
    </dgm:pt>
    <dgm:pt modelId="{0E51330C-CEBE-4BAA-BD45-B90C30C2516D}" type="sibTrans" cxnId="{82691EAE-4825-4EE7-A1B9-0A45095839D7}">
      <dgm:prSet/>
      <dgm:spPr/>
      <dgm:t>
        <a:bodyPr/>
        <a:lstStyle/>
        <a:p>
          <a:endParaRPr lang="ru-RU"/>
        </a:p>
      </dgm:t>
    </dgm:pt>
    <dgm:pt modelId="{A2289806-1BDC-4553-AB19-1622556A4F61}">
      <dgm:prSet phldrT="[Текст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фундамента</a:t>
          </a:r>
          <a:endParaRPr lang="ru-RU" sz="1400" b="1" dirty="0">
            <a:solidFill>
              <a:schemeClr val="tx1"/>
            </a:solidFill>
          </a:endParaRPr>
        </a:p>
      </dgm:t>
    </dgm:pt>
    <dgm:pt modelId="{F90FB58B-1478-4A26-B393-42195591DCCD}" type="parTrans" cxnId="{23FE2E1B-0C15-41F1-AE66-C08222A5E10D}">
      <dgm:prSet/>
      <dgm:spPr/>
      <dgm:t>
        <a:bodyPr/>
        <a:lstStyle/>
        <a:p>
          <a:endParaRPr lang="ru-RU"/>
        </a:p>
      </dgm:t>
    </dgm:pt>
    <dgm:pt modelId="{504D835F-ACE7-4AAD-BCE6-2B038F2BB212}" type="sibTrans" cxnId="{23FE2E1B-0C15-41F1-AE66-C08222A5E10D}">
      <dgm:prSet/>
      <dgm:spPr/>
      <dgm:t>
        <a:bodyPr/>
        <a:lstStyle/>
        <a:p>
          <a:endParaRPr lang="ru-RU"/>
        </a:p>
      </dgm:t>
    </dgm:pt>
    <dgm:pt modelId="{9A2FC31E-6CB8-461F-8655-278F232B3250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</a:rPr>
            <a:t>ремонт подвальных помещений,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</a:rPr>
            <a:t>относящихся к общему имуществу</a:t>
          </a:r>
          <a:endParaRPr lang="ru-RU" sz="1400" b="1" dirty="0">
            <a:solidFill>
              <a:schemeClr val="tx1"/>
            </a:solidFill>
          </a:endParaRPr>
        </a:p>
      </dgm:t>
    </dgm:pt>
    <dgm:pt modelId="{47959B31-DD0E-466D-8720-46C9F7AA1C26}" type="parTrans" cxnId="{99A2A08A-6AC4-4F3B-A290-5877C4ACB725}">
      <dgm:prSet/>
      <dgm:spPr/>
      <dgm:t>
        <a:bodyPr/>
        <a:lstStyle/>
        <a:p>
          <a:endParaRPr lang="ru-RU"/>
        </a:p>
      </dgm:t>
    </dgm:pt>
    <dgm:pt modelId="{E331CD4B-F33F-4E1E-81A1-4B9D42417E38}" type="sibTrans" cxnId="{99A2A08A-6AC4-4F3B-A290-5877C4ACB725}">
      <dgm:prSet/>
      <dgm:spPr/>
      <dgm:t>
        <a:bodyPr/>
        <a:lstStyle/>
        <a:p>
          <a:endParaRPr lang="ru-RU"/>
        </a:p>
      </dgm:t>
    </dgm:pt>
    <dgm:pt modelId="{1894D7AD-4EDB-4707-A74C-9AAF63EBE365}" type="pres">
      <dgm:prSet presAssocID="{8397C81B-A17F-4AEB-A195-F7AFDBAFC6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A87C0E-A4EB-4466-A9CF-911F375B4C8C}" type="pres">
      <dgm:prSet presAssocID="{3F9DEC45-CE9D-4849-A03C-96A46E063691}" presName="composite" presStyleCnt="0"/>
      <dgm:spPr/>
    </dgm:pt>
    <dgm:pt modelId="{7ED75523-8CE2-47EC-94B6-912C244AAC6D}" type="pres">
      <dgm:prSet presAssocID="{3F9DEC45-CE9D-4849-A03C-96A46E063691}" presName="imgShp" presStyleLbl="fgImgPlace1" presStyleIdx="0" presStyleCnt="7" custScaleX="223034" custScaleY="153860" custLinFactNeighborX="-78817" custLinFactNeighborY="-64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CB4ADC-9293-4BF6-B40C-A5E4C5E9B1BB}" type="pres">
      <dgm:prSet presAssocID="{3F9DEC45-CE9D-4849-A03C-96A46E063691}" presName="txShp" presStyleLbl="node1" presStyleIdx="0" presStyleCnt="7" custScaleX="150376" custScaleY="165457" custLinFactNeighborX="0" custLinFactNeighborY="-15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3CDE1A-C245-4230-A483-A9D5F5ED554A}" type="pres">
      <dgm:prSet presAssocID="{5C108342-E85B-4956-A694-338402FF3294}" presName="spacing" presStyleCnt="0"/>
      <dgm:spPr/>
    </dgm:pt>
    <dgm:pt modelId="{D43F4AB2-5A8D-48DF-8E3E-9832139733F9}" type="pres">
      <dgm:prSet presAssocID="{130EB027-9DC1-4F17-9BF5-75A5309A28EA}" presName="composite" presStyleCnt="0"/>
      <dgm:spPr/>
    </dgm:pt>
    <dgm:pt modelId="{92CBDB79-F498-4036-8AFA-2C7210E6A355}" type="pres">
      <dgm:prSet presAssocID="{130EB027-9DC1-4F17-9BF5-75A5309A28EA}" presName="imgShp" presStyleLbl="fgImgPlace1" presStyleIdx="1" presStyleCnt="7" custScaleX="191865" custScaleY="134820" custLinFactNeighborX="-96665" custLinFactNeighborY="-296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899772-702D-4020-A6E1-4CA9FC4C04EF}" type="pres">
      <dgm:prSet presAssocID="{130EB027-9DC1-4F17-9BF5-75A5309A28EA}" presName="txShp" presStyleLbl="node1" presStyleIdx="1" presStyleCnt="7" custScaleX="148391" custScaleY="144476" custLinFactNeighborX="992" custLinFactNeighborY="-248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A51BEDB-EF93-4580-9CEC-2B67A78797E8}" type="pres">
      <dgm:prSet presAssocID="{CB2CF05C-D0B5-479A-8BEB-51213185E317}" presName="spacing" presStyleCnt="0"/>
      <dgm:spPr/>
    </dgm:pt>
    <dgm:pt modelId="{AA741409-26E9-40B0-8136-5299801AA0CE}" type="pres">
      <dgm:prSet presAssocID="{96E49D1E-8F24-463A-A5F5-4DF3DE71B727}" presName="composite" presStyleCnt="0"/>
      <dgm:spPr/>
    </dgm:pt>
    <dgm:pt modelId="{59AF8843-3CAB-4331-9912-2A541A0C5975}" type="pres">
      <dgm:prSet presAssocID="{96E49D1E-8F24-463A-A5F5-4DF3DE71B727}" presName="imgShp" presStyleLbl="fgImgPlace1" presStyleIdx="2" presStyleCnt="7" custScaleX="199138" custScaleY="179730" custLinFactNeighborX="-93029" custLinFactNeighborY="-33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D30F12-063A-4EEB-86C7-9B68E90511DE}" type="pres">
      <dgm:prSet presAssocID="{96E49D1E-8F24-463A-A5F5-4DF3DE71B727}" presName="txShp" presStyleLbl="node1" presStyleIdx="2" presStyleCnt="7" custScaleX="148391" custScaleY="189294" custLinFactNeighborX="993" custLinFactNeighborY="-283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AA024-CA9B-47FE-B545-A1199C21AD97}" type="pres">
      <dgm:prSet presAssocID="{B4AA46DB-F313-4DC9-B924-981B29618F08}" presName="spacing" presStyleCnt="0"/>
      <dgm:spPr/>
    </dgm:pt>
    <dgm:pt modelId="{57FCAB4A-675A-4943-9472-AB884930571E}" type="pres">
      <dgm:prSet presAssocID="{55B7278E-958B-45CE-881E-9B358474EFDB}" presName="composite" presStyleCnt="0"/>
      <dgm:spPr/>
    </dgm:pt>
    <dgm:pt modelId="{CBEADFA4-6F64-4949-B077-85543ACB9D6E}" type="pres">
      <dgm:prSet presAssocID="{55B7278E-958B-45CE-881E-9B358474EFDB}" presName="imgShp" presStyleLbl="fgImgPlace1" presStyleIdx="3" presStyleCnt="7" custScaleX="194663" custScaleY="194486" custLinFactNeighborX="-88011" custLinFactNeighborY="-527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E7340BE-CC0F-4DF9-BC54-CF1F89E839D5}" type="pres">
      <dgm:prSet presAssocID="{55B7278E-958B-45CE-881E-9B358474EFDB}" presName="txShp" presStyleLbl="node1" presStyleIdx="3" presStyleCnt="7" custScaleX="148391" custScaleY="208879" custLinFactNeighborX="993" custLinFactNeighborY="-455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A08723-8124-4381-8365-63D3A905E6D9}" type="pres">
      <dgm:prSet presAssocID="{69D02E6D-3584-4708-A0E9-80105FE8CB89}" presName="spacing" presStyleCnt="0"/>
      <dgm:spPr/>
    </dgm:pt>
    <dgm:pt modelId="{C35F2583-99F3-4C47-9E85-EAB3945F7377}" type="pres">
      <dgm:prSet presAssocID="{A6E388B7-49B1-4169-859D-87F37B78313D}" presName="composite" presStyleCnt="0"/>
      <dgm:spPr/>
    </dgm:pt>
    <dgm:pt modelId="{BCC90089-2B50-496E-A70A-8FDAC9FB1E01}" type="pres">
      <dgm:prSet presAssocID="{A6E388B7-49B1-4169-859D-87F37B78313D}" presName="imgShp" presStyleLbl="fgImgPlace1" presStyleIdx="4" presStyleCnt="7" custScaleX="188599" custScaleY="127968" custLinFactNeighborX="-98298" custLinFactNeighborY="-5127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DDCEAB-E376-4AB4-866D-CD81B5B3BAA6}" type="pres">
      <dgm:prSet presAssocID="{A6E388B7-49B1-4169-859D-87F37B78313D}" presName="txShp" presStyleLbl="node1" presStyleIdx="4" presStyleCnt="7" custScaleX="148391" custScaleY="126630" custLinFactNeighborX="993" custLinFactNeighborY="-519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5CA960-00CD-499F-B736-5A0183E1D385}" type="pres">
      <dgm:prSet presAssocID="{0E51330C-CEBE-4BAA-BD45-B90C30C2516D}" presName="spacing" presStyleCnt="0"/>
      <dgm:spPr/>
    </dgm:pt>
    <dgm:pt modelId="{534F2E27-95CF-478B-983D-DEC1A7AC6099}" type="pres">
      <dgm:prSet presAssocID="{A2289806-1BDC-4553-AB19-1622556A4F61}" presName="composite" presStyleCnt="0"/>
      <dgm:spPr/>
    </dgm:pt>
    <dgm:pt modelId="{162A5649-8A55-46B4-AAF6-B6CCE50793CF}" type="pres">
      <dgm:prSet presAssocID="{A2289806-1BDC-4553-AB19-1622556A4F61}" presName="imgShp" presStyleLbl="fgImgPlace1" presStyleIdx="5" presStyleCnt="7" custScaleX="164575" custScaleY="117374" custLinFactX="-10310" custLinFactNeighborX="-100000" custLinFactNeighborY="-5886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AA6296-EC4F-441A-A7F5-F1DE691AC60F}" type="pres">
      <dgm:prSet presAssocID="{A2289806-1BDC-4553-AB19-1622556A4F61}" presName="txShp" presStyleLbl="node1" presStyleIdx="5" presStyleCnt="7" custScaleX="148391" custScaleY="127549" custLinFactNeighborX="992" custLinFactNeighborY="-537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F5D9C7-52B8-458B-A0D5-6EAAA4805C0E}" type="pres">
      <dgm:prSet presAssocID="{504D835F-ACE7-4AAD-BCE6-2B038F2BB212}" presName="spacing" presStyleCnt="0"/>
      <dgm:spPr/>
    </dgm:pt>
    <dgm:pt modelId="{244D671B-843F-411A-92E4-A1EBCE85A7A0}" type="pres">
      <dgm:prSet presAssocID="{9A2FC31E-6CB8-461F-8655-278F232B3250}" presName="composite" presStyleCnt="0"/>
      <dgm:spPr/>
    </dgm:pt>
    <dgm:pt modelId="{6E2D315B-3D60-4ED0-ABFE-90F49B748524}" type="pres">
      <dgm:prSet presAssocID="{9A2FC31E-6CB8-461F-8655-278F232B3250}" presName="imgShp" presStyleLbl="fgImgPlace1" presStyleIdx="6" presStyleCnt="7" custScaleX="192249" custScaleY="104084" custLinFactNeighborX="-96473" custLinFactNeighborY="-7665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BC4003-8A34-4791-9E3C-F4A24F9EFB25}" type="pres">
      <dgm:prSet presAssocID="{9A2FC31E-6CB8-461F-8655-278F232B3250}" presName="txShp" presStyleLbl="node1" presStyleIdx="6" presStyleCnt="7" custScaleX="148391" custScaleY="145687" custLinFactNeighborX="992" custLinFactNeighborY="-558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12D9706-D063-4A4C-A042-838C623A8733}" type="presOf" srcId="{3F9DEC45-CE9D-4849-A03C-96A46E063691}" destId="{E0CB4ADC-9293-4BF6-B40C-A5E4C5E9B1BB}" srcOrd="0" destOrd="0" presId="urn:microsoft.com/office/officeart/2005/8/layout/vList3#1"/>
    <dgm:cxn modelId="{02641573-E79C-440E-9F28-F558EAC8032B}" type="presOf" srcId="{96E49D1E-8F24-463A-A5F5-4DF3DE71B727}" destId="{31D30F12-063A-4EEB-86C7-9B68E90511DE}" srcOrd="0" destOrd="0" presId="urn:microsoft.com/office/officeart/2005/8/layout/vList3#1"/>
    <dgm:cxn modelId="{7FC8FB1C-E91A-429E-8C02-244351ADEF7D}" type="presOf" srcId="{130EB027-9DC1-4F17-9BF5-75A5309A28EA}" destId="{2E899772-702D-4020-A6E1-4CA9FC4C04EF}" srcOrd="0" destOrd="0" presId="urn:microsoft.com/office/officeart/2005/8/layout/vList3#1"/>
    <dgm:cxn modelId="{853FDB5C-D3BF-4565-AD13-5A2BFB4BC938}" type="presOf" srcId="{8397C81B-A17F-4AEB-A195-F7AFDBAFC6BF}" destId="{1894D7AD-4EDB-4707-A74C-9AAF63EBE365}" srcOrd="0" destOrd="0" presId="urn:microsoft.com/office/officeart/2005/8/layout/vList3#1"/>
    <dgm:cxn modelId="{82691EAE-4825-4EE7-A1B9-0A45095839D7}" srcId="{8397C81B-A17F-4AEB-A195-F7AFDBAFC6BF}" destId="{A6E388B7-49B1-4169-859D-87F37B78313D}" srcOrd="4" destOrd="0" parTransId="{BEF88DD8-01E3-40E0-A3B2-F3322EAFD9FC}" sibTransId="{0E51330C-CEBE-4BAA-BD45-B90C30C2516D}"/>
    <dgm:cxn modelId="{E69D8669-1B53-4639-AD0D-103EE5530DDF}" srcId="{8397C81B-A17F-4AEB-A195-F7AFDBAFC6BF}" destId="{130EB027-9DC1-4F17-9BF5-75A5309A28EA}" srcOrd="1" destOrd="0" parTransId="{AC6ED2B2-0931-47E2-91CC-C57B8B67C3A2}" sibTransId="{CB2CF05C-D0B5-479A-8BEB-51213185E317}"/>
    <dgm:cxn modelId="{757FE57D-E07A-476C-B711-F5510852E441}" srcId="{8397C81B-A17F-4AEB-A195-F7AFDBAFC6BF}" destId="{96E49D1E-8F24-463A-A5F5-4DF3DE71B727}" srcOrd="2" destOrd="0" parTransId="{C42621B9-39A8-44D3-98AF-254973BF6693}" sibTransId="{B4AA46DB-F313-4DC9-B924-981B29618F08}"/>
    <dgm:cxn modelId="{99A2A08A-6AC4-4F3B-A290-5877C4ACB725}" srcId="{8397C81B-A17F-4AEB-A195-F7AFDBAFC6BF}" destId="{9A2FC31E-6CB8-461F-8655-278F232B3250}" srcOrd="6" destOrd="0" parTransId="{47959B31-DD0E-466D-8720-46C9F7AA1C26}" sibTransId="{E331CD4B-F33F-4E1E-81A1-4B9D42417E38}"/>
    <dgm:cxn modelId="{1DB0A8F2-FCC4-4561-8E73-835F7C166663}" type="presOf" srcId="{A6E388B7-49B1-4169-859D-87F37B78313D}" destId="{35DDCEAB-E376-4AB4-866D-CD81B5B3BAA6}" srcOrd="0" destOrd="0" presId="urn:microsoft.com/office/officeart/2005/8/layout/vList3#1"/>
    <dgm:cxn modelId="{B4C2635C-78CE-449F-B190-7B4DB0285868}" srcId="{8397C81B-A17F-4AEB-A195-F7AFDBAFC6BF}" destId="{3F9DEC45-CE9D-4849-A03C-96A46E063691}" srcOrd="0" destOrd="0" parTransId="{1F2234D2-D082-4FA3-B14C-C2E55287DB76}" sibTransId="{5C108342-E85B-4956-A694-338402FF3294}"/>
    <dgm:cxn modelId="{7F54F117-4547-4D26-B917-FF544C953222}" type="presOf" srcId="{A2289806-1BDC-4553-AB19-1622556A4F61}" destId="{1BAA6296-EC4F-441A-A7F5-F1DE691AC60F}" srcOrd="0" destOrd="0" presId="urn:microsoft.com/office/officeart/2005/8/layout/vList3#1"/>
    <dgm:cxn modelId="{61838A54-87E2-4CF7-B469-3F526317545C}" type="presOf" srcId="{55B7278E-958B-45CE-881E-9B358474EFDB}" destId="{6E7340BE-CC0F-4DF9-BC54-CF1F89E839D5}" srcOrd="0" destOrd="0" presId="urn:microsoft.com/office/officeart/2005/8/layout/vList3#1"/>
    <dgm:cxn modelId="{173F863E-7E71-4B49-99D0-087B726F5B91}" type="presOf" srcId="{9A2FC31E-6CB8-461F-8655-278F232B3250}" destId="{D7BC4003-8A34-4791-9E3C-F4A24F9EFB25}" srcOrd="0" destOrd="0" presId="urn:microsoft.com/office/officeart/2005/8/layout/vList3#1"/>
    <dgm:cxn modelId="{23FE2E1B-0C15-41F1-AE66-C08222A5E10D}" srcId="{8397C81B-A17F-4AEB-A195-F7AFDBAFC6BF}" destId="{A2289806-1BDC-4553-AB19-1622556A4F61}" srcOrd="5" destOrd="0" parTransId="{F90FB58B-1478-4A26-B393-42195591DCCD}" sibTransId="{504D835F-ACE7-4AAD-BCE6-2B038F2BB212}"/>
    <dgm:cxn modelId="{C810A2B6-477A-47B0-BABD-65B24B8AB40C}" srcId="{8397C81B-A17F-4AEB-A195-F7AFDBAFC6BF}" destId="{55B7278E-958B-45CE-881E-9B358474EFDB}" srcOrd="3" destOrd="0" parTransId="{E9AEAA1E-10CA-4698-A625-279386F88592}" sibTransId="{69D02E6D-3584-4708-A0E9-80105FE8CB89}"/>
    <dgm:cxn modelId="{7FB62AD6-49EA-47FC-9B7E-6103E241A8A6}" type="presParOf" srcId="{1894D7AD-4EDB-4707-A74C-9AAF63EBE365}" destId="{4AA87C0E-A4EB-4466-A9CF-911F375B4C8C}" srcOrd="0" destOrd="0" presId="urn:microsoft.com/office/officeart/2005/8/layout/vList3#1"/>
    <dgm:cxn modelId="{6FFF8D96-E95D-45BA-8F68-DFCEEA006B44}" type="presParOf" srcId="{4AA87C0E-A4EB-4466-A9CF-911F375B4C8C}" destId="{7ED75523-8CE2-47EC-94B6-912C244AAC6D}" srcOrd="0" destOrd="0" presId="urn:microsoft.com/office/officeart/2005/8/layout/vList3#1"/>
    <dgm:cxn modelId="{B5D059E3-457E-468A-B135-45908CA6AF55}" type="presParOf" srcId="{4AA87C0E-A4EB-4466-A9CF-911F375B4C8C}" destId="{E0CB4ADC-9293-4BF6-B40C-A5E4C5E9B1BB}" srcOrd="1" destOrd="0" presId="urn:microsoft.com/office/officeart/2005/8/layout/vList3#1"/>
    <dgm:cxn modelId="{B04FA4EF-433D-4824-AB86-6AB439E1064A}" type="presParOf" srcId="{1894D7AD-4EDB-4707-A74C-9AAF63EBE365}" destId="{423CDE1A-C245-4230-A483-A9D5F5ED554A}" srcOrd="1" destOrd="0" presId="urn:microsoft.com/office/officeart/2005/8/layout/vList3#1"/>
    <dgm:cxn modelId="{26116FA4-C40C-477D-8FE9-9B2222685C9E}" type="presParOf" srcId="{1894D7AD-4EDB-4707-A74C-9AAF63EBE365}" destId="{D43F4AB2-5A8D-48DF-8E3E-9832139733F9}" srcOrd="2" destOrd="0" presId="urn:microsoft.com/office/officeart/2005/8/layout/vList3#1"/>
    <dgm:cxn modelId="{41B2FBF8-5928-45F7-866D-3AACA00A1171}" type="presParOf" srcId="{D43F4AB2-5A8D-48DF-8E3E-9832139733F9}" destId="{92CBDB79-F498-4036-8AFA-2C7210E6A355}" srcOrd="0" destOrd="0" presId="urn:microsoft.com/office/officeart/2005/8/layout/vList3#1"/>
    <dgm:cxn modelId="{1833C1AB-1DE9-43F4-9789-0B5CF510A0A5}" type="presParOf" srcId="{D43F4AB2-5A8D-48DF-8E3E-9832139733F9}" destId="{2E899772-702D-4020-A6E1-4CA9FC4C04EF}" srcOrd="1" destOrd="0" presId="urn:microsoft.com/office/officeart/2005/8/layout/vList3#1"/>
    <dgm:cxn modelId="{8A27C968-382C-4B89-8649-DEE9075DF5FE}" type="presParOf" srcId="{1894D7AD-4EDB-4707-A74C-9AAF63EBE365}" destId="{8A51BEDB-EF93-4580-9CEC-2B67A78797E8}" srcOrd="3" destOrd="0" presId="urn:microsoft.com/office/officeart/2005/8/layout/vList3#1"/>
    <dgm:cxn modelId="{2A66E097-C82A-40A2-924F-975492A48461}" type="presParOf" srcId="{1894D7AD-4EDB-4707-A74C-9AAF63EBE365}" destId="{AA741409-26E9-40B0-8136-5299801AA0CE}" srcOrd="4" destOrd="0" presId="urn:microsoft.com/office/officeart/2005/8/layout/vList3#1"/>
    <dgm:cxn modelId="{898A9F67-75E8-442D-8CAE-2AEE27D50A7F}" type="presParOf" srcId="{AA741409-26E9-40B0-8136-5299801AA0CE}" destId="{59AF8843-3CAB-4331-9912-2A541A0C5975}" srcOrd="0" destOrd="0" presId="urn:microsoft.com/office/officeart/2005/8/layout/vList3#1"/>
    <dgm:cxn modelId="{1C998685-7E61-4BC4-A3C2-F232D157D914}" type="presParOf" srcId="{AA741409-26E9-40B0-8136-5299801AA0CE}" destId="{31D30F12-063A-4EEB-86C7-9B68E90511DE}" srcOrd="1" destOrd="0" presId="urn:microsoft.com/office/officeart/2005/8/layout/vList3#1"/>
    <dgm:cxn modelId="{7877F9AA-E154-49E5-9014-E59A6CB75624}" type="presParOf" srcId="{1894D7AD-4EDB-4707-A74C-9AAF63EBE365}" destId="{7B8AA024-CA9B-47FE-B545-A1199C21AD97}" srcOrd="5" destOrd="0" presId="urn:microsoft.com/office/officeart/2005/8/layout/vList3#1"/>
    <dgm:cxn modelId="{6A09C69A-0D56-46BC-9AE5-8A76C1B3BF8C}" type="presParOf" srcId="{1894D7AD-4EDB-4707-A74C-9AAF63EBE365}" destId="{57FCAB4A-675A-4943-9472-AB884930571E}" srcOrd="6" destOrd="0" presId="urn:microsoft.com/office/officeart/2005/8/layout/vList3#1"/>
    <dgm:cxn modelId="{8E5B0963-433B-4861-B5BC-A8FECFC8F060}" type="presParOf" srcId="{57FCAB4A-675A-4943-9472-AB884930571E}" destId="{CBEADFA4-6F64-4949-B077-85543ACB9D6E}" srcOrd="0" destOrd="0" presId="urn:microsoft.com/office/officeart/2005/8/layout/vList3#1"/>
    <dgm:cxn modelId="{67288D97-67B9-4426-8970-E3061C41B2F2}" type="presParOf" srcId="{57FCAB4A-675A-4943-9472-AB884930571E}" destId="{6E7340BE-CC0F-4DF9-BC54-CF1F89E839D5}" srcOrd="1" destOrd="0" presId="urn:microsoft.com/office/officeart/2005/8/layout/vList3#1"/>
    <dgm:cxn modelId="{290BD33F-1E39-45AD-B39D-848930FF6998}" type="presParOf" srcId="{1894D7AD-4EDB-4707-A74C-9AAF63EBE365}" destId="{9DA08723-8124-4381-8365-63D3A905E6D9}" srcOrd="7" destOrd="0" presId="urn:microsoft.com/office/officeart/2005/8/layout/vList3#1"/>
    <dgm:cxn modelId="{89B1C4D5-3911-4B4D-8C7D-8635D389E520}" type="presParOf" srcId="{1894D7AD-4EDB-4707-A74C-9AAF63EBE365}" destId="{C35F2583-99F3-4C47-9E85-EAB3945F7377}" srcOrd="8" destOrd="0" presId="urn:microsoft.com/office/officeart/2005/8/layout/vList3#1"/>
    <dgm:cxn modelId="{8B2EF2E3-1265-4EFE-865E-C2C95FC5CF0A}" type="presParOf" srcId="{C35F2583-99F3-4C47-9E85-EAB3945F7377}" destId="{BCC90089-2B50-496E-A70A-8FDAC9FB1E01}" srcOrd="0" destOrd="0" presId="urn:microsoft.com/office/officeart/2005/8/layout/vList3#1"/>
    <dgm:cxn modelId="{9F214694-49B1-41F4-8E42-737B57A67893}" type="presParOf" srcId="{C35F2583-99F3-4C47-9E85-EAB3945F7377}" destId="{35DDCEAB-E376-4AB4-866D-CD81B5B3BAA6}" srcOrd="1" destOrd="0" presId="urn:microsoft.com/office/officeart/2005/8/layout/vList3#1"/>
    <dgm:cxn modelId="{5A264FBB-6B47-4587-965F-FB1F98A01782}" type="presParOf" srcId="{1894D7AD-4EDB-4707-A74C-9AAF63EBE365}" destId="{8C5CA960-00CD-499F-B736-5A0183E1D385}" srcOrd="9" destOrd="0" presId="urn:microsoft.com/office/officeart/2005/8/layout/vList3#1"/>
    <dgm:cxn modelId="{A3A34937-1607-4E2F-ABBC-75B8FAC51CB4}" type="presParOf" srcId="{1894D7AD-4EDB-4707-A74C-9AAF63EBE365}" destId="{534F2E27-95CF-478B-983D-DEC1A7AC6099}" srcOrd="10" destOrd="0" presId="urn:microsoft.com/office/officeart/2005/8/layout/vList3#1"/>
    <dgm:cxn modelId="{3064F0C0-2AAE-41BE-B3C0-E73D4F7D1E4E}" type="presParOf" srcId="{534F2E27-95CF-478B-983D-DEC1A7AC6099}" destId="{162A5649-8A55-46B4-AAF6-B6CCE50793CF}" srcOrd="0" destOrd="0" presId="urn:microsoft.com/office/officeart/2005/8/layout/vList3#1"/>
    <dgm:cxn modelId="{4B3EE527-DAE5-4DF4-B14E-A4FF330FB033}" type="presParOf" srcId="{534F2E27-95CF-478B-983D-DEC1A7AC6099}" destId="{1BAA6296-EC4F-441A-A7F5-F1DE691AC60F}" srcOrd="1" destOrd="0" presId="urn:microsoft.com/office/officeart/2005/8/layout/vList3#1"/>
    <dgm:cxn modelId="{97C52C73-0F92-4A61-BE5D-7DAA512593E2}" type="presParOf" srcId="{1894D7AD-4EDB-4707-A74C-9AAF63EBE365}" destId="{7AF5D9C7-52B8-458B-A0D5-6EAAA4805C0E}" srcOrd="11" destOrd="0" presId="urn:microsoft.com/office/officeart/2005/8/layout/vList3#1"/>
    <dgm:cxn modelId="{187D0FF5-950E-4FB3-841E-F23691A3809C}" type="presParOf" srcId="{1894D7AD-4EDB-4707-A74C-9AAF63EBE365}" destId="{244D671B-843F-411A-92E4-A1EBCE85A7A0}" srcOrd="12" destOrd="0" presId="urn:microsoft.com/office/officeart/2005/8/layout/vList3#1"/>
    <dgm:cxn modelId="{44FF1EB8-ECFE-4CFF-AC4A-74DA212134E4}" type="presParOf" srcId="{244D671B-843F-411A-92E4-A1EBCE85A7A0}" destId="{6E2D315B-3D60-4ED0-ABFE-90F49B748524}" srcOrd="0" destOrd="0" presId="urn:microsoft.com/office/officeart/2005/8/layout/vList3#1"/>
    <dgm:cxn modelId="{7FBB07AD-A795-4E76-A800-BEED1ED225C6}" type="presParOf" srcId="{244D671B-843F-411A-92E4-A1EBCE85A7A0}" destId="{D7BC4003-8A34-4791-9E3C-F4A24F9EFB2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4ADC-9293-4BF6-B40C-A5E4C5E9B1BB}">
      <dsp:nvSpPr>
        <dsp:cNvPr id="0" name=""/>
        <dsp:cNvSpPr/>
      </dsp:nvSpPr>
      <dsp:spPr>
        <a:xfrm rot="10800000">
          <a:off x="-1" y="0"/>
          <a:ext cx="5357820" cy="76128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или замена лифтового оборудования,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признанного непригодным для эксплуатации,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лифтовых шахт 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37162" y="37163"/>
        <a:ext cx="5283494" cy="686958"/>
      </dsp:txXfrm>
    </dsp:sp>
    <dsp:sp modelId="{7ED75523-8CE2-47EC-94B6-912C244AAC6D}">
      <dsp:nvSpPr>
        <dsp:cNvPr id="0" name=""/>
        <dsp:cNvSpPr/>
      </dsp:nvSpPr>
      <dsp:spPr>
        <a:xfrm>
          <a:off x="21687" y="0"/>
          <a:ext cx="1026202" cy="7079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99772-702D-4020-A6E1-4CA9FC4C04EF}">
      <dsp:nvSpPr>
        <dsp:cNvPr id="0" name=""/>
        <dsp:cNvSpPr/>
      </dsp:nvSpPr>
      <dsp:spPr>
        <a:xfrm rot="10800000">
          <a:off x="70705" y="784990"/>
          <a:ext cx="5287095" cy="66474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утепление и ремонт фасада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3155" y="817440"/>
        <a:ext cx="5222195" cy="599849"/>
      </dsp:txXfrm>
    </dsp:sp>
    <dsp:sp modelId="{92CBDB79-F498-4036-8AFA-2C7210E6A355}">
      <dsp:nvSpPr>
        <dsp:cNvPr id="0" name=""/>
        <dsp:cNvSpPr/>
      </dsp:nvSpPr>
      <dsp:spPr>
        <a:xfrm>
          <a:off x="11273" y="784990"/>
          <a:ext cx="882790" cy="6203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30F12-063A-4EEB-86C7-9B68E90511DE}">
      <dsp:nvSpPr>
        <dsp:cNvPr id="0" name=""/>
        <dsp:cNvSpPr/>
      </dsp:nvSpPr>
      <dsp:spPr>
        <a:xfrm rot="10800000">
          <a:off x="70722" y="1571106"/>
          <a:ext cx="5287095" cy="87096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внутридомовых систем электро-,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газо-, </a:t>
          </a:r>
          <a:r>
            <a:rPr lang="ru-RU" sz="1400" b="1" kern="1200" dirty="0" err="1" smtClean="0">
              <a:solidFill>
                <a:schemeClr val="tx1"/>
              </a:solidFill>
            </a:rPr>
            <a:t>водо</a:t>
          </a:r>
          <a:r>
            <a:rPr lang="ru-RU" sz="1400" b="1" kern="1200" dirty="0" smtClean="0">
              <a:solidFill>
                <a:schemeClr val="tx1"/>
              </a:solidFill>
            </a:rPr>
            <a:t>-, теплоснабжения и вентиляции,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водоотведения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13239" y="1613623"/>
        <a:ext cx="5202061" cy="785927"/>
      </dsp:txXfrm>
    </dsp:sp>
    <dsp:sp modelId="{59AF8843-3CAB-4331-9912-2A541A0C5975}">
      <dsp:nvSpPr>
        <dsp:cNvPr id="0" name=""/>
        <dsp:cNvSpPr/>
      </dsp:nvSpPr>
      <dsp:spPr>
        <a:xfrm>
          <a:off x="11270" y="1571106"/>
          <a:ext cx="916254" cy="8269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40BE-CC0F-4DF9-BC54-CF1F89E839D5}">
      <dsp:nvSpPr>
        <dsp:cNvPr id="0" name=""/>
        <dsp:cNvSpPr/>
      </dsp:nvSpPr>
      <dsp:spPr>
        <a:xfrm rot="10800000">
          <a:off x="70722" y="2500151"/>
          <a:ext cx="5287095" cy="96107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крыши, в том числе переустройство невентилируемой крыши на вентили-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руемую</a:t>
          </a:r>
          <a:r>
            <a:rPr lang="ru-RU" sz="1400" b="1" kern="1200" dirty="0" smtClean="0">
              <a:solidFill>
                <a:schemeClr val="tx1"/>
              </a:solidFill>
            </a:rPr>
            <a:t>, устройство выходов на кровлю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17638" y="2547067"/>
        <a:ext cx="5193263" cy="867242"/>
      </dsp:txXfrm>
    </dsp:sp>
    <dsp:sp modelId="{CBEADFA4-6F64-4949-B077-85543ACB9D6E}">
      <dsp:nvSpPr>
        <dsp:cNvPr id="0" name=""/>
        <dsp:cNvSpPr/>
      </dsp:nvSpPr>
      <dsp:spPr>
        <a:xfrm>
          <a:off x="44654" y="2500153"/>
          <a:ext cx="895664" cy="8948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DCEAB-E376-4AB4-866D-CD81B5B3BAA6}">
      <dsp:nvSpPr>
        <dsp:cNvPr id="0" name=""/>
        <dsp:cNvSpPr/>
      </dsp:nvSpPr>
      <dsp:spPr>
        <a:xfrm rot="10800000">
          <a:off x="70722" y="3572133"/>
          <a:ext cx="5287095" cy="5826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установка и замена общедомовых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приборов учета энергоресурсов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99164" y="3600575"/>
        <a:ext cx="5230211" cy="525753"/>
      </dsp:txXfrm>
    </dsp:sp>
    <dsp:sp modelId="{BCC90089-2B50-496E-A70A-8FDAC9FB1E01}">
      <dsp:nvSpPr>
        <dsp:cNvPr id="0" name=""/>
        <dsp:cNvSpPr/>
      </dsp:nvSpPr>
      <dsp:spPr>
        <a:xfrm>
          <a:off x="11273" y="3572129"/>
          <a:ext cx="867763" cy="58879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A6296-EC4F-441A-A7F5-F1DE691AC60F}">
      <dsp:nvSpPr>
        <dsp:cNvPr id="0" name=""/>
        <dsp:cNvSpPr/>
      </dsp:nvSpPr>
      <dsp:spPr>
        <a:xfrm rot="10800000">
          <a:off x="70705" y="4286785"/>
          <a:ext cx="5287095" cy="58686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фундамента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99353" y="4315433"/>
        <a:ext cx="5229799" cy="529570"/>
      </dsp:txXfrm>
    </dsp:sp>
    <dsp:sp modelId="{162A5649-8A55-46B4-AAF6-B6CCE50793CF}">
      <dsp:nvSpPr>
        <dsp:cNvPr id="0" name=""/>
        <dsp:cNvSpPr/>
      </dsp:nvSpPr>
      <dsp:spPr>
        <a:xfrm>
          <a:off x="11273" y="4286783"/>
          <a:ext cx="757226" cy="54005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C4003-8A34-4791-9E3C-F4A24F9EFB25}">
      <dsp:nvSpPr>
        <dsp:cNvPr id="0" name=""/>
        <dsp:cNvSpPr/>
      </dsp:nvSpPr>
      <dsp:spPr>
        <a:xfrm rot="10800000">
          <a:off x="70705" y="5001437"/>
          <a:ext cx="5287095" cy="67032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8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ремонт подвальных помещений,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относящихся к общему имуществу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03427" y="5034159"/>
        <a:ext cx="5221651" cy="604877"/>
      </dsp:txXfrm>
    </dsp:sp>
    <dsp:sp modelId="{6E2D315B-3D60-4ED0-ABFE-90F49B748524}">
      <dsp:nvSpPr>
        <dsp:cNvPr id="0" name=""/>
        <dsp:cNvSpPr/>
      </dsp:nvSpPr>
      <dsp:spPr>
        <a:xfrm>
          <a:off x="11273" y="5001434"/>
          <a:ext cx="884557" cy="47890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133996-A4E5-4ACF-9A8A-5C7B042457E6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8" rIns="91411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0363" cy="4468813"/>
          </a:xfrm>
          <a:prstGeom prst="rect">
            <a:avLst/>
          </a:prstGeom>
        </p:spPr>
        <p:txBody>
          <a:bodyPr vert="horz" lIns="91411" tIns="45708" rIns="91411" bIns="457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2925"/>
            <a:ext cx="2946400" cy="496888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60933-AB18-4F72-9395-D3476EBFE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0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F810-65B0-4F68-8E26-5E55A85DD1D6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F0F5-E59E-498C-A322-0C3D2FE77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94588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F4F7-6B8E-4B9E-AEFA-B14C4289037A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E89-3A56-4D9B-B721-3B99B0EA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95115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A826-6A0A-440C-81CC-DC0086761CF2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9BFE-0C02-427E-9490-22FF6130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16023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C28F-0CB0-429D-ABA9-4427366091B1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743E-1EA3-4924-8184-6750CE4A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4898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1CCA-3E0D-4557-A04A-5B40133DC0D3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F0E9-8CC0-433B-9ECB-E71D0E1E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6702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4357-4E53-4DE4-AA24-CEE0CC2504EB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091F-1612-4C76-B7CD-60032B8D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860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14AF-C1F1-455D-A9DD-ACDA9D4B5017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AFA9-A470-4D7E-AED1-852B9769A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542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0BB57D-A2D0-4C7E-B305-F3863AFE2456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A438F-38EA-431F-83B5-F8EF6192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8325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6E9F-A311-4E55-A351-E7C307A5B5C1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933A-67C9-4D8C-BF14-ED3B56E7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65458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3A65-4D4A-4148-9C31-630B38DEADC6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5BB7-0B9D-48D0-9475-11AC9F5C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37221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52A7-250D-41B7-A2E4-5ED6F4014C46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A94C-22ED-49EA-BE94-E9785C5C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10534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0E098AE-84EC-4659-99F7-CF00B6CD1F0D}" type="datetime1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0F02CA-A48D-4F04-9B44-1100F236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30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ru/imgres?imgurl=http://us.123rf.com/400wm/400/400/fkdkondmi/fkdkondmi1201/fkdkondmi120100003/11841755-n--n------nfnz-n-nf--n--nf------n-n------n-n----------n-------n-n.jpg&amp;imgrefurl=http://ru.123rf.com/photo_11841755_an-old-fashioned-purse-and-gold-coins-are-shown-in-the-image.html&amp;usg=__NX7k1PukFElTAg_IDunc0FeZZ_s=&amp;h=1200&amp;w=1140&amp;sz=103&amp;hl=ru&amp;start=1&amp;zoom=1&amp;tbnid=cacQmOjRTlvGtM:&amp;tbnh=150&amp;tbnw=143&amp;ei=nhR-Utb4Csj64QTjn4CoCg&amp;prev=/images?q=%D0%BC%D0%BE%D0%BD%D0%B5%D1%82%D1%8B+%D1%80%D0%B8%D1%81%D1%83%D0%BD%D0%BE%D0%BA&amp;newwindow=1&amp;hl=ru&amp;gbv=2&amp;tbm=isch&amp;itbs=1&amp;sa=X&amp;ved=0CCsQrQMwAA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ogle.ru/url?source=imgres&amp;ct=tbn&amp;q=http://sovch.chuvashia.com/wp-content/uploads/_100616-16.jpg&amp;sa=X&amp;ei=u657UpCSPOnf4QSvrYDYBg&amp;ved=0CAUQ8wc4SQ&amp;usg=AFQjCNHXkmupkXahEN7QIK2t4k115qNF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700962" cy="2225680"/>
          </a:xfrm>
        </p:spPr>
        <p:txBody>
          <a:bodyPr/>
          <a:lstStyle/>
          <a:p>
            <a:pPr defTabSz="887413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Проведение капитального ремонта многоквартирных домов в Чувашской Республике в рамках долгосрочной республиканской программы  </a:t>
            </a: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строительства,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архитектуры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</a:p>
        </p:txBody>
      </p:sp>
      <p:pic>
        <p:nvPicPr>
          <p:cNvPr id="5" name="Picture 6" descr="G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963589" cy="1000107"/>
          </a:xfrm>
          <a:prstGeom prst="rect">
            <a:avLst/>
          </a:prstGeom>
          <a:noFill/>
          <a:effectLst>
            <a:outerShdw dist="28398" dir="20006097" algn="ctr" rotWithShape="0">
              <a:srgbClr val="003366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Чебоксары 2013 год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728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0034" y="785794"/>
            <a:ext cx="3143272" cy="26432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Капитальный ремонт многоквартирного дома (МКД) –</a:t>
            </a:r>
          </a:p>
          <a:p>
            <a:pPr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проведение работ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 замене и восстановлению конструктивных элементов общего имущества МКД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 применением  современных энергосберегающих  материалов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214810" y="142852"/>
            <a:ext cx="4572032" cy="64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РЕСПУБЛИКАНСКАЯ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ПРОГРАММА КАПИТАЛЬНОГО РЕМОНТА ВКЛЮЧАЕТ В СЕБЯ: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170" name="Picture 2" descr="http://www.cap.ru/UserFiles/orgs/GrvId_21/k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9809"/>
            <a:ext cx="3857620" cy="297819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4214810" y="1000109"/>
            <a:ext cx="4643471" cy="642942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Перечень многоквартирных домов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14810" y="1785926"/>
            <a:ext cx="4644552" cy="670567"/>
            <a:chOff x="36304" y="1482428"/>
            <a:chExt cx="5428085" cy="670567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7589" y="1553866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Перечень работ и услуг по ремонту общего имущества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14810" y="2571744"/>
            <a:ext cx="4643471" cy="670567"/>
            <a:chOff x="36304" y="1482428"/>
            <a:chExt cx="5428085" cy="670567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Плановый срок проведения капитального ремонта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Стрелка вниз 28"/>
          <p:cNvSpPr/>
          <p:nvPr/>
        </p:nvSpPr>
        <p:spPr bwMode="auto">
          <a:xfrm>
            <a:off x="5643570" y="785794"/>
            <a:ext cx="1500198" cy="1428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531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40" y="3357562"/>
            <a:ext cx="5000660" cy="370270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429124" y="3786191"/>
            <a:ext cx="4357718" cy="297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Calibri" pitchFamily="34" charset="0"/>
              </a:rPr>
              <a:t> Внесение в республиканскую программу изменений,  предусматривающих перенос установленного  срока на более поздний  период, сокращение перечня планируемых видов работ по капитальному ремонту общего имущества в МКД, </a:t>
            </a:r>
            <a:r>
              <a:rPr lang="ru-RU" sz="1400" b="1" dirty="0" smtClean="0">
                <a:latin typeface="Calibri" pitchFamily="34" charset="0"/>
              </a:rPr>
              <a:t>не допускается, </a:t>
            </a:r>
            <a:r>
              <a:rPr lang="ru-RU" sz="1400" dirty="0" smtClean="0">
                <a:latin typeface="Calibri" pitchFamily="34" charset="0"/>
              </a:rPr>
              <a:t> за исключением случаев принятие такого решения собственниками помещений в данном МКД; </a:t>
            </a:r>
          </a:p>
          <a:p>
            <a:pPr algn="just">
              <a:buFontTx/>
              <a:buChar char="-"/>
            </a:pPr>
            <a:endParaRPr lang="ru-RU" sz="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1350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долгосрочная республиканская программа должна быть принята до 1 января 2014 года;</a:t>
            </a:r>
          </a:p>
          <a:p>
            <a:pPr algn="just">
              <a:buFontTx/>
              <a:buChar char="-"/>
            </a:pPr>
            <a:endParaRPr lang="ru-RU" sz="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ru-RU" sz="1350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долгосрочная республиканская программа подлежит ежегодной актуализации 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0" y="0"/>
            <a:ext cx="9144000" cy="642918"/>
          </a:xfrm>
          <a:prstGeom prst="roundRect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КРИТЕРИИ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ОПРЕДЕЛЕНИЯ ОЧЕРЕДНОСТИ ПРОВЕДЕНИЯ КАПИТАЛЬНОГО РЕМОНТА МКД: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57158" y="1571612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1. Технические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4143372" y="857232"/>
            <a:ext cx="4644552" cy="285751"/>
            <a:chOff x="36304" y="1482428"/>
            <a:chExt cx="5428085" cy="62508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 rot="10800000">
              <a:off x="36304" y="1482428"/>
              <a:ext cx="5428085" cy="428628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7590" y="1553866"/>
              <a:ext cx="5362617" cy="5536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Год ввода в эксплуатацию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4143372" y="1285860"/>
            <a:ext cx="4643471" cy="670567"/>
            <a:chOff x="36304" y="1482428"/>
            <a:chExt cx="5428085" cy="670567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Техническое состояние объектов общего имущества в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Стрелка вниз 28"/>
          <p:cNvSpPr/>
          <p:nvPr/>
        </p:nvSpPr>
        <p:spPr bwMode="auto">
          <a:xfrm>
            <a:off x="1214414" y="642918"/>
            <a:ext cx="1571636" cy="92869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1" name="Группа 25"/>
          <p:cNvGrpSpPr/>
          <p:nvPr/>
        </p:nvGrpSpPr>
        <p:grpSpPr>
          <a:xfrm>
            <a:off x="4214810" y="2000240"/>
            <a:ext cx="4643471" cy="670567"/>
            <a:chOff x="36304" y="1482428"/>
            <a:chExt cx="5428085" cy="670567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Наличие проектной документации (</a:t>
              </a:r>
              <a:r>
                <a:rPr lang="ru-RU" sz="1200" i="1" kern="1200" dirty="0" smtClean="0">
                  <a:solidFill>
                    <a:schemeClr val="tx1"/>
                  </a:solidFill>
                </a:rPr>
                <a:t>если ее подготовка требуется в соответствии с  Градостроительным кодексом)</a:t>
              </a:r>
              <a:endParaRPr lang="ru-RU" sz="1200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11"/>
          <p:cNvGrpSpPr/>
          <p:nvPr/>
        </p:nvGrpSpPr>
        <p:grpSpPr>
          <a:xfrm>
            <a:off x="357158" y="3571876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2.  Организационные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11"/>
          <p:cNvGrpSpPr/>
          <p:nvPr/>
        </p:nvGrpSpPr>
        <p:grpSpPr>
          <a:xfrm>
            <a:off x="500034" y="5429264"/>
            <a:ext cx="2928926" cy="1071570"/>
            <a:chOff x="36304" y="1482428"/>
            <a:chExt cx="5428085" cy="6705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 rot="21600000">
              <a:off x="69038" y="1515162"/>
              <a:ext cx="5362617" cy="6050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3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.  Финансовые критерии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 bwMode="auto">
          <a:xfrm rot="19528167">
            <a:off x="3109862" y="1193529"/>
            <a:ext cx="1020008" cy="199250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3286116" y="1643050"/>
            <a:ext cx="785818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>
            <a:off x="3286116" y="2143116"/>
            <a:ext cx="928694" cy="21431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4286248" y="2786058"/>
            <a:ext cx="4587466" cy="538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4221" tIns="49530" rIns="92456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Наличие энергетического паспорта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 rot="1712024">
            <a:off x="3191463" y="2688056"/>
            <a:ext cx="1133798" cy="19110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1" name="Группа 25"/>
          <p:cNvGrpSpPr/>
          <p:nvPr/>
        </p:nvGrpSpPr>
        <p:grpSpPr>
          <a:xfrm>
            <a:off x="4143372" y="3571876"/>
            <a:ext cx="4643471" cy="670567"/>
            <a:chOff x="36304" y="1482428"/>
            <a:chExt cx="5428085" cy="67056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69038" y="1515163"/>
              <a:ext cx="5362617" cy="5387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Уровень активности собственников помещений в принятии решения о проведении капремонта МКД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25"/>
          <p:cNvGrpSpPr/>
          <p:nvPr/>
        </p:nvGrpSpPr>
        <p:grpSpPr>
          <a:xfrm>
            <a:off x="4143372" y="4357693"/>
            <a:ext cx="4643471" cy="938792"/>
            <a:chOff x="36304" y="1482428"/>
            <a:chExt cx="5428085" cy="67056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69038" y="1515163"/>
              <a:ext cx="5228332" cy="6306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Наличие документов, подтверждающих проведение работ по формированию и проведению государственного кадастрового учета земельного участка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25"/>
          <p:cNvGrpSpPr/>
          <p:nvPr/>
        </p:nvGrpSpPr>
        <p:grpSpPr>
          <a:xfrm>
            <a:off x="4214810" y="5500702"/>
            <a:ext cx="4643471" cy="884881"/>
            <a:chOff x="36304" y="1268114"/>
            <a:chExt cx="5428085" cy="884881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 rot="10800000">
              <a:off x="36304" y="1482428"/>
              <a:ext cx="5428085" cy="670567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69038" y="1268114"/>
              <a:ext cx="5362617" cy="7858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22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Установление собственниками в МКД размера  фонда капитального ремонта в большем размере, чем установленный минимальный размер фонда капремонта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Стрелка вправо 49"/>
          <p:cNvSpPr/>
          <p:nvPr/>
        </p:nvSpPr>
        <p:spPr bwMode="auto">
          <a:xfrm>
            <a:off x="3286116" y="3714752"/>
            <a:ext cx="857256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Стрелка вправо 50"/>
          <p:cNvSpPr/>
          <p:nvPr/>
        </p:nvSpPr>
        <p:spPr bwMode="auto">
          <a:xfrm rot="1464244">
            <a:off x="3210013" y="4361201"/>
            <a:ext cx="928244" cy="214282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" name="Стрелка вправо 51"/>
          <p:cNvSpPr/>
          <p:nvPr/>
        </p:nvSpPr>
        <p:spPr bwMode="auto">
          <a:xfrm>
            <a:off x="3428992" y="5786454"/>
            <a:ext cx="857256" cy="21431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noFill/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8329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 </a:t>
            </a:r>
            <a:endParaRPr lang="ru-RU" sz="2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AutoShape 3" descr="CID:%7bAB3FEB57-2104-4009-8FBC-5BA8AE9D0015%7d/foto.cheb.ru-64159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3786182" y="928670"/>
          <a:ext cx="535781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3643306" y="0"/>
            <a:ext cx="5500694" cy="571504"/>
          </a:xfrm>
          <a:prstGeom prst="roundRect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КАКИЕ ВИДЫ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РАБОТ ВКЛЮЧАЕТ В СЕБЯ ПРОГРАММА КАПИТАЛЬНОГО РЕМОНТА?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5429256" y="571480"/>
            <a:ext cx="1357322" cy="214314"/>
          </a:xfrm>
          <a:prstGeom prst="down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25472" y="3997357"/>
            <a:ext cx="2435171" cy="32861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0034" y="4714884"/>
            <a:ext cx="24288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400" dirty="0" smtClean="0">
                <a:latin typeface="Calibri" pitchFamily="34" charset="0"/>
              </a:rPr>
              <a:t>В </a:t>
            </a:r>
            <a:r>
              <a:rPr lang="ru-RU" sz="1400" b="1" dirty="0" smtClean="0">
                <a:latin typeface="Calibri" pitchFamily="34" charset="0"/>
              </a:rPr>
              <a:t>первоочередном порядке </a:t>
            </a:r>
            <a:r>
              <a:rPr lang="ru-RU" sz="1400" dirty="0" smtClean="0">
                <a:latin typeface="Calibri" pitchFamily="34" charset="0"/>
              </a:rPr>
              <a:t>в программу включаются МКД в которых проведение капитального ремонта требовалось на дату приватизации первого жилого помещения.</a:t>
            </a:r>
          </a:p>
          <a:p>
            <a:pPr marL="342900" indent="-342900" algn="just">
              <a:buAutoNum type="arabicPeriod"/>
            </a:pPr>
            <a:endParaRPr lang="ru-RU" sz="1400" dirty="0" smtClean="0"/>
          </a:p>
          <a:p>
            <a:pPr marL="342900" indent="-342900" algn="just"/>
            <a:endParaRPr lang="ru-RU" sz="1400" dirty="0" smtClean="0"/>
          </a:p>
          <a:p>
            <a:pPr marL="342900" indent="-342900" algn="just">
              <a:buAutoNum type="arabicPeriod"/>
            </a:pPr>
            <a:endParaRPr lang="ru-RU" sz="1400" dirty="0" smtClean="0"/>
          </a:p>
          <a:p>
            <a:pPr marL="342900" indent="-342900" algn="just">
              <a:buAutoNum type="arabicPeriod"/>
            </a:pP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0" y="1857364"/>
            <a:ext cx="1785918" cy="1000132"/>
          </a:xfrm>
          <a:prstGeom prst="roundRect">
            <a:avLst/>
          </a:prstGeom>
          <a:solidFill>
            <a:srgbClr val="53F1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Источники финансирования программы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2285984" y="2000240"/>
            <a:ext cx="1428760" cy="10001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42910" y="357166"/>
            <a:ext cx="1357322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2000232" y="3143248"/>
            <a:ext cx="1428760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357158" y="3286124"/>
            <a:ext cx="1428760" cy="9286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alibri" pitchFamily="34" charset="0"/>
              </a:rPr>
              <a:t>Банковские проценты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2000232" y="857232"/>
            <a:ext cx="1428760" cy="10001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Calibri" pitchFamily="34" charset="0"/>
              </a:rPr>
              <a:t>Средства республиканского бюджета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910" y="64291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Взносы собственников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Средства местного бюджета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670" y="328612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</a:rPr>
              <a:t>Средства Фонда  ЖКХ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 rot="5400000">
            <a:off x="786580" y="3071016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1644630" y="2857496"/>
            <a:ext cx="56991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1785918" y="2428868"/>
            <a:ext cx="49847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 flipV="1">
            <a:off x="1714480" y="1643050"/>
            <a:ext cx="42862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 rot="16200000" flipV="1">
            <a:off x="786580" y="1570818"/>
            <a:ext cx="57150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9" name="Блок-схема: альтернативный процесс 18"/>
          <p:cNvSpPr/>
          <p:nvPr/>
        </p:nvSpPr>
        <p:spPr bwMode="auto">
          <a:xfrm>
            <a:off x="2786050" y="1714488"/>
            <a:ext cx="2786082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общем собрании принимают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решение о способе формирования фонда капитального ремонта: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" name="Рисунок 26" descr="группа люде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667019" cy="242889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9" name="Блок-схема: альтернативный процесс 28"/>
          <p:cNvSpPr/>
          <p:nvPr/>
        </p:nvSpPr>
        <p:spPr bwMode="auto">
          <a:xfrm>
            <a:off x="4429124" y="3286124"/>
            <a:ext cx="3929090" cy="8572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регионального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оператора (республиканский фонд капитального ремонта)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 bwMode="auto">
          <a:xfrm>
            <a:off x="1142976" y="3286124"/>
            <a:ext cx="2857520" cy="8572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специальном счете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6000728" y="1714488"/>
            <a:ext cx="2928990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определились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способом   накопления     средств на капремонт  (решение принимает орган местного самоуправления)</a:t>
            </a:r>
          </a:p>
        </p:txBody>
      </p:sp>
      <p:sp>
        <p:nvSpPr>
          <p:cNvPr id="44" name="Стрелка вниз 43"/>
          <p:cNvSpPr/>
          <p:nvPr/>
        </p:nvSpPr>
        <p:spPr bwMode="auto">
          <a:xfrm>
            <a:off x="4714876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>
            <a:off x="2786050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3399"/>
                </a:solidFill>
              </a:rPr>
              <a:t/>
            </a:r>
            <a:br>
              <a:rPr lang="ru-RU" sz="1100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3357554" y="928670"/>
            <a:ext cx="4572032" cy="5000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Собственники помещений в МКД</a:t>
            </a: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6572264" y="3071810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СИСТЕМА НАКОПЛЕНИЯ СОБСТВЕННИКАМИ ПОМЕЩЕНИЙ В МКД СРЕДСТВ НА КАПИТАЛЬНЫЙ РЕМОНТ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6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8143932" cy="2317356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285852" y="4714885"/>
            <a:ext cx="70009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Окончательный срок принятия решения собственниками – по истечении 2 месяцев со дня принятия республиканской программы капитального ремонта МКД.</a:t>
            </a:r>
          </a:p>
          <a:p>
            <a:endParaRPr lang="ru-RU" sz="1300" dirty="0" smtClean="0"/>
          </a:p>
          <a:p>
            <a:r>
              <a:rPr lang="ru-RU" sz="1300" dirty="0" smtClean="0"/>
              <a:t>После чего, орган местного самоуправления в течение 10 дней принимает решение   о формировании фонда капитального ремонта  у регионального оператора для МКД, в которых собственники решение не приняли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3428992" y="1428736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6357950" y="1428736"/>
            <a:ext cx="857256" cy="2143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14" name="Блок-схема: альтернативный процесс 13"/>
          <p:cNvSpPr/>
          <p:nvPr/>
        </p:nvSpPr>
        <p:spPr bwMode="auto">
          <a:xfrm>
            <a:off x="4000496" y="2714620"/>
            <a:ext cx="4643470" cy="1071570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857884" y="1571612"/>
            <a:ext cx="2643238" cy="107157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управляющий многоквартирным домом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ЖСК или жилищный кооператив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2643174" y="1571612"/>
            <a:ext cx="2643206" cy="107157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ТСЖ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управляющее одним МКД или несколькими, если в них в совокупности не более 30 квартир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786182" cy="321471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57158" y="3857629"/>
            <a:ext cx="3071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Для  МКД, которые управляются управляющими организациями или ТСЖ  с двумя и более домами, где собственниками принято решение о формировании фонда капитального ремонта на специальном счете, он отрывается  региональным оператором.</a:t>
            </a:r>
          </a:p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3428992" y="714356"/>
            <a:ext cx="4357718" cy="642942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Открыть самостоятельно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специальный счет может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ФОРМИРОВАНИЕ ФОНДА  КАПИТАЛЬНОГО РЕМОНТА НА СПЕЦИАЛЬНОМ СЧЕТЕ</a:t>
            </a: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0" name="Picture 2" descr="http://t0.gstatic.com/images?q=tbn:ANd9GcS2Y_ES_q7Ugkb7rAVkfmVqVlnMsNg5j_E6fpJwAVWmQKvnPYBxGg7U6gG31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18"/>
            <a:ext cx="2500298" cy="2071702"/>
          </a:xfrm>
          <a:prstGeom prst="rect">
            <a:avLst/>
          </a:prstGeom>
          <a:noFill/>
        </p:spPr>
      </p:pic>
      <p:sp>
        <p:nvSpPr>
          <p:cNvPr id="49" name="Стрелка вниз 48"/>
          <p:cNvSpPr/>
          <p:nvPr/>
        </p:nvSpPr>
        <p:spPr bwMode="auto">
          <a:xfrm>
            <a:off x="3357554" y="1357298"/>
            <a:ext cx="928694" cy="214314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6215074" y="1357298"/>
            <a:ext cx="928694" cy="214314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286248" y="3857628"/>
            <a:ext cx="4286280" cy="57150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размер фонда капитального ремонта для многоквартирного дома: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071934" y="4500570"/>
            <a:ext cx="471490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 20 лет, – 50%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4071934" y="5214950"/>
            <a:ext cx="478637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10 до 20 лет, – 60%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071934" y="6000768"/>
            <a:ext cx="4786378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10 лет, – 80%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капремонта предусмотренного республиканской программой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4" name="Блок-схема: альтернативный процесс 33"/>
          <p:cNvSpPr/>
          <p:nvPr/>
        </p:nvSpPr>
        <p:spPr bwMode="auto">
          <a:xfrm>
            <a:off x="0" y="1785926"/>
            <a:ext cx="4500562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 Утверждение перечня работ и  (или) услуг  по капитальному ремонту  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4714876" y="1857364"/>
            <a:ext cx="4214810" cy="78581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Выбор уполномоченного лица из числа собственников помещений на взаимодействие с региональным оператором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КАКИЕ РЕШЕНИЯ  ДОЛЖНЫ БЫТЬ ПРИНЯТЫ ОБЩИМ СОБРАНИЕМ СОБСТВЕННИКОВ ПОМЕЩЕНИЙ В МНОГОКВАРТИРНОМ ДОМЕ  ВМЕСТЕ С ПРИНЯТИЕМ РЕШЕНИЯ О ФОРМИРОВАНИИ  ФОНДА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Calibri" pitchFamily="34" charset="0"/>
              </a:rPr>
              <a:t>КАПИТАЛЬНОГО РЕМОНТА  И УТВЕРЖЕНИЕМ РАЗМЕРА ЕЖЕМЕСЯЧНОГО ВЗНОСА?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4857752" y="1071546"/>
            <a:ext cx="3786214" cy="50006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 счете регионального оператора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428596" y="1071546"/>
            <a:ext cx="3786214" cy="50006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специальном счете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214414" y="785794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5929322" y="785794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1214414" y="1571612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5857884" y="1571612"/>
            <a:ext cx="1428760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0" y="2571744"/>
            <a:ext cx="4500562" cy="6429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 Утверждение сроков проведения  капитального ремонта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0" y="3357562"/>
            <a:ext cx="4500562" cy="57150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 Утверждение владельца специального счета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0" y="4071942"/>
            <a:ext cx="4500562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  Утверждение кредитной  организации, в которой будет открыт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0" y="4929198"/>
            <a:ext cx="4500562" cy="92869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  Выбор лица, уполномоченного на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открытие </a:t>
            </a:r>
            <a:r>
              <a:rPr kumimoji="0" lang="ru-RU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спецсчета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 совершение операций с  находящимися на нем денежными средствами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0" y="6000768"/>
            <a:ext cx="4429124" cy="64294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6. Определение источника финансирования расходов по содержанию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спецсчета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7" name="Picture 5" descr="http://czech-rurepublic-gb.ru/wp-content/uploads/2013/02/студенты-погр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57200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3" name="Блок-схема: альтернативный процесс 32"/>
          <p:cNvSpPr/>
          <p:nvPr/>
        </p:nvSpPr>
        <p:spPr bwMode="auto">
          <a:xfrm>
            <a:off x="5143504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Ведение учета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поступающих взносов в разрезе каждого собственника помещения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1142976" y="1357298"/>
            <a:ext cx="6858048" cy="42862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его основные функции: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143404" cy="2714644"/>
          </a:xfrm>
          <a:prstGeom prst="rect">
            <a:avLst/>
          </a:prstGeom>
          <a:noFill/>
        </p:spPr>
      </p:pic>
      <p:sp>
        <p:nvSpPr>
          <p:cNvPr id="42" name="Блок-схема: альтернативный процесс 41"/>
          <p:cNvSpPr/>
          <p:nvPr/>
        </p:nvSpPr>
        <p:spPr bwMode="auto">
          <a:xfrm>
            <a:off x="785786" y="500042"/>
            <a:ext cx="7500990" cy="6429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оператор - это некоммерческая организация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ФУНКЦИИ РЕГИОНАЛЬНОГО ОПЕРАТОРА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2071670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857224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500430" y="2143116"/>
            <a:ext cx="1571636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Финансирование работ по капитальному ремонту МКД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1785918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функций заказчика работ по капитальному ремонту МКД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0" y="2143116"/>
            <a:ext cx="164307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Аккумулирование средств на капитальный ремонт МКД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6858016" y="2143116"/>
            <a:ext cx="2285984" cy="164307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Взаимодействует с  собственниками помещений, УК, ТСЖ, ЖСК, органами власти, кредитными и подрядными организациями</a:t>
            </a: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3714744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5572132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7215206" y="1785926"/>
            <a:ext cx="928694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4357694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600" dirty="0" smtClean="0">
                <a:latin typeface="Calibri" pitchFamily="34" charset="0"/>
              </a:rPr>
              <a:t>Чувашская Республика </a:t>
            </a:r>
          </a:p>
          <a:p>
            <a:pPr algn="ctr" eaLnBrk="1" hangingPunct="1"/>
            <a:r>
              <a:rPr lang="ru-RU" sz="1600" b="1" dirty="0" smtClean="0">
                <a:latin typeface="Calibri" pitchFamily="34" charset="0"/>
              </a:rPr>
              <a:t>несет субсидиарную ответственность </a:t>
            </a:r>
            <a:r>
              <a:rPr lang="ru-RU" sz="1600" dirty="0" smtClean="0">
                <a:latin typeface="Calibri" pitchFamily="34" charset="0"/>
              </a:rPr>
              <a:t>за неисполнение или ненадлежащее исполнение региональным оператором обязательств перед собственниками помещений в многоквартирных домах</a:t>
            </a:r>
          </a:p>
          <a:p>
            <a:endParaRPr lang="ru-RU" dirty="0"/>
          </a:p>
        </p:txBody>
      </p:sp>
      <p:pic>
        <p:nvPicPr>
          <p:cNvPr id="23" name="Picture 2" descr="C:\Documents and Settings\zhkh5.ZHKH5\Рабочий стол\b55053bb7a8e65e1e23acec8e695bc21680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00504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zhkh7\Рабочий стол\Новая папка\DETAIL_PICTURE_736988_211832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572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3" name="Блок-схема: альтернативный процесс 32"/>
          <p:cNvSpPr/>
          <p:nvPr/>
        </p:nvSpPr>
        <p:spPr bwMode="auto">
          <a:xfrm>
            <a:off x="214282" y="5214950"/>
            <a:ext cx="3429024" cy="14287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Дополнительные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ежемесячные взносы  собственников помещений на капитальный ремонт 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(в случае установления взноса собственниками выше минимального)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214282" y="3643314"/>
            <a:ext cx="3429024" cy="128588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Обязательные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ежемесячные взносы  собственников помещений на капитальный ремонт  МКД</a:t>
            </a:r>
          </a:p>
        </p:txBody>
      </p:sp>
      <p:pic>
        <p:nvPicPr>
          <p:cNvPr id="40" name="Picture 3" descr="C:\Documents and Settings\zhkh7\Мои документы\Мои рисунки\Мои рисунки 1\бума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3643306" cy="285752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85720" y="1071546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</a:rPr>
              <a:t>Взнос обязаны уплачивать </a:t>
            </a:r>
            <a:r>
              <a:rPr lang="ru-RU" sz="1400" b="1" dirty="0" smtClean="0">
                <a:latin typeface="Calibri" pitchFamily="34" charset="0"/>
              </a:rPr>
              <a:t>все собственники помещений </a:t>
            </a:r>
            <a:r>
              <a:rPr lang="ru-RU" sz="1400" dirty="0" smtClean="0">
                <a:latin typeface="Calibri" pitchFamily="34" charset="0"/>
              </a:rPr>
              <a:t>в МКД, за исключением проживающих в аварийных домах и домах, расположенных на земельных участках, подлежащих изъятию для государственных и муниципальных нужд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5072066" y="3643314"/>
            <a:ext cx="3857652" cy="1214446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Оплату работ и услуг, предусмотренных республиканской адресной программой капитального ремонта МКД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2028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ОБЯЗАТЕЛЬНЫЙ ЕЖЕМЕСЯЧНЫЙ ВЗНОС НА КАПИТАЛЬНЫЙ РЕМОНТ  МКД</a:t>
            </a: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 rot="16200000">
            <a:off x="4250529" y="3536157"/>
            <a:ext cx="214314" cy="1428760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5072066" y="5286388"/>
            <a:ext cx="3857652" cy="1285884"/>
          </a:xfrm>
          <a:prstGeom prst="flowChartAlternateProcess">
            <a:avLst/>
          </a:prstGeom>
          <a:solidFill>
            <a:srgbClr val="FFC1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Оплату работ и услуг по капитальному ремонту общего имущества МКД, в том числе не предусмотренных республиканской программой капитального ремонта МКД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385762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направляются на: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6200000">
            <a:off x="4250529" y="5107793"/>
            <a:ext cx="214314" cy="1428760"/>
          </a:xfrm>
          <a:prstGeom prst="downArrow">
            <a:avLst/>
          </a:prstGeom>
          <a:solidFill>
            <a:srgbClr val="2028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5286388"/>
            <a:ext cx="1566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направляются на: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24584" name="Picture 8" descr="http://www.google.ru/url?source=imgres&amp;ct=tbn&amp;q=http://m1.bfm.ru/news/maindocumentphoto/2013/06/25/ryemont_1.jpg&amp;sa=X&amp;ei=AjZ-UvCxNIvJ4wSB8oGYAw&amp;ved=0CAUQ8wc4Aw&amp;usg=AFQjCNGrIqtgRo7ZYNpIG9t_rK2OHa1X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8993</TotalTime>
  <Words>863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Проведение капитального ремонта многоквартирных домов в Чувашской Республике в рамках долгосрочной республиканской программы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  of  Industry  and  Trade</dc:title>
  <dc:creator>Легасова</dc:creator>
  <cp:lastModifiedBy>Спиридонов</cp:lastModifiedBy>
  <cp:revision>3223</cp:revision>
  <cp:lastPrinted>2012-04-24T09:38:09Z</cp:lastPrinted>
  <dcterms:created xsi:type="dcterms:W3CDTF">2011-04-22T14:23:29Z</dcterms:created>
  <dcterms:modified xsi:type="dcterms:W3CDTF">2013-11-22T04:22:45Z</dcterms:modified>
</cp:coreProperties>
</file>