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  <p:sldId id="274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00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2" d="100"/>
          <a:sy n="82" d="100"/>
        </p:scale>
        <p:origin x="-72" y="7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13C0-BF92-40CE-84EC-D97685A7E438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3F02-4EF2-4FE4-A4DE-8BCE7CB01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99637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13C0-BF92-40CE-84EC-D97685A7E438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3F02-4EF2-4FE4-A4DE-8BCE7CB01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60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13C0-BF92-40CE-84EC-D97685A7E438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3F02-4EF2-4FE4-A4DE-8BCE7CB01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283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13C0-BF92-40CE-84EC-D97685A7E438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3F02-4EF2-4FE4-A4DE-8BCE7CB01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6860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13C0-BF92-40CE-84EC-D97685A7E438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3F02-4EF2-4FE4-A4DE-8BCE7CB01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76877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13C0-BF92-40CE-84EC-D97685A7E438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3F02-4EF2-4FE4-A4DE-8BCE7CB01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56580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13C0-BF92-40CE-84EC-D97685A7E438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3F02-4EF2-4FE4-A4DE-8BCE7CB01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158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13C0-BF92-40CE-84EC-D97685A7E438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3F02-4EF2-4FE4-A4DE-8BCE7CB01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441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13C0-BF92-40CE-84EC-D97685A7E438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3F02-4EF2-4FE4-A4DE-8BCE7CB01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47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13C0-BF92-40CE-84EC-D97685A7E438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3F02-4EF2-4FE4-A4DE-8BCE7CB01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7669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2A13C0-BF92-40CE-84EC-D97685A7E438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F3F02-4EF2-4FE4-A4DE-8BCE7CB01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8635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A13C0-BF92-40CE-84EC-D97685A7E438}" type="datetimeFigureOut">
              <a:rPr lang="ru-RU" smtClean="0"/>
              <a:pPr/>
              <a:t>30.04.2013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F3F02-4EF2-4FE4-A4DE-8BCE7CB012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244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429124" y="2928934"/>
            <a:ext cx="4572000" cy="584775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/>
          </a:lnRef>
          <a:fillRef idx="100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1"/>
                </a:solidFill>
                <a:latin typeface="Garamond" pitchFamily="18" charset="0"/>
              </a:rPr>
              <a:t>19.05.1878 – 02.11.1961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3357562"/>
            <a:ext cx="4786314" cy="2677656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006600"/>
                </a:solidFill>
                <a:latin typeface="Garamond" pitchFamily="18" charset="0"/>
              </a:rPr>
              <a:t>Историк, этнограф, педагог-просветитель, общественный деятель, ученый и исследователь, основатель первой чувашской газеты «</a:t>
            </a:r>
            <a:r>
              <a:rPr lang="ru-RU" sz="2800" b="1" dirty="0" err="1">
                <a:solidFill>
                  <a:srgbClr val="006600"/>
                </a:solidFill>
                <a:latin typeface="Garamond" pitchFamily="18" charset="0"/>
              </a:rPr>
              <a:t>Хыпар</a:t>
            </a:r>
            <a:r>
              <a:rPr lang="ru-RU" sz="2800" b="1" dirty="0">
                <a:solidFill>
                  <a:srgbClr val="006600"/>
                </a:solidFill>
                <a:latin typeface="Garamond" pitchFamily="18" charset="0"/>
              </a:rPr>
              <a:t>».</a:t>
            </a:r>
            <a:endParaRPr lang="ru-RU" sz="2800" dirty="0">
              <a:solidFill>
                <a:srgbClr val="006600"/>
              </a:solidFill>
              <a:latin typeface="Garamond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714356"/>
            <a:ext cx="4429156" cy="3046988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Никольский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dirty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Николай Васильевич</a:t>
            </a:r>
            <a:br>
              <a:rPr lang="ru-RU" sz="4800" b="1" dirty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</a:br>
            <a:endParaRPr lang="ru-RU" sz="4800" b="1" dirty="0">
              <a:ln>
                <a:solidFill>
                  <a:srgbClr val="A5002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Garamond" pitchFamily="18" charset="0"/>
            </a:endParaRPr>
          </a:p>
        </p:txBody>
      </p:sp>
      <p:pic>
        <p:nvPicPr>
          <p:cNvPr id="6145" name="Picture 1" descr="D:\Мои документы\Презентации\никольский\ww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58205"/>
            <a:ext cx="3827375" cy="5376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6154" name="Группа 8"/>
          <p:cNvGrpSpPr>
            <a:grpSpLocks/>
          </p:cNvGrpSpPr>
          <p:nvPr/>
        </p:nvGrpSpPr>
        <p:grpSpPr bwMode="auto">
          <a:xfrm>
            <a:off x="266698" y="210343"/>
            <a:ext cx="8181975" cy="6294438"/>
            <a:chOff x="500063" y="285750"/>
            <a:chExt cx="8181975" cy="6294438"/>
          </a:xfrm>
        </p:grpSpPr>
        <p:grpSp>
          <p:nvGrpSpPr>
            <p:cNvPr id="6155" name="Группа 35"/>
            <p:cNvGrpSpPr>
              <a:grpSpLocks/>
            </p:cNvGrpSpPr>
            <p:nvPr/>
          </p:nvGrpSpPr>
          <p:grpSpPr bwMode="auto">
            <a:xfrm>
              <a:off x="500063" y="285750"/>
              <a:ext cx="8181975" cy="650875"/>
              <a:chOff x="468313" y="331788"/>
              <a:chExt cx="8181975" cy="650875"/>
            </a:xfrm>
          </p:grpSpPr>
          <p:pic>
            <p:nvPicPr>
              <p:cNvPr id="6166" name="Picture 8" descr="УЗОР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468313" y="333375"/>
                <a:ext cx="314166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67" name="Picture 11" descr="УЗОР6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5508625" y="333375"/>
                <a:ext cx="3141663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168" name="Группа 13"/>
              <p:cNvGrpSpPr>
                <a:grpSpLocks/>
              </p:cNvGrpSpPr>
              <p:nvPr/>
            </p:nvGrpSpPr>
            <p:grpSpPr bwMode="auto">
              <a:xfrm>
                <a:off x="3563938" y="331788"/>
                <a:ext cx="1943100" cy="650875"/>
                <a:chOff x="3563938" y="331788"/>
                <a:chExt cx="1943100" cy="650875"/>
              </a:xfrm>
            </p:grpSpPr>
            <p:sp>
              <p:nvSpPr>
                <p:cNvPr id="6169" name="AutoShape 9"/>
                <p:cNvSpPr>
                  <a:spLocks noChangeArrowheads="1"/>
                </p:cNvSpPr>
                <p:nvPr/>
              </p:nvSpPr>
              <p:spPr bwMode="auto">
                <a:xfrm>
                  <a:off x="4211638" y="333375"/>
                  <a:ext cx="647700" cy="649288"/>
                </a:xfrm>
                <a:prstGeom prst="diamond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70" name="AutoShape 10"/>
                <p:cNvSpPr>
                  <a:spLocks noChangeArrowheads="1"/>
                </p:cNvSpPr>
                <p:nvPr/>
              </p:nvSpPr>
              <p:spPr bwMode="auto">
                <a:xfrm>
                  <a:off x="4356100" y="477838"/>
                  <a:ext cx="358775" cy="358775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71" name="Line 12"/>
                <p:cNvSpPr>
                  <a:spLocks noChangeShapeType="1"/>
                </p:cNvSpPr>
                <p:nvPr/>
              </p:nvSpPr>
              <p:spPr bwMode="auto">
                <a:xfrm>
                  <a:off x="3635375" y="333375"/>
                  <a:ext cx="18716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6172" name="AutoShape 13"/>
                <p:cNvSpPr>
                  <a:spLocks noChangeArrowheads="1"/>
                </p:cNvSpPr>
                <p:nvPr/>
              </p:nvSpPr>
              <p:spPr bwMode="auto">
                <a:xfrm>
                  <a:off x="5003800" y="333375"/>
                  <a:ext cx="503238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73" name="AutoShape 14"/>
                <p:cNvSpPr>
                  <a:spLocks noChangeArrowheads="1"/>
                </p:cNvSpPr>
                <p:nvPr/>
              </p:nvSpPr>
              <p:spPr bwMode="auto">
                <a:xfrm>
                  <a:off x="5148263" y="477838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74" name="AutoShape 15"/>
                <p:cNvSpPr>
                  <a:spLocks noChangeArrowheads="1"/>
                </p:cNvSpPr>
                <p:nvPr/>
              </p:nvSpPr>
              <p:spPr bwMode="auto">
                <a:xfrm>
                  <a:off x="3563938" y="331788"/>
                  <a:ext cx="503237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6175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8400" y="476250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6156" name="Picture 8" descr="УЗОР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00063" y="6256338"/>
              <a:ext cx="31416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7" name="Picture 11" descr="УЗОР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540375" y="6256338"/>
              <a:ext cx="31416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8" name="Группа 13"/>
            <p:cNvGrpSpPr>
              <a:grpSpLocks/>
            </p:cNvGrpSpPr>
            <p:nvPr/>
          </p:nvGrpSpPr>
          <p:grpSpPr bwMode="auto">
            <a:xfrm flipV="1">
              <a:off x="3595688" y="5929313"/>
              <a:ext cx="1943100" cy="650875"/>
              <a:chOff x="3563938" y="331788"/>
              <a:chExt cx="1943100" cy="650875"/>
            </a:xfrm>
          </p:grpSpPr>
          <p:sp>
            <p:nvSpPr>
              <p:cNvPr id="6159" name="AutoShape 9"/>
              <p:cNvSpPr>
                <a:spLocks noChangeArrowheads="1"/>
              </p:cNvSpPr>
              <p:nvPr/>
            </p:nvSpPr>
            <p:spPr bwMode="auto">
              <a:xfrm>
                <a:off x="4211638" y="333375"/>
                <a:ext cx="647700" cy="649288"/>
              </a:xfrm>
              <a:prstGeom prst="diamond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160" name="AutoShape 10"/>
              <p:cNvSpPr>
                <a:spLocks noChangeArrowheads="1"/>
              </p:cNvSpPr>
              <p:nvPr/>
            </p:nvSpPr>
            <p:spPr bwMode="auto">
              <a:xfrm>
                <a:off x="4356100" y="477838"/>
                <a:ext cx="358775" cy="358775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161" name="Line 12"/>
              <p:cNvSpPr>
                <a:spLocks noChangeShapeType="1"/>
              </p:cNvSpPr>
              <p:nvPr/>
            </p:nvSpPr>
            <p:spPr bwMode="auto">
              <a:xfrm>
                <a:off x="3635375" y="333375"/>
                <a:ext cx="18716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6162" name="AutoShape 13"/>
              <p:cNvSpPr>
                <a:spLocks noChangeArrowheads="1"/>
              </p:cNvSpPr>
              <p:nvPr/>
            </p:nvSpPr>
            <p:spPr bwMode="auto">
              <a:xfrm>
                <a:off x="5003800" y="333375"/>
                <a:ext cx="503238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163" name="AutoShape 14"/>
              <p:cNvSpPr>
                <a:spLocks noChangeArrowheads="1"/>
              </p:cNvSpPr>
              <p:nvPr/>
            </p:nvSpPr>
            <p:spPr bwMode="auto">
              <a:xfrm>
                <a:off x="5148263" y="477838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164" name="AutoShape 15"/>
              <p:cNvSpPr>
                <a:spLocks noChangeArrowheads="1"/>
              </p:cNvSpPr>
              <p:nvPr/>
            </p:nvSpPr>
            <p:spPr bwMode="auto">
              <a:xfrm>
                <a:off x="3563938" y="331788"/>
                <a:ext cx="503237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6165" name="AutoShape 16"/>
              <p:cNvSpPr>
                <a:spLocks noChangeArrowheads="1"/>
              </p:cNvSpPr>
              <p:nvPr/>
            </p:nvSpPr>
            <p:spPr bwMode="auto">
              <a:xfrm>
                <a:off x="3708400" y="476250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69247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542922" y="210343"/>
            <a:ext cx="8181975" cy="6294438"/>
            <a:chOff x="500063" y="285750"/>
            <a:chExt cx="8181975" cy="6294438"/>
          </a:xfrm>
        </p:grpSpPr>
        <p:grpSp>
          <p:nvGrpSpPr>
            <p:cNvPr id="6" name="Группа 35"/>
            <p:cNvGrpSpPr>
              <a:grpSpLocks/>
            </p:cNvGrpSpPr>
            <p:nvPr/>
          </p:nvGrpSpPr>
          <p:grpSpPr bwMode="auto">
            <a:xfrm>
              <a:off x="500063" y="285750"/>
              <a:ext cx="8181975" cy="650875"/>
              <a:chOff x="468313" y="331788"/>
              <a:chExt cx="8181975" cy="650875"/>
            </a:xfrm>
          </p:grpSpPr>
          <p:pic>
            <p:nvPicPr>
              <p:cNvPr id="17" name="Picture 8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468313" y="333375"/>
                <a:ext cx="314166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5508625" y="333375"/>
                <a:ext cx="3141663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Группа 13"/>
              <p:cNvGrpSpPr>
                <a:grpSpLocks/>
              </p:cNvGrpSpPr>
              <p:nvPr/>
            </p:nvGrpSpPr>
            <p:grpSpPr bwMode="auto">
              <a:xfrm>
                <a:off x="3563938" y="331788"/>
                <a:ext cx="1943100" cy="650875"/>
                <a:chOff x="3563938" y="331788"/>
                <a:chExt cx="1943100" cy="650875"/>
              </a:xfrm>
            </p:grpSpPr>
            <p:sp>
              <p:nvSpPr>
                <p:cNvPr id="20" name="AutoShape 9"/>
                <p:cNvSpPr>
                  <a:spLocks noChangeArrowheads="1"/>
                </p:cNvSpPr>
                <p:nvPr/>
              </p:nvSpPr>
              <p:spPr bwMode="auto">
                <a:xfrm>
                  <a:off x="4211638" y="333375"/>
                  <a:ext cx="647700" cy="649288"/>
                </a:xfrm>
                <a:prstGeom prst="diamond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1" name="AutoShape 10"/>
                <p:cNvSpPr>
                  <a:spLocks noChangeArrowheads="1"/>
                </p:cNvSpPr>
                <p:nvPr/>
              </p:nvSpPr>
              <p:spPr bwMode="auto">
                <a:xfrm>
                  <a:off x="4356100" y="477838"/>
                  <a:ext cx="358775" cy="358775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3635375" y="333375"/>
                  <a:ext cx="18716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03800" y="333375"/>
                  <a:ext cx="503238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auto">
                <a:xfrm>
                  <a:off x="5148263" y="477838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5" name="AutoShape 15"/>
                <p:cNvSpPr>
                  <a:spLocks noChangeArrowheads="1"/>
                </p:cNvSpPr>
                <p:nvPr/>
              </p:nvSpPr>
              <p:spPr bwMode="auto">
                <a:xfrm>
                  <a:off x="3563938" y="331788"/>
                  <a:ext cx="503237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6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8400" y="476250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7" name="Picture 8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00063" y="6256338"/>
              <a:ext cx="31416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540375" y="6256338"/>
              <a:ext cx="31416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 flipV="1">
              <a:off x="3595688" y="5929313"/>
              <a:ext cx="1943100" cy="650875"/>
              <a:chOff x="3563938" y="331788"/>
              <a:chExt cx="1943100" cy="650875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4211638" y="333375"/>
                <a:ext cx="647700" cy="649288"/>
              </a:xfrm>
              <a:prstGeom prst="diamond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4356100" y="477838"/>
                <a:ext cx="358775" cy="358775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3635375" y="333375"/>
                <a:ext cx="18716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003800" y="333375"/>
                <a:ext cx="503238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5148263" y="477838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3563938" y="331788"/>
                <a:ext cx="503237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3708400" y="476250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1076120" y="836712"/>
            <a:ext cx="70679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ПЕДАГОГИЧЕСКАЯ ДЕЯТЕЛЬНОСТЬ</a:t>
            </a:r>
            <a:r>
              <a:rPr lang="ru-RU" sz="32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6246" y="1445992"/>
            <a:ext cx="485775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Педагогическая деятельность Н.В. Никольского связана с десятком учебных заведений г. Казани.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С ноября 1903 по 1917 годы работал преподавателем «чувашского языка и соединенных с ним предметов»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на </a:t>
            </a:r>
            <a:r>
              <a:rPr lang="ru-RU" b="1" dirty="0" err="1" smtClean="0">
                <a:solidFill>
                  <a:prstClr val="black"/>
                </a:solidFill>
                <a:latin typeface="Garamond" pitchFamily="18" charset="0"/>
              </a:rPr>
              <a:t>мессионерских</a:t>
            </a:r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 курсах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при духовной академии,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1906-1910 гг. – преподаватель Казанской инородческой учительской семинарии, с 15 ноября 1915 года – Казанского университета.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Также Николай Васильевич преподавал историю в Казанской земской учительской школе, в Казанской земской женской учительской семинарии. Как педагог состоял членом Братства св. Гурия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с 1903 по 1917 годы.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961" y="1422972"/>
            <a:ext cx="4002286" cy="2332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0886" y="3808716"/>
            <a:ext cx="2895010" cy="233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26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542922" y="210343"/>
            <a:ext cx="8181975" cy="6294438"/>
            <a:chOff x="500063" y="285750"/>
            <a:chExt cx="8181975" cy="6294438"/>
          </a:xfrm>
        </p:grpSpPr>
        <p:grpSp>
          <p:nvGrpSpPr>
            <p:cNvPr id="6" name="Группа 35"/>
            <p:cNvGrpSpPr>
              <a:grpSpLocks/>
            </p:cNvGrpSpPr>
            <p:nvPr/>
          </p:nvGrpSpPr>
          <p:grpSpPr bwMode="auto">
            <a:xfrm>
              <a:off x="500063" y="285750"/>
              <a:ext cx="8181975" cy="650875"/>
              <a:chOff x="468313" y="331788"/>
              <a:chExt cx="8181975" cy="650875"/>
            </a:xfrm>
          </p:grpSpPr>
          <p:pic>
            <p:nvPicPr>
              <p:cNvPr id="17" name="Picture 8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468313" y="333375"/>
                <a:ext cx="314166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5508625" y="333375"/>
                <a:ext cx="3141663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Группа 13"/>
              <p:cNvGrpSpPr>
                <a:grpSpLocks/>
              </p:cNvGrpSpPr>
              <p:nvPr/>
            </p:nvGrpSpPr>
            <p:grpSpPr bwMode="auto">
              <a:xfrm>
                <a:off x="3563938" y="331788"/>
                <a:ext cx="1943100" cy="650875"/>
                <a:chOff x="3563938" y="331788"/>
                <a:chExt cx="1943100" cy="650875"/>
              </a:xfrm>
            </p:grpSpPr>
            <p:sp>
              <p:nvSpPr>
                <p:cNvPr id="20" name="AutoShape 9"/>
                <p:cNvSpPr>
                  <a:spLocks noChangeArrowheads="1"/>
                </p:cNvSpPr>
                <p:nvPr/>
              </p:nvSpPr>
              <p:spPr bwMode="auto">
                <a:xfrm>
                  <a:off x="4211638" y="333375"/>
                  <a:ext cx="647700" cy="649288"/>
                </a:xfrm>
                <a:prstGeom prst="diamond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1" name="AutoShape 10"/>
                <p:cNvSpPr>
                  <a:spLocks noChangeArrowheads="1"/>
                </p:cNvSpPr>
                <p:nvPr/>
              </p:nvSpPr>
              <p:spPr bwMode="auto">
                <a:xfrm>
                  <a:off x="4356100" y="477838"/>
                  <a:ext cx="358775" cy="358775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3635375" y="333375"/>
                  <a:ext cx="18716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03800" y="333375"/>
                  <a:ext cx="503238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auto">
                <a:xfrm>
                  <a:off x="5148263" y="477838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5" name="AutoShape 15"/>
                <p:cNvSpPr>
                  <a:spLocks noChangeArrowheads="1"/>
                </p:cNvSpPr>
                <p:nvPr/>
              </p:nvSpPr>
              <p:spPr bwMode="auto">
                <a:xfrm>
                  <a:off x="3563938" y="331788"/>
                  <a:ext cx="503237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6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8400" y="476250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7" name="Picture 8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00063" y="6256338"/>
              <a:ext cx="31416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540375" y="6256338"/>
              <a:ext cx="31416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 flipV="1">
              <a:off x="3595688" y="5929313"/>
              <a:ext cx="1943100" cy="650875"/>
              <a:chOff x="3563938" y="331788"/>
              <a:chExt cx="1943100" cy="650875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4211638" y="333375"/>
                <a:ext cx="647700" cy="649288"/>
              </a:xfrm>
              <a:prstGeom prst="diamond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4356100" y="477838"/>
                <a:ext cx="358775" cy="358775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3635375" y="333375"/>
                <a:ext cx="18716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003800" y="333375"/>
                <a:ext cx="503238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5148263" y="477838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3563938" y="331788"/>
                <a:ext cx="503237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3708400" y="476250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870141" y="836712"/>
            <a:ext cx="747993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ОБЩЕСТВЕННО-ПРОСВЕТИТЕЛЬСКАЯ</a:t>
            </a:r>
          </a:p>
          <a:p>
            <a:pPr lvl="0" algn="ctr"/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 ДЕЯТЕЛЬНОСТЬ</a:t>
            </a:r>
            <a:r>
              <a:rPr lang="ru-RU" sz="32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050395"/>
            <a:ext cx="59046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Н.В. Никольский, будучи сторонником системы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Н.И. </a:t>
            </a:r>
            <a:r>
              <a:rPr lang="ru-RU" b="1" dirty="0" err="1" smtClean="0">
                <a:solidFill>
                  <a:prstClr val="black"/>
                </a:solidFill>
                <a:latin typeface="Garamond" pitchFamily="18" charset="0"/>
              </a:rPr>
              <a:t>Ильминского</a:t>
            </a:r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 по просвещению «инородцев», активно участвовал в общественном движении за национальный подъем чувашей и других поволжских народов, за их сближение и равенство с народами России, против насильственной русификации. С 1903 по 1917 сотрудничал в переводческой комиссии Православного миссионерского общества (ПМО).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Работая в ПМО составлял и издавал «</a:t>
            </a:r>
            <a:r>
              <a:rPr lang="en-US" b="1" dirty="0" smtClean="0">
                <a:solidFill>
                  <a:prstClr val="black"/>
                </a:solidFill>
                <a:latin typeface="Garamond" pitchFamily="18" charset="0"/>
              </a:rPr>
              <a:t>Ç</a:t>
            </a:r>
            <a:r>
              <a:rPr lang="ru-RU" b="1" dirty="0" err="1" smtClean="0">
                <a:solidFill>
                  <a:prstClr val="black"/>
                </a:solidFill>
                <a:latin typeface="Garamond" pitchFamily="18" charset="0"/>
              </a:rPr>
              <a:t>ултал</a:t>
            </a:r>
            <a:r>
              <a:rPr lang="vi-VN" b="1" dirty="0" smtClean="0">
                <a:solidFill>
                  <a:prstClr val="black"/>
                </a:solidFill>
                <a:latin typeface="Garamond" pitchFamily="18" charset="0"/>
              </a:rPr>
              <a:t>ă</a:t>
            </a:r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к </a:t>
            </a:r>
            <a:r>
              <a:rPr lang="ru-RU" b="1" dirty="0" err="1" smtClean="0">
                <a:solidFill>
                  <a:prstClr val="black"/>
                </a:solidFill>
                <a:latin typeface="Garamond" pitchFamily="18" charset="0"/>
              </a:rPr>
              <a:t>к</a:t>
            </a:r>
            <a:r>
              <a:rPr lang="en-US" b="1" dirty="0" smtClean="0">
                <a:solidFill>
                  <a:prstClr val="black"/>
                </a:solidFill>
                <a:latin typeface="Garamond" pitchFamily="18" charset="0"/>
              </a:rPr>
              <a:t>ĕ</a:t>
            </a:r>
            <a:r>
              <a:rPr lang="ru-RU" b="1" dirty="0" err="1" smtClean="0">
                <a:solidFill>
                  <a:prstClr val="black"/>
                </a:solidFill>
                <a:latin typeface="Garamond" pitchFamily="18" charset="0"/>
              </a:rPr>
              <a:t>неки</a:t>
            </a:r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» (9 книг). При его участии и под его редакцией учебные пособия и словари. С общественно-просветительской деятельностью неразрывно связаны собственные сочинения Н.В. Никольского.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3738" y="1809401"/>
            <a:ext cx="2123323" cy="4175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09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542922" y="210343"/>
            <a:ext cx="8181975" cy="6294438"/>
            <a:chOff x="500063" y="285750"/>
            <a:chExt cx="8181975" cy="6294438"/>
          </a:xfrm>
        </p:grpSpPr>
        <p:grpSp>
          <p:nvGrpSpPr>
            <p:cNvPr id="5" name="Группа 35"/>
            <p:cNvGrpSpPr>
              <a:grpSpLocks/>
            </p:cNvGrpSpPr>
            <p:nvPr/>
          </p:nvGrpSpPr>
          <p:grpSpPr bwMode="auto">
            <a:xfrm>
              <a:off x="500063" y="285750"/>
              <a:ext cx="8181975" cy="650875"/>
              <a:chOff x="468313" y="331788"/>
              <a:chExt cx="8181975" cy="650875"/>
            </a:xfrm>
          </p:grpSpPr>
          <p:pic>
            <p:nvPicPr>
              <p:cNvPr id="17" name="Picture 8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468313" y="333375"/>
                <a:ext cx="314166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5508625" y="333375"/>
                <a:ext cx="3141663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" name="Группа 13"/>
              <p:cNvGrpSpPr>
                <a:grpSpLocks/>
              </p:cNvGrpSpPr>
              <p:nvPr/>
            </p:nvGrpSpPr>
            <p:grpSpPr bwMode="auto">
              <a:xfrm>
                <a:off x="3563938" y="331788"/>
                <a:ext cx="1943100" cy="650875"/>
                <a:chOff x="3563938" y="331788"/>
                <a:chExt cx="1943100" cy="650875"/>
              </a:xfrm>
            </p:grpSpPr>
            <p:sp>
              <p:nvSpPr>
                <p:cNvPr id="20" name="AutoShape 9"/>
                <p:cNvSpPr>
                  <a:spLocks noChangeArrowheads="1"/>
                </p:cNvSpPr>
                <p:nvPr/>
              </p:nvSpPr>
              <p:spPr bwMode="auto">
                <a:xfrm>
                  <a:off x="4211638" y="333375"/>
                  <a:ext cx="647700" cy="649288"/>
                </a:xfrm>
                <a:prstGeom prst="diamond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1" name="AutoShape 10"/>
                <p:cNvSpPr>
                  <a:spLocks noChangeArrowheads="1"/>
                </p:cNvSpPr>
                <p:nvPr/>
              </p:nvSpPr>
              <p:spPr bwMode="auto">
                <a:xfrm>
                  <a:off x="4356100" y="477838"/>
                  <a:ext cx="358775" cy="358775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3635375" y="333375"/>
                  <a:ext cx="18716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03800" y="333375"/>
                  <a:ext cx="503238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auto">
                <a:xfrm>
                  <a:off x="5148263" y="477838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5" name="AutoShape 15"/>
                <p:cNvSpPr>
                  <a:spLocks noChangeArrowheads="1"/>
                </p:cNvSpPr>
                <p:nvPr/>
              </p:nvSpPr>
              <p:spPr bwMode="auto">
                <a:xfrm>
                  <a:off x="3563938" y="331788"/>
                  <a:ext cx="503237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6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8400" y="476250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7" name="Picture 8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00063" y="6256338"/>
              <a:ext cx="31416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540375" y="6256338"/>
              <a:ext cx="31416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 flipV="1">
              <a:off x="3595688" y="5929313"/>
              <a:ext cx="1943100" cy="650875"/>
              <a:chOff x="3563938" y="331788"/>
              <a:chExt cx="1943100" cy="650875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4211638" y="333375"/>
                <a:ext cx="647700" cy="649288"/>
              </a:xfrm>
              <a:prstGeom prst="diamond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4356100" y="477838"/>
                <a:ext cx="358775" cy="358775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3635375" y="333375"/>
                <a:ext cx="18716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003800" y="333375"/>
                <a:ext cx="503238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5148263" y="477838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3563938" y="331788"/>
                <a:ext cx="503237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3708400" y="476250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827666" y="836712"/>
            <a:ext cx="75648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ПЕРВАЯ ЧУВАШСКАЯ ГАЗЕТА «ХЫПАР»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835292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Garamond" pitchFamily="18" charset="0"/>
              </a:rPr>
              <a:t>В январе 1906 г. Н. В. Никольский стал издавать первую чувашскую газету «</a:t>
            </a:r>
            <a:r>
              <a:rPr lang="ru-RU" b="1" dirty="0" err="1" smtClean="0">
                <a:latin typeface="Garamond" pitchFamily="18" charset="0"/>
              </a:rPr>
              <a:t>Хыпар</a:t>
            </a:r>
            <a:r>
              <a:rPr lang="ru-RU" b="1" dirty="0" smtClean="0">
                <a:latin typeface="Garamond" pitchFamily="18" charset="0"/>
              </a:rPr>
              <a:t>» (Вести), был редактором-издателем ее 22 номеров (по май 1906 г.) Постоянными сотрудниками «</a:t>
            </a:r>
            <a:r>
              <a:rPr lang="ru-RU" b="1" dirty="0" err="1" smtClean="0">
                <a:latin typeface="Garamond" pitchFamily="18" charset="0"/>
              </a:rPr>
              <a:t>Хыпара</a:t>
            </a:r>
            <a:r>
              <a:rPr lang="ru-RU" b="1" dirty="0" smtClean="0">
                <a:latin typeface="Garamond" pitchFamily="18" charset="0"/>
              </a:rPr>
              <a:t>» стали бывшие ученики Симбирской чувашской школы, исключенные за участие в движении в 1905 году, также учащиеся казанских училищ. Тираж первого номера составил более 1500 экземпляров. Газета печаталась в «Центральной» типографии в г. Казань.</a:t>
            </a:r>
            <a:endParaRPr lang="ru-RU" b="1" dirty="0">
              <a:latin typeface="Garamond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220005"/>
            <a:ext cx="3333126" cy="27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9" t="3632" r="9585" b="6710"/>
          <a:stretch/>
        </p:blipFill>
        <p:spPr bwMode="auto">
          <a:xfrm>
            <a:off x="5796135" y="3220006"/>
            <a:ext cx="1995919" cy="292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09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542922" y="210343"/>
            <a:ext cx="8181975" cy="6294438"/>
            <a:chOff x="500063" y="285750"/>
            <a:chExt cx="8181975" cy="6294438"/>
          </a:xfrm>
        </p:grpSpPr>
        <p:grpSp>
          <p:nvGrpSpPr>
            <p:cNvPr id="5" name="Группа 35"/>
            <p:cNvGrpSpPr>
              <a:grpSpLocks/>
            </p:cNvGrpSpPr>
            <p:nvPr/>
          </p:nvGrpSpPr>
          <p:grpSpPr bwMode="auto">
            <a:xfrm>
              <a:off x="500063" y="285750"/>
              <a:ext cx="8181975" cy="650875"/>
              <a:chOff x="468313" y="331788"/>
              <a:chExt cx="8181975" cy="650875"/>
            </a:xfrm>
          </p:grpSpPr>
          <p:pic>
            <p:nvPicPr>
              <p:cNvPr id="17" name="Picture 8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468313" y="333375"/>
                <a:ext cx="314166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5508625" y="333375"/>
                <a:ext cx="3141663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" name="Группа 13"/>
              <p:cNvGrpSpPr>
                <a:grpSpLocks/>
              </p:cNvGrpSpPr>
              <p:nvPr/>
            </p:nvGrpSpPr>
            <p:grpSpPr bwMode="auto">
              <a:xfrm>
                <a:off x="3563938" y="331788"/>
                <a:ext cx="1943100" cy="650875"/>
                <a:chOff x="3563938" y="331788"/>
                <a:chExt cx="1943100" cy="650875"/>
              </a:xfrm>
            </p:grpSpPr>
            <p:sp>
              <p:nvSpPr>
                <p:cNvPr id="20" name="AutoShape 9"/>
                <p:cNvSpPr>
                  <a:spLocks noChangeArrowheads="1"/>
                </p:cNvSpPr>
                <p:nvPr/>
              </p:nvSpPr>
              <p:spPr bwMode="auto">
                <a:xfrm>
                  <a:off x="4211638" y="333375"/>
                  <a:ext cx="647700" cy="649288"/>
                </a:xfrm>
                <a:prstGeom prst="diamond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1" name="AutoShape 10"/>
                <p:cNvSpPr>
                  <a:spLocks noChangeArrowheads="1"/>
                </p:cNvSpPr>
                <p:nvPr/>
              </p:nvSpPr>
              <p:spPr bwMode="auto">
                <a:xfrm>
                  <a:off x="4356100" y="477838"/>
                  <a:ext cx="358775" cy="358775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3635375" y="333375"/>
                  <a:ext cx="18716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03800" y="333375"/>
                  <a:ext cx="503238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auto">
                <a:xfrm>
                  <a:off x="5148263" y="477838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5" name="AutoShape 15"/>
                <p:cNvSpPr>
                  <a:spLocks noChangeArrowheads="1"/>
                </p:cNvSpPr>
                <p:nvPr/>
              </p:nvSpPr>
              <p:spPr bwMode="auto">
                <a:xfrm>
                  <a:off x="3563938" y="331788"/>
                  <a:ext cx="503237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6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8400" y="476250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7" name="Picture 8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00063" y="6256338"/>
              <a:ext cx="31416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540375" y="6256338"/>
              <a:ext cx="31416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 flipV="1">
              <a:off x="3595688" y="5929313"/>
              <a:ext cx="1943100" cy="650875"/>
              <a:chOff x="3563938" y="331788"/>
              <a:chExt cx="1943100" cy="650875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4211638" y="333375"/>
                <a:ext cx="647700" cy="649288"/>
              </a:xfrm>
              <a:prstGeom prst="diamond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4356100" y="477838"/>
                <a:ext cx="358775" cy="358775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3635375" y="333375"/>
                <a:ext cx="18716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003800" y="333375"/>
                <a:ext cx="503238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5148263" y="477838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3563938" y="331788"/>
                <a:ext cx="503237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3708400" y="476250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1478490" y="836712"/>
            <a:ext cx="62632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СОЗДАНИЕ АРХИВНОГО ФОНДА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5112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Garamond" pitchFamily="18" charset="0"/>
              </a:rPr>
              <a:t>Н.В. Никольский считал первейшим своим делом научную работу. Со студенческих лет собирал факты, материалы исторического, этнографического, экономического характера. Никольский Н.В. выпустил монографии «Христианство среди чуваш Среднего Поволжья в </a:t>
            </a:r>
            <a:r>
              <a:rPr lang="en-US" sz="1600" b="1" dirty="0" smtClean="0">
                <a:latin typeface="Garamond" pitchFamily="18" charset="0"/>
              </a:rPr>
              <a:t>XVI – XVIII </a:t>
            </a:r>
            <a:r>
              <a:rPr lang="ru-RU" sz="1600" b="1" dirty="0" smtClean="0">
                <a:latin typeface="Garamond" pitchFamily="18" charset="0"/>
              </a:rPr>
              <a:t>веках» (1912), «История мари» (1920), исторический очерк «Народное образование у чуваш», публикации «Из архивных дел </a:t>
            </a:r>
            <a:r>
              <a:rPr lang="ru-RU" sz="1600" b="1" dirty="0" err="1" smtClean="0">
                <a:latin typeface="Garamond" pitchFamily="18" charset="0"/>
              </a:rPr>
              <a:t>Нижегордской</a:t>
            </a:r>
            <a:r>
              <a:rPr lang="ru-RU" sz="1600" b="1" dirty="0" smtClean="0">
                <a:latin typeface="Garamond" pitchFamily="18" charset="0"/>
              </a:rPr>
              <a:t> духовной консистории» (1911), «К истории христианского просвещения черемис в </a:t>
            </a:r>
            <a:r>
              <a:rPr lang="en-US" sz="1600" b="1" dirty="0" smtClean="0">
                <a:latin typeface="Garamond" pitchFamily="18" charset="0"/>
              </a:rPr>
              <a:t>XIX </a:t>
            </a:r>
            <a:r>
              <a:rPr lang="ru-RU" sz="1600" b="1" dirty="0" smtClean="0">
                <a:latin typeface="Garamond" pitchFamily="18" charset="0"/>
              </a:rPr>
              <a:t>веке», «Сборник исторических материалах о народностях Поволжья» (1920) и др. Ценнейших архивных источников по истории христианизации чувашей, извлеченных им, насчитывается сотни. Рукописный фонд ученого – богатейшее собрание источников. Он создал богатейшее собрание источников, состоящее из 238 томов, по 200-300 листов в каждом.</a:t>
            </a:r>
            <a:endParaRPr lang="ru-RU" sz="1600" b="1" dirty="0">
              <a:latin typeface="Garamond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1484784"/>
            <a:ext cx="2654424" cy="4417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09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542922" y="210343"/>
            <a:ext cx="8181975" cy="6294438"/>
            <a:chOff x="500063" y="285750"/>
            <a:chExt cx="8181975" cy="6294438"/>
          </a:xfrm>
        </p:grpSpPr>
        <p:grpSp>
          <p:nvGrpSpPr>
            <p:cNvPr id="4" name="Группа 35"/>
            <p:cNvGrpSpPr>
              <a:grpSpLocks/>
            </p:cNvGrpSpPr>
            <p:nvPr/>
          </p:nvGrpSpPr>
          <p:grpSpPr bwMode="auto">
            <a:xfrm>
              <a:off x="500063" y="285750"/>
              <a:ext cx="8181975" cy="650875"/>
              <a:chOff x="468313" y="331788"/>
              <a:chExt cx="8181975" cy="650875"/>
            </a:xfrm>
          </p:grpSpPr>
          <p:pic>
            <p:nvPicPr>
              <p:cNvPr id="17" name="Picture 8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468313" y="333375"/>
                <a:ext cx="314166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5508625" y="333375"/>
                <a:ext cx="3141663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" name="Группа 13"/>
              <p:cNvGrpSpPr>
                <a:grpSpLocks/>
              </p:cNvGrpSpPr>
              <p:nvPr/>
            </p:nvGrpSpPr>
            <p:grpSpPr bwMode="auto">
              <a:xfrm>
                <a:off x="3563938" y="331788"/>
                <a:ext cx="1943100" cy="650875"/>
                <a:chOff x="3563938" y="331788"/>
                <a:chExt cx="1943100" cy="650875"/>
              </a:xfrm>
            </p:grpSpPr>
            <p:sp>
              <p:nvSpPr>
                <p:cNvPr id="20" name="AutoShape 9"/>
                <p:cNvSpPr>
                  <a:spLocks noChangeArrowheads="1"/>
                </p:cNvSpPr>
                <p:nvPr/>
              </p:nvSpPr>
              <p:spPr bwMode="auto">
                <a:xfrm>
                  <a:off x="4211638" y="333375"/>
                  <a:ext cx="647700" cy="649288"/>
                </a:xfrm>
                <a:prstGeom prst="diamond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1" name="AutoShape 10"/>
                <p:cNvSpPr>
                  <a:spLocks noChangeArrowheads="1"/>
                </p:cNvSpPr>
                <p:nvPr/>
              </p:nvSpPr>
              <p:spPr bwMode="auto">
                <a:xfrm>
                  <a:off x="4356100" y="477838"/>
                  <a:ext cx="358775" cy="358775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3635375" y="333375"/>
                  <a:ext cx="18716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03800" y="333375"/>
                  <a:ext cx="503238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auto">
                <a:xfrm>
                  <a:off x="5148263" y="477838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5" name="AutoShape 15"/>
                <p:cNvSpPr>
                  <a:spLocks noChangeArrowheads="1"/>
                </p:cNvSpPr>
                <p:nvPr/>
              </p:nvSpPr>
              <p:spPr bwMode="auto">
                <a:xfrm>
                  <a:off x="3563938" y="331788"/>
                  <a:ext cx="503237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6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8400" y="476250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7" name="Picture 8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00063" y="6256338"/>
              <a:ext cx="31416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540375" y="6256338"/>
              <a:ext cx="31416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Группа 13"/>
            <p:cNvGrpSpPr>
              <a:grpSpLocks/>
            </p:cNvGrpSpPr>
            <p:nvPr/>
          </p:nvGrpSpPr>
          <p:grpSpPr bwMode="auto">
            <a:xfrm flipV="1">
              <a:off x="3595688" y="5929313"/>
              <a:ext cx="1943100" cy="650875"/>
              <a:chOff x="3563938" y="331788"/>
              <a:chExt cx="1943100" cy="650875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4211638" y="333375"/>
                <a:ext cx="647700" cy="649288"/>
              </a:xfrm>
              <a:prstGeom prst="diamond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4356100" y="477838"/>
                <a:ext cx="358775" cy="358775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3635375" y="333375"/>
                <a:ext cx="18716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003800" y="333375"/>
                <a:ext cx="503238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5148263" y="477838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3563938" y="331788"/>
                <a:ext cx="503237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3708400" y="476250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6946" y="836712"/>
            <a:ext cx="9206367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ОБЩЕСТВЕННО-ПОЛИТИЧЕСКИЙ ДЕЯТЕЛЬ.</a:t>
            </a:r>
          </a:p>
          <a:p>
            <a:pPr lvl="0" algn="ctr"/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ОРГАНИЗАТОР ВЫСШЕЙ ШКОЛЫ. ПРОФЕССОР.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5315" y="2060847"/>
            <a:ext cx="4521181" cy="352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2043906"/>
            <a:ext cx="4281372" cy="3541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09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542922" y="210343"/>
            <a:ext cx="8181975" cy="6294438"/>
            <a:chOff x="500063" y="285750"/>
            <a:chExt cx="8181975" cy="6294438"/>
          </a:xfrm>
        </p:grpSpPr>
        <p:grpSp>
          <p:nvGrpSpPr>
            <p:cNvPr id="5" name="Группа 35"/>
            <p:cNvGrpSpPr>
              <a:grpSpLocks/>
            </p:cNvGrpSpPr>
            <p:nvPr/>
          </p:nvGrpSpPr>
          <p:grpSpPr bwMode="auto">
            <a:xfrm>
              <a:off x="500063" y="285750"/>
              <a:ext cx="8181975" cy="650875"/>
              <a:chOff x="468313" y="331788"/>
              <a:chExt cx="8181975" cy="650875"/>
            </a:xfrm>
          </p:grpSpPr>
          <p:pic>
            <p:nvPicPr>
              <p:cNvPr id="17" name="Picture 8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468313" y="333375"/>
                <a:ext cx="314166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5508625" y="333375"/>
                <a:ext cx="3141663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6" name="Группа 13"/>
              <p:cNvGrpSpPr>
                <a:grpSpLocks/>
              </p:cNvGrpSpPr>
              <p:nvPr/>
            </p:nvGrpSpPr>
            <p:grpSpPr bwMode="auto">
              <a:xfrm>
                <a:off x="3563938" y="331788"/>
                <a:ext cx="1943100" cy="650875"/>
                <a:chOff x="3563938" y="331788"/>
                <a:chExt cx="1943100" cy="650875"/>
              </a:xfrm>
            </p:grpSpPr>
            <p:sp>
              <p:nvSpPr>
                <p:cNvPr id="20" name="AutoShape 9"/>
                <p:cNvSpPr>
                  <a:spLocks noChangeArrowheads="1"/>
                </p:cNvSpPr>
                <p:nvPr/>
              </p:nvSpPr>
              <p:spPr bwMode="auto">
                <a:xfrm>
                  <a:off x="4211638" y="333375"/>
                  <a:ext cx="647700" cy="649288"/>
                </a:xfrm>
                <a:prstGeom prst="diamond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1" name="AutoShape 10"/>
                <p:cNvSpPr>
                  <a:spLocks noChangeArrowheads="1"/>
                </p:cNvSpPr>
                <p:nvPr/>
              </p:nvSpPr>
              <p:spPr bwMode="auto">
                <a:xfrm>
                  <a:off x="4356100" y="477838"/>
                  <a:ext cx="358775" cy="358775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3635375" y="333375"/>
                  <a:ext cx="18716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03800" y="333375"/>
                  <a:ext cx="503238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auto">
                <a:xfrm>
                  <a:off x="5148263" y="477838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5" name="AutoShape 15"/>
                <p:cNvSpPr>
                  <a:spLocks noChangeArrowheads="1"/>
                </p:cNvSpPr>
                <p:nvPr/>
              </p:nvSpPr>
              <p:spPr bwMode="auto">
                <a:xfrm>
                  <a:off x="3563938" y="331788"/>
                  <a:ext cx="503237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6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8400" y="476250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7" name="Picture 8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00063" y="6256338"/>
              <a:ext cx="31416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540375" y="6256338"/>
              <a:ext cx="31416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 flipV="1">
              <a:off x="3595688" y="5929313"/>
              <a:ext cx="1943100" cy="650875"/>
              <a:chOff x="3563938" y="331788"/>
              <a:chExt cx="1943100" cy="650875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4211638" y="333375"/>
                <a:ext cx="647700" cy="649288"/>
              </a:xfrm>
              <a:prstGeom prst="diamond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4356100" y="477838"/>
                <a:ext cx="358775" cy="358775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3635375" y="333375"/>
                <a:ext cx="18716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003800" y="333375"/>
                <a:ext cx="503238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5148263" y="477838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3563938" y="331788"/>
                <a:ext cx="503237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3708400" y="476250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713864" y="836712"/>
            <a:ext cx="77925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НАУЧНО-ИССЛЕДОВАТЕЛЬСКАЯ РАБОТА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268760"/>
            <a:ext cx="1853423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2708920"/>
            <a:ext cx="2041916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5816" y="1340768"/>
            <a:ext cx="187940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2780928"/>
            <a:ext cx="1944216" cy="2943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12160" y="1340768"/>
            <a:ext cx="1872208" cy="2842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92280" y="2852936"/>
            <a:ext cx="1883365" cy="2902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09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D:\Мои документы\Презентации\никольский\hi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313" y="785813"/>
            <a:ext cx="1547812" cy="221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D:\Мои документы\Презентации\никольский\nikolskii_n_v_1000_350x4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071563"/>
            <a:ext cx="1933575" cy="2695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3786190"/>
            <a:ext cx="9144000" cy="2246769"/>
          </a:xfrm>
          <a:prstGeom prst="rect">
            <a:avLst/>
          </a:prstGeom>
          <a:effectLst>
            <a:softEdge rad="317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1"/>
                </a:solidFill>
                <a:latin typeface="Garamond" pitchFamily="18" charset="0"/>
              </a:rPr>
              <a:t>Научные труды Н. Никольского не потеряли своего научного значения. Они служат надежным фундаментом для дальнейшего развития науки, культуры, экономики Чувашии.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  <a:latin typeface="Garamond" pitchFamily="18" charset="0"/>
                <a:cs typeface="Times New Roman" pitchFamily="18" charset="0"/>
              </a:rPr>
              <a:t>Ученый профессионально исследовал историографию историко-этнографического изучения чувашей, написал десятки монографий и книг, статей по малоизученным компонентам истории, этнографии и фольклористики, значителен его вклад в исследование этнической истории чувашей, марийцев, мордвы. </a:t>
            </a:r>
          </a:p>
        </p:txBody>
      </p:sp>
      <p:pic>
        <p:nvPicPr>
          <p:cNvPr id="6149" name="Picture 5" descr="D:\Мои документы\Презентации\никольский\prosvetitelskaia_deiatelnost_n_v_nikolskogo_10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75" y="642938"/>
            <a:ext cx="1741488" cy="2471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68" name="Прямоугольник 5"/>
          <p:cNvSpPr>
            <a:spLocks noChangeArrowheads="1"/>
          </p:cNvSpPr>
          <p:nvPr/>
        </p:nvSpPr>
        <p:spPr bwMode="auto">
          <a:xfrm>
            <a:off x="2286000" y="2274888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.</a:t>
            </a:r>
          </a:p>
        </p:txBody>
      </p:sp>
      <p:grpSp>
        <p:nvGrpSpPr>
          <p:cNvPr id="15369" name="Группа 7"/>
          <p:cNvGrpSpPr>
            <a:grpSpLocks/>
          </p:cNvGrpSpPr>
          <p:nvPr/>
        </p:nvGrpSpPr>
        <p:grpSpPr bwMode="auto">
          <a:xfrm>
            <a:off x="500063" y="285750"/>
            <a:ext cx="8181975" cy="6294438"/>
            <a:chOff x="500063" y="285750"/>
            <a:chExt cx="8181975" cy="6294438"/>
          </a:xfrm>
        </p:grpSpPr>
        <p:grpSp>
          <p:nvGrpSpPr>
            <p:cNvPr id="15370" name="Группа 35"/>
            <p:cNvGrpSpPr>
              <a:grpSpLocks/>
            </p:cNvGrpSpPr>
            <p:nvPr/>
          </p:nvGrpSpPr>
          <p:grpSpPr bwMode="auto">
            <a:xfrm>
              <a:off x="500063" y="285750"/>
              <a:ext cx="8181975" cy="650875"/>
              <a:chOff x="468313" y="331788"/>
              <a:chExt cx="8181975" cy="650875"/>
            </a:xfrm>
          </p:grpSpPr>
          <p:pic>
            <p:nvPicPr>
              <p:cNvPr id="15381" name="Picture 8" descr="УЗОР6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468313" y="333375"/>
                <a:ext cx="314166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82" name="Picture 11" descr="УЗОР6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5508625" y="333375"/>
                <a:ext cx="3141663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5383" name="Группа 13"/>
              <p:cNvGrpSpPr>
                <a:grpSpLocks/>
              </p:cNvGrpSpPr>
              <p:nvPr/>
            </p:nvGrpSpPr>
            <p:grpSpPr bwMode="auto">
              <a:xfrm>
                <a:off x="3563938" y="331788"/>
                <a:ext cx="1943100" cy="650875"/>
                <a:chOff x="3563938" y="331788"/>
                <a:chExt cx="1943100" cy="650875"/>
              </a:xfrm>
            </p:grpSpPr>
            <p:sp>
              <p:nvSpPr>
                <p:cNvPr id="15384" name="AutoShape 9"/>
                <p:cNvSpPr>
                  <a:spLocks noChangeArrowheads="1"/>
                </p:cNvSpPr>
                <p:nvPr/>
              </p:nvSpPr>
              <p:spPr bwMode="auto">
                <a:xfrm>
                  <a:off x="4211638" y="333375"/>
                  <a:ext cx="647700" cy="649288"/>
                </a:xfrm>
                <a:prstGeom prst="diamond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385" name="AutoShape 10"/>
                <p:cNvSpPr>
                  <a:spLocks noChangeArrowheads="1"/>
                </p:cNvSpPr>
                <p:nvPr/>
              </p:nvSpPr>
              <p:spPr bwMode="auto">
                <a:xfrm>
                  <a:off x="4356100" y="477838"/>
                  <a:ext cx="358775" cy="358775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386" name="Line 12"/>
                <p:cNvSpPr>
                  <a:spLocks noChangeShapeType="1"/>
                </p:cNvSpPr>
                <p:nvPr/>
              </p:nvSpPr>
              <p:spPr bwMode="auto">
                <a:xfrm>
                  <a:off x="3635375" y="333375"/>
                  <a:ext cx="18716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7" name="AutoShape 13"/>
                <p:cNvSpPr>
                  <a:spLocks noChangeArrowheads="1"/>
                </p:cNvSpPr>
                <p:nvPr/>
              </p:nvSpPr>
              <p:spPr bwMode="auto">
                <a:xfrm>
                  <a:off x="5003800" y="333375"/>
                  <a:ext cx="503238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388" name="AutoShape 14"/>
                <p:cNvSpPr>
                  <a:spLocks noChangeArrowheads="1"/>
                </p:cNvSpPr>
                <p:nvPr/>
              </p:nvSpPr>
              <p:spPr bwMode="auto">
                <a:xfrm>
                  <a:off x="5148263" y="477838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389" name="AutoShape 15"/>
                <p:cNvSpPr>
                  <a:spLocks noChangeArrowheads="1"/>
                </p:cNvSpPr>
                <p:nvPr/>
              </p:nvSpPr>
              <p:spPr bwMode="auto">
                <a:xfrm>
                  <a:off x="3563938" y="331788"/>
                  <a:ext cx="503237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  <p:sp>
              <p:nvSpPr>
                <p:cNvPr id="15390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8400" y="476250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ru-RU"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15371" name="Picture 8" descr="УЗОР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00063" y="6256338"/>
              <a:ext cx="31416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2" name="Picture 11" descr="УЗОР6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540375" y="6256338"/>
              <a:ext cx="31416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373" name="Группа 13"/>
            <p:cNvGrpSpPr>
              <a:grpSpLocks/>
            </p:cNvGrpSpPr>
            <p:nvPr/>
          </p:nvGrpSpPr>
          <p:grpSpPr bwMode="auto">
            <a:xfrm flipV="1">
              <a:off x="3595688" y="5929313"/>
              <a:ext cx="1943100" cy="650875"/>
              <a:chOff x="3563938" y="331788"/>
              <a:chExt cx="1943100" cy="650875"/>
            </a:xfrm>
          </p:grpSpPr>
          <p:sp>
            <p:nvSpPr>
              <p:cNvPr id="15374" name="AutoShape 9"/>
              <p:cNvSpPr>
                <a:spLocks noChangeArrowheads="1"/>
              </p:cNvSpPr>
              <p:nvPr/>
            </p:nvSpPr>
            <p:spPr bwMode="auto">
              <a:xfrm>
                <a:off x="4211638" y="333375"/>
                <a:ext cx="647700" cy="649288"/>
              </a:xfrm>
              <a:prstGeom prst="diamond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375" name="AutoShape 10"/>
              <p:cNvSpPr>
                <a:spLocks noChangeArrowheads="1"/>
              </p:cNvSpPr>
              <p:nvPr/>
            </p:nvSpPr>
            <p:spPr bwMode="auto">
              <a:xfrm>
                <a:off x="4356100" y="477838"/>
                <a:ext cx="358775" cy="358775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376" name="Line 12"/>
              <p:cNvSpPr>
                <a:spLocks noChangeShapeType="1"/>
              </p:cNvSpPr>
              <p:nvPr/>
            </p:nvSpPr>
            <p:spPr bwMode="auto">
              <a:xfrm>
                <a:off x="3635375" y="333375"/>
                <a:ext cx="18716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7" name="AutoShape 13"/>
              <p:cNvSpPr>
                <a:spLocks noChangeArrowheads="1"/>
              </p:cNvSpPr>
              <p:nvPr/>
            </p:nvSpPr>
            <p:spPr bwMode="auto">
              <a:xfrm>
                <a:off x="5003800" y="333375"/>
                <a:ext cx="503238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378" name="AutoShape 14"/>
              <p:cNvSpPr>
                <a:spLocks noChangeArrowheads="1"/>
              </p:cNvSpPr>
              <p:nvPr/>
            </p:nvSpPr>
            <p:spPr bwMode="auto">
              <a:xfrm>
                <a:off x="5148263" y="477838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379" name="AutoShape 15"/>
              <p:cNvSpPr>
                <a:spLocks noChangeArrowheads="1"/>
              </p:cNvSpPr>
              <p:nvPr/>
            </p:nvSpPr>
            <p:spPr bwMode="auto">
              <a:xfrm>
                <a:off x="3563938" y="331788"/>
                <a:ext cx="503237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  <p:sp>
            <p:nvSpPr>
              <p:cNvPr id="15380" name="AutoShape 16"/>
              <p:cNvSpPr>
                <a:spLocks noChangeArrowheads="1"/>
              </p:cNvSpPr>
              <p:nvPr/>
            </p:nvSpPr>
            <p:spPr bwMode="auto">
              <a:xfrm>
                <a:off x="3708400" y="476250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>
                  <a:latin typeface="Calibri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05881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542922" y="210343"/>
            <a:ext cx="8181975" cy="6294438"/>
            <a:chOff x="500063" y="285750"/>
            <a:chExt cx="8181975" cy="6294438"/>
          </a:xfrm>
        </p:grpSpPr>
        <p:grpSp>
          <p:nvGrpSpPr>
            <p:cNvPr id="4" name="Группа 35"/>
            <p:cNvGrpSpPr>
              <a:grpSpLocks/>
            </p:cNvGrpSpPr>
            <p:nvPr/>
          </p:nvGrpSpPr>
          <p:grpSpPr bwMode="auto">
            <a:xfrm>
              <a:off x="500063" y="285750"/>
              <a:ext cx="8181975" cy="650875"/>
              <a:chOff x="468313" y="331788"/>
              <a:chExt cx="8181975" cy="650875"/>
            </a:xfrm>
          </p:grpSpPr>
          <p:pic>
            <p:nvPicPr>
              <p:cNvPr id="17" name="Picture 8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468313" y="333375"/>
                <a:ext cx="314166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5508625" y="333375"/>
                <a:ext cx="3141663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" name="Группа 13"/>
              <p:cNvGrpSpPr>
                <a:grpSpLocks/>
              </p:cNvGrpSpPr>
              <p:nvPr/>
            </p:nvGrpSpPr>
            <p:grpSpPr bwMode="auto">
              <a:xfrm>
                <a:off x="3563938" y="331788"/>
                <a:ext cx="1943100" cy="650875"/>
                <a:chOff x="3563938" y="331788"/>
                <a:chExt cx="1943100" cy="650875"/>
              </a:xfrm>
            </p:grpSpPr>
            <p:sp>
              <p:nvSpPr>
                <p:cNvPr id="20" name="AutoShape 9"/>
                <p:cNvSpPr>
                  <a:spLocks noChangeArrowheads="1"/>
                </p:cNvSpPr>
                <p:nvPr/>
              </p:nvSpPr>
              <p:spPr bwMode="auto">
                <a:xfrm>
                  <a:off x="4211638" y="333375"/>
                  <a:ext cx="647700" cy="649288"/>
                </a:xfrm>
                <a:prstGeom prst="diamond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1" name="AutoShape 10"/>
                <p:cNvSpPr>
                  <a:spLocks noChangeArrowheads="1"/>
                </p:cNvSpPr>
                <p:nvPr/>
              </p:nvSpPr>
              <p:spPr bwMode="auto">
                <a:xfrm>
                  <a:off x="4356100" y="477838"/>
                  <a:ext cx="358775" cy="358775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3635375" y="333375"/>
                  <a:ext cx="18716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03800" y="333375"/>
                  <a:ext cx="503238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auto">
                <a:xfrm>
                  <a:off x="5148263" y="477838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5" name="AutoShape 15"/>
                <p:cNvSpPr>
                  <a:spLocks noChangeArrowheads="1"/>
                </p:cNvSpPr>
                <p:nvPr/>
              </p:nvSpPr>
              <p:spPr bwMode="auto">
                <a:xfrm>
                  <a:off x="3563938" y="331788"/>
                  <a:ext cx="503237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6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8400" y="476250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7" name="Picture 8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00063" y="6256338"/>
              <a:ext cx="31416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540375" y="6256338"/>
              <a:ext cx="31416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Группа 13"/>
            <p:cNvGrpSpPr>
              <a:grpSpLocks/>
            </p:cNvGrpSpPr>
            <p:nvPr/>
          </p:nvGrpSpPr>
          <p:grpSpPr bwMode="auto">
            <a:xfrm flipV="1">
              <a:off x="3595688" y="5929313"/>
              <a:ext cx="1943100" cy="650875"/>
              <a:chOff x="3563938" y="331788"/>
              <a:chExt cx="1943100" cy="650875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4211638" y="333375"/>
                <a:ext cx="647700" cy="649288"/>
              </a:xfrm>
              <a:prstGeom prst="diamond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4356100" y="477838"/>
                <a:ext cx="358775" cy="358775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3635375" y="333375"/>
                <a:ext cx="18716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003800" y="333375"/>
                <a:ext cx="503238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5148263" y="477838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3563938" y="331788"/>
                <a:ext cx="503237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3708400" y="476250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1935363" y="836712"/>
            <a:ext cx="53495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СВЯЗИ С МАЛОЙ РОДИНОЙ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" y="1556792"/>
            <a:ext cx="90364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Garamond" pitchFamily="18" charset="0"/>
              </a:rPr>
              <a:t>Н.В. Никольский ежегодно приезжал в родную Чувашию, родную деревню </a:t>
            </a:r>
            <a:r>
              <a:rPr lang="ru-RU" b="1" dirty="0" err="1" smtClean="0">
                <a:latin typeface="Garamond" pitchFamily="18" charset="0"/>
              </a:rPr>
              <a:t>Юрмейкино</a:t>
            </a:r>
            <a:r>
              <a:rPr lang="ru-RU" b="1" dirty="0" smtClean="0">
                <a:latin typeface="Garamond" pitchFamily="18" charset="0"/>
              </a:rPr>
              <a:t> каждое лето во время отпусков. Во время приездов не только собирал этнографические материалы, но и вместе с супругой помогал односельчанам в лечении болезней, в улучшении культуры быта, садоводства, домоводства. В очерке «История школы в д. </a:t>
            </a:r>
            <a:r>
              <a:rPr lang="ru-RU" b="1" dirty="0" err="1" smtClean="0">
                <a:latin typeface="Garamond" pitchFamily="18" charset="0"/>
              </a:rPr>
              <a:t>Юрмейкино</a:t>
            </a:r>
            <a:r>
              <a:rPr lang="ru-RU" b="1" dirty="0" smtClean="0">
                <a:latin typeface="Garamond" pitchFamily="18" charset="0"/>
              </a:rPr>
              <a:t> </a:t>
            </a:r>
            <a:r>
              <a:rPr lang="ru-RU" b="1" dirty="0" err="1" smtClean="0">
                <a:latin typeface="Garamond" pitchFamily="18" charset="0"/>
              </a:rPr>
              <a:t>Моргаушского</a:t>
            </a:r>
            <a:r>
              <a:rPr lang="ru-RU" b="1" dirty="0" smtClean="0">
                <a:latin typeface="Garamond" pitchFamily="18" charset="0"/>
              </a:rPr>
              <a:t> района Чувашской республики» (1957) пишет вкратце об истории деревни, отце,  организаторе школы Е.М. Матвееве.</a:t>
            </a:r>
            <a:endParaRPr lang="ru-RU" b="1" dirty="0">
              <a:latin typeface="Garamond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4101028" cy="23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3429000"/>
            <a:ext cx="4030068" cy="2585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8309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542922" y="210343"/>
            <a:ext cx="8181975" cy="6294438"/>
            <a:chOff x="500063" y="285750"/>
            <a:chExt cx="8181975" cy="6294438"/>
          </a:xfrm>
        </p:grpSpPr>
        <p:grpSp>
          <p:nvGrpSpPr>
            <p:cNvPr id="4" name="Группа 35"/>
            <p:cNvGrpSpPr>
              <a:grpSpLocks/>
            </p:cNvGrpSpPr>
            <p:nvPr/>
          </p:nvGrpSpPr>
          <p:grpSpPr bwMode="auto">
            <a:xfrm>
              <a:off x="500063" y="285750"/>
              <a:ext cx="8181975" cy="650875"/>
              <a:chOff x="468313" y="331788"/>
              <a:chExt cx="8181975" cy="650875"/>
            </a:xfrm>
          </p:grpSpPr>
          <p:pic>
            <p:nvPicPr>
              <p:cNvPr id="17" name="Picture 8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468313" y="333375"/>
                <a:ext cx="314166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5508625" y="333375"/>
                <a:ext cx="3141663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" name="Группа 13"/>
              <p:cNvGrpSpPr>
                <a:grpSpLocks/>
              </p:cNvGrpSpPr>
              <p:nvPr/>
            </p:nvGrpSpPr>
            <p:grpSpPr bwMode="auto">
              <a:xfrm>
                <a:off x="3563938" y="331788"/>
                <a:ext cx="1943100" cy="650875"/>
                <a:chOff x="3563938" y="331788"/>
                <a:chExt cx="1943100" cy="650875"/>
              </a:xfrm>
            </p:grpSpPr>
            <p:sp>
              <p:nvSpPr>
                <p:cNvPr id="20" name="AutoShape 9"/>
                <p:cNvSpPr>
                  <a:spLocks noChangeArrowheads="1"/>
                </p:cNvSpPr>
                <p:nvPr/>
              </p:nvSpPr>
              <p:spPr bwMode="auto">
                <a:xfrm>
                  <a:off x="4211638" y="333375"/>
                  <a:ext cx="647700" cy="649288"/>
                </a:xfrm>
                <a:prstGeom prst="diamond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1" name="AutoShape 10"/>
                <p:cNvSpPr>
                  <a:spLocks noChangeArrowheads="1"/>
                </p:cNvSpPr>
                <p:nvPr/>
              </p:nvSpPr>
              <p:spPr bwMode="auto">
                <a:xfrm>
                  <a:off x="4356100" y="477838"/>
                  <a:ext cx="358775" cy="358775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3635375" y="333375"/>
                  <a:ext cx="18716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03800" y="333375"/>
                  <a:ext cx="503238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auto">
                <a:xfrm>
                  <a:off x="5148263" y="477838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5" name="AutoShape 15"/>
                <p:cNvSpPr>
                  <a:spLocks noChangeArrowheads="1"/>
                </p:cNvSpPr>
                <p:nvPr/>
              </p:nvSpPr>
              <p:spPr bwMode="auto">
                <a:xfrm>
                  <a:off x="3563938" y="331788"/>
                  <a:ext cx="503237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6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8400" y="476250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7" name="Picture 8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00063" y="6256338"/>
              <a:ext cx="31416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540375" y="6256338"/>
              <a:ext cx="31416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Группа 13"/>
            <p:cNvGrpSpPr>
              <a:grpSpLocks/>
            </p:cNvGrpSpPr>
            <p:nvPr/>
          </p:nvGrpSpPr>
          <p:grpSpPr bwMode="auto">
            <a:xfrm flipV="1">
              <a:off x="3595688" y="5929313"/>
              <a:ext cx="1943100" cy="650875"/>
              <a:chOff x="3563938" y="331788"/>
              <a:chExt cx="1943100" cy="650875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4211638" y="333375"/>
                <a:ext cx="647700" cy="649288"/>
              </a:xfrm>
              <a:prstGeom prst="diamond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4356100" y="477838"/>
                <a:ext cx="358775" cy="358775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3635375" y="333375"/>
                <a:ext cx="18716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003800" y="333375"/>
                <a:ext cx="503238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5148263" y="477838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3563938" y="331788"/>
                <a:ext cx="503237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3708400" y="476250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1540232" y="836712"/>
            <a:ext cx="6139821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ИМЯ Н.В. НИКОЛЬСКОГО </a:t>
            </a:r>
          </a:p>
          <a:p>
            <a:pPr lvl="0" algn="ctr"/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НЕ БУДЕТ ЗАБЫТО ИСТОРИЕЙ.</a:t>
            </a:r>
            <a:endParaRPr lang="ru-RU" sz="3200" dirty="0">
              <a:solidFill>
                <a:prstClr val="black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916831"/>
            <a:ext cx="2376264" cy="4138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275856" y="2118554"/>
            <a:ext cx="5400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Решением ВАК Министерства высшего образования СССР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от 15 ноября 1947 г. ему была присуждена ученая степень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доктора исторических наук.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2 ноября 1961 г., прикованный недугом к постели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Н. В. Никольский,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 скончался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в Казани.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09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8"/>
          <p:cNvGrpSpPr>
            <a:grpSpLocks/>
          </p:cNvGrpSpPr>
          <p:nvPr/>
        </p:nvGrpSpPr>
        <p:grpSpPr bwMode="auto">
          <a:xfrm>
            <a:off x="542922" y="210343"/>
            <a:ext cx="8181975" cy="6294438"/>
            <a:chOff x="500063" y="285750"/>
            <a:chExt cx="8181975" cy="6294438"/>
          </a:xfrm>
        </p:grpSpPr>
        <p:grpSp>
          <p:nvGrpSpPr>
            <p:cNvPr id="4" name="Группа 35"/>
            <p:cNvGrpSpPr>
              <a:grpSpLocks/>
            </p:cNvGrpSpPr>
            <p:nvPr/>
          </p:nvGrpSpPr>
          <p:grpSpPr bwMode="auto">
            <a:xfrm>
              <a:off x="500063" y="285750"/>
              <a:ext cx="8181975" cy="650875"/>
              <a:chOff x="468313" y="331788"/>
              <a:chExt cx="8181975" cy="650875"/>
            </a:xfrm>
          </p:grpSpPr>
          <p:pic>
            <p:nvPicPr>
              <p:cNvPr id="17" name="Picture 8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468313" y="333375"/>
                <a:ext cx="314166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5508625" y="333375"/>
                <a:ext cx="3141663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5" name="Группа 13"/>
              <p:cNvGrpSpPr>
                <a:grpSpLocks/>
              </p:cNvGrpSpPr>
              <p:nvPr/>
            </p:nvGrpSpPr>
            <p:grpSpPr bwMode="auto">
              <a:xfrm>
                <a:off x="3563938" y="331788"/>
                <a:ext cx="1943100" cy="650875"/>
                <a:chOff x="3563938" y="331788"/>
                <a:chExt cx="1943100" cy="650875"/>
              </a:xfrm>
            </p:grpSpPr>
            <p:sp>
              <p:nvSpPr>
                <p:cNvPr id="20" name="AutoShape 9"/>
                <p:cNvSpPr>
                  <a:spLocks noChangeArrowheads="1"/>
                </p:cNvSpPr>
                <p:nvPr/>
              </p:nvSpPr>
              <p:spPr bwMode="auto">
                <a:xfrm>
                  <a:off x="4211638" y="333375"/>
                  <a:ext cx="647700" cy="649288"/>
                </a:xfrm>
                <a:prstGeom prst="diamond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1" name="AutoShape 10"/>
                <p:cNvSpPr>
                  <a:spLocks noChangeArrowheads="1"/>
                </p:cNvSpPr>
                <p:nvPr/>
              </p:nvSpPr>
              <p:spPr bwMode="auto">
                <a:xfrm>
                  <a:off x="4356100" y="477838"/>
                  <a:ext cx="358775" cy="358775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3635375" y="333375"/>
                  <a:ext cx="18716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03800" y="333375"/>
                  <a:ext cx="503238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auto">
                <a:xfrm>
                  <a:off x="5148263" y="477838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5" name="AutoShape 15"/>
                <p:cNvSpPr>
                  <a:spLocks noChangeArrowheads="1"/>
                </p:cNvSpPr>
                <p:nvPr/>
              </p:nvSpPr>
              <p:spPr bwMode="auto">
                <a:xfrm>
                  <a:off x="3563938" y="331788"/>
                  <a:ext cx="503237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6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8400" y="476250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7" name="Picture 8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00063" y="6256338"/>
              <a:ext cx="31416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540375" y="6256338"/>
              <a:ext cx="31416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Группа 13"/>
            <p:cNvGrpSpPr>
              <a:grpSpLocks/>
            </p:cNvGrpSpPr>
            <p:nvPr/>
          </p:nvGrpSpPr>
          <p:grpSpPr bwMode="auto">
            <a:xfrm flipV="1">
              <a:off x="3595688" y="5929313"/>
              <a:ext cx="1943100" cy="650875"/>
              <a:chOff x="3563938" y="331788"/>
              <a:chExt cx="1943100" cy="650875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4211638" y="333375"/>
                <a:ext cx="647700" cy="649288"/>
              </a:xfrm>
              <a:prstGeom prst="diamond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4356100" y="477838"/>
                <a:ext cx="358775" cy="358775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3635375" y="333375"/>
                <a:ext cx="18716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003800" y="333375"/>
                <a:ext cx="503238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5148263" y="477838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3563938" y="331788"/>
                <a:ext cx="503237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3708400" y="476250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179512" y="1406615"/>
            <a:ext cx="561662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Основными источниками для написания книги послужил богатейший рукописный фонд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Н.В. Никольского, хранящийся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в Научном архиве Чувашского государственного института гуманитарных наук и других институтах Поволжья, научном архиве ЧГИГН, Рукописном фонде Марийского НИИ и отделе редких книг и рукописей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в Казани. </a:t>
            </a:r>
            <a:r>
              <a:rPr lang="ru-RU" sz="2000" b="1" dirty="0" smtClean="0">
                <a:latin typeface="Garamond" pitchFamily="18" charset="0"/>
                <a:ea typeface="Times New Roman" pitchFamily="18" charset="0"/>
                <a:cs typeface="Arial" pitchFamily="34" charset="0"/>
              </a:rPr>
              <a:t>В книге использован иллюстративный материал из архивов государственных учреждений и личных архивов.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ramond" pitchFamily="18" charset="0"/>
              <a:cs typeface="Arial" pitchFamily="34" charset="0"/>
            </a:endParaRPr>
          </a:p>
        </p:txBody>
      </p:sp>
      <p:pic>
        <p:nvPicPr>
          <p:cNvPr id="27" name="Picture 3" descr="C:\Users\Ирина\Desktop\новая книга Никольского\ник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06615"/>
            <a:ext cx="2740960" cy="393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3094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266698" y="210343"/>
            <a:ext cx="8181975" cy="6294438"/>
            <a:chOff x="500063" y="285750"/>
            <a:chExt cx="8181975" cy="6294438"/>
          </a:xfrm>
        </p:grpSpPr>
        <p:grpSp>
          <p:nvGrpSpPr>
            <p:cNvPr id="6" name="Группа 35"/>
            <p:cNvGrpSpPr>
              <a:grpSpLocks/>
            </p:cNvGrpSpPr>
            <p:nvPr/>
          </p:nvGrpSpPr>
          <p:grpSpPr bwMode="auto">
            <a:xfrm>
              <a:off x="500063" y="285750"/>
              <a:ext cx="8181975" cy="650875"/>
              <a:chOff x="468313" y="331788"/>
              <a:chExt cx="8181975" cy="650875"/>
            </a:xfrm>
          </p:grpSpPr>
          <p:pic>
            <p:nvPicPr>
              <p:cNvPr id="17" name="Picture 8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468313" y="333375"/>
                <a:ext cx="314166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5508625" y="333375"/>
                <a:ext cx="3141663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Группа 13"/>
              <p:cNvGrpSpPr>
                <a:grpSpLocks/>
              </p:cNvGrpSpPr>
              <p:nvPr/>
            </p:nvGrpSpPr>
            <p:grpSpPr bwMode="auto">
              <a:xfrm>
                <a:off x="3563938" y="331788"/>
                <a:ext cx="1943100" cy="650875"/>
                <a:chOff x="3563938" y="331788"/>
                <a:chExt cx="1943100" cy="650875"/>
              </a:xfrm>
            </p:grpSpPr>
            <p:sp>
              <p:nvSpPr>
                <p:cNvPr id="20" name="AutoShape 9"/>
                <p:cNvSpPr>
                  <a:spLocks noChangeArrowheads="1"/>
                </p:cNvSpPr>
                <p:nvPr/>
              </p:nvSpPr>
              <p:spPr bwMode="auto">
                <a:xfrm>
                  <a:off x="4211638" y="333375"/>
                  <a:ext cx="647700" cy="649288"/>
                </a:xfrm>
                <a:prstGeom prst="diamond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1" name="AutoShape 10"/>
                <p:cNvSpPr>
                  <a:spLocks noChangeArrowheads="1"/>
                </p:cNvSpPr>
                <p:nvPr/>
              </p:nvSpPr>
              <p:spPr bwMode="auto">
                <a:xfrm>
                  <a:off x="4356100" y="477838"/>
                  <a:ext cx="358775" cy="358775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3635375" y="333375"/>
                  <a:ext cx="18716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03800" y="333375"/>
                  <a:ext cx="503238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auto">
                <a:xfrm>
                  <a:off x="5148263" y="477838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5" name="AutoShape 15"/>
                <p:cNvSpPr>
                  <a:spLocks noChangeArrowheads="1"/>
                </p:cNvSpPr>
                <p:nvPr/>
              </p:nvSpPr>
              <p:spPr bwMode="auto">
                <a:xfrm>
                  <a:off x="3563938" y="331788"/>
                  <a:ext cx="503237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6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8400" y="476250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7" name="Picture 8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00063" y="6256338"/>
              <a:ext cx="31416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540375" y="6256338"/>
              <a:ext cx="31416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 flipV="1">
              <a:off x="3595688" y="5929313"/>
              <a:ext cx="1943100" cy="650875"/>
              <a:chOff x="3563938" y="331788"/>
              <a:chExt cx="1943100" cy="650875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4211638" y="333375"/>
                <a:ext cx="647700" cy="649288"/>
              </a:xfrm>
              <a:prstGeom prst="diamond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4356100" y="477838"/>
                <a:ext cx="358775" cy="358775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3635375" y="333375"/>
                <a:ext cx="18716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003800" y="333375"/>
                <a:ext cx="503238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5148263" y="477838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3563938" y="331788"/>
                <a:ext cx="503237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3708400" y="476250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pic>
        <p:nvPicPr>
          <p:cNvPr id="1027" name="Picture 3" descr="C:\Users\Ирина\Desktop\новая книга Никольского\ник0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527" y="980728"/>
            <a:ext cx="3342158" cy="480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69639" y="1340768"/>
            <a:ext cx="4828566" cy="36625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Чӑвашсен</a:t>
            </a:r>
            <a:r>
              <a:rPr lang="ru-RU" sz="24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чаплӑ</a:t>
            </a:r>
            <a:r>
              <a:rPr lang="ru-RU" sz="24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 </a:t>
            </a:r>
            <a:r>
              <a:rPr lang="ru-RU" sz="2400" b="1" dirty="0" err="1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ҫыннисем</a:t>
            </a:r>
            <a:endParaRPr lang="ru-RU" sz="2400" b="1" dirty="0" smtClean="0">
              <a:ln>
                <a:solidFill>
                  <a:srgbClr val="A5002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Garamond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Замечательные люди Чувашии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ln>
                <a:solidFill>
                  <a:srgbClr val="A5002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Garamond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В.Д. Димитриев, А.П. Леонтьев,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Г.Б. Матвеев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Никольский </a:t>
            </a:r>
            <a:r>
              <a:rPr lang="ru-RU" sz="4000" b="1" dirty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Н.В</a:t>
            </a:r>
            <a:r>
              <a:rPr lang="ru-RU" sz="40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. –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УЧЕНЫЙ,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ПРОСВЕТИТЕЛЬ,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ОБЩЕСТВЕННЫЙ ДЕЯТЕЛЬ</a:t>
            </a:r>
            <a:r>
              <a:rPr lang="ru-RU" sz="24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Garamond" pitchFamily="18" charset="0"/>
              </a:rPr>
              <a:t> </a:t>
            </a:r>
            <a:endParaRPr lang="ru-RU" sz="2400" b="1" dirty="0">
              <a:ln>
                <a:solidFill>
                  <a:srgbClr val="A50021"/>
                </a:solidFill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5280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566735" y="210343"/>
            <a:ext cx="8181975" cy="6294438"/>
            <a:chOff x="500063" y="285750"/>
            <a:chExt cx="8181975" cy="6294438"/>
          </a:xfrm>
        </p:grpSpPr>
        <p:grpSp>
          <p:nvGrpSpPr>
            <p:cNvPr id="6" name="Группа 35"/>
            <p:cNvGrpSpPr>
              <a:grpSpLocks/>
            </p:cNvGrpSpPr>
            <p:nvPr/>
          </p:nvGrpSpPr>
          <p:grpSpPr bwMode="auto">
            <a:xfrm>
              <a:off x="500063" y="285750"/>
              <a:ext cx="8181975" cy="650875"/>
              <a:chOff x="468313" y="331788"/>
              <a:chExt cx="8181975" cy="650875"/>
            </a:xfrm>
          </p:grpSpPr>
          <p:pic>
            <p:nvPicPr>
              <p:cNvPr id="17" name="Picture 8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468313" y="333375"/>
                <a:ext cx="314166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5508625" y="333375"/>
                <a:ext cx="3141663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Группа 13"/>
              <p:cNvGrpSpPr>
                <a:grpSpLocks/>
              </p:cNvGrpSpPr>
              <p:nvPr/>
            </p:nvGrpSpPr>
            <p:grpSpPr bwMode="auto">
              <a:xfrm>
                <a:off x="3563938" y="331788"/>
                <a:ext cx="1943100" cy="650875"/>
                <a:chOff x="3563938" y="331788"/>
                <a:chExt cx="1943100" cy="650875"/>
              </a:xfrm>
            </p:grpSpPr>
            <p:sp>
              <p:nvSpPr>
                <p:cNvPr id="20" name="AutoShape 9"/>
                <p:cNvSpPr>
                  <a:spLocks noChangeArrowheads="1"/>
                </p:cNvSpPr>
                <p:nvPr/>
              </p:nvSpPr>
              <p:spPr bwMode="auto">
                <a:xfrm>
                  <a:off x="4211638" y="333375"/>
                  <a:ext cx="647700" cy="649288"/>
                </a:xfrm>
                <a:prstGeom prst="diamond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1" name="AutoShape 10"/>
                <p:cNvSpPr>
                  <a:spLocks noChangeArrowheads="1"/>
                </p:cNvSpPr>
                <p:nvPr/>
              </p:nvSpPr>
              <p:spPr bwMode="auto">
                <a:xfrm>
                  <a:off x="4356100" y="477838"/>
                  <a:ext cx="358775" cy="358775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3635375" y="333375"/>
                  <a:ext cx="18716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03800" y="333375"/>
                  <a:ext cx="503238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auto">
                <a:xfrm>
                  <a:off x="5148263" y="477838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5" name="AutoShape 15"/>
                <p:cNvSpPr>
                  <a:spLocks noChangeArrowheads="1"/>
                </p:cNvSpPr>
                <p:nvPr/>
              </p:nvSpPr>
              <p:spPr bwMode="auto">
                <a:xfrm>
                  <a:off x="3563938" y="331788"/>
                  <a:ext cx="503237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6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8400" y="476250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7" name="Picture 8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00063" y="6256338"/>
              <a:ext cx="31416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540375" y="6256338"/>
              <a:ext cx="31416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 flipV="1">
              <a:off x="3595688" y="5929313"/>
              <a:ext cx="1943100" cy="650875"/>
              <a:chOff x="3563938" y="331788"/>
              <a:chExt cx="1943100" cy="650875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4211638" y="333375"/>
                <a:ext cx="647700" cy="649288"/>
              </a:xfrm>
              <a:prstGeom prst="diamond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4356100" y="477838"/>
                <a:ext cx="358775" cy="358775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3635375" y="333375"/>
                <a:ext cx="18716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003800" y="333375"/>
                <a:ext cx="503238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5148263" y="477838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3563938" y="331788"/>
                <a:ext cx="503237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3708400" y="476250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3962625" y="977126"/>
            <a:ext cx="476413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Garamond" pitchFamily="18" charset="0"/>
              </a:rPr>
              <a:t>В книге описана жизнь, научная, педагогическая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Garamond" pitchFamily="18" charset="0"/>
              </a:rPr>
              <a:t>и общественная деятельность крупного историка, этнографа, и лексикографа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dirty="0" smtClean="0">
                <a:solidFill>
                  <a:srgbClr val="006600"/>
                </a:solidFill>
                <a:latin typeface="Garamond" pitchFamily="18" charset="0"/>
              </a:rPr>
              <a:t>Н.В. Никольского. Подробно освещены годы учебы и период</a:t>
            </a:r>
          </a:p>
          <a:p>
            <a:pPr lvl="0" algn="ctr">
              <a:defRPr/>
            </a:pPr>
            <a:r>
              <a:rPr lang="ru-RU" sz="2400" b="1" kern="0" dirty="0">
                <a:solidFill>
                  <a:srgbClr val="006600"/>
                </a:solidFill>
                <a:latin typeface="Garamond" pitchFamily="18" charset="0"/>
              </a:rPr>
              <a:t>ф</a:t>
            </a:r>
            <a:r>
              <a:rPr kumimoji="0" lang="ru-RU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Garamond" pitchFamily="18" charset="0"/>
              </a:rPr>
              <a:t>ормирования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Garamond" pitchFamily="18" charset="0"/>
              </a:rPr>
              <a:t> личности, </a:t>
            </a:r>
            <a:r>
              <a:rPr lang="ru-RU" sz="2400" b="1" kern="0" dirty="0" smtClean="0">
                <a:solidFill>
                  <a:srgbClr val="006600"/>
                </a:solidFill>
                <a:latin typeface="Garamond" pitchFamily="18" charset="0"/>
              </a:rPr>
              <a:t>научное творчество, 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Garamond" pitchFamily="18" charset="0"/>
              </a:rPr>
              <a:t>общественно-политическая </a:t>
            </a:r>
            <a:r>
              <a:rPr kumimoji="0" lang="ru-RU" sz="2400" b="1" i="0" u="none" strike="noStrike" kern="0" cap="none" spc="0" normalizeH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Garamond" pitchFamily="18" charset="0"/>
              </a:rPr>
              <a:t>деятельность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kern="0" baseline="0" dirty="0" smtClean="0">
                <a:solidFill>
                  <a:srgbClr val="006600"/>
                </a:solidFill>
                <a:latin typeface="Garamond" pitchFamily="18" charset="0"/>
              </a:rPr>
              <a:t>и </a:t>
            </a:r>
            <a:r>
              <a:rPr lang="ru-RU" sz="2400" b="1" kern="0" baseline="0" dirty="0" smtClean="0">
                <a:solidFill>
                  <a:srgbClr val="006600"/>
                </a:solidFill>
                <a:latin typeface="Garamond" pitchFamily="18" charset="0"/>
              </a:rPr>
              <a:t>создание газеты «</a:t>
            </a:r>
            <a:r>
              <a:rPr lang="ru-RU" sz="2400" b="1" kern="0" baseline="0" dirty="0" err="1" smtClean="0">
                <a:solidFill>
                  <a:srgbClr val="006600"/>
                </a:solidFill>
                <a:latin typeface="Garamond" pitchFamily="18" charset="0"/>
              </a:rPr>
              <a:t>Хыпар</a:t>
            </a:r>
            <a:r>
              <a:rPr lang="ru-RU" sz="2400" b="1" kern="0" baseline="0" smtClean="0">
                <a:solidFill>
                  <a:srgbClr val="006600"/>
                </a:solidFill>
                <a:latin typeface="Garamond" pitchFamily="18" charset="0"/>
              </a:rPr>
              <a:t>». 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Garamond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2051" name="Picture 3" descr="C:\Users\Ирина\Desktop\новая книга Никольского\ник0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8989" y="928374"/>
            <a:ext cx="3546189" cy="4938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087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542922" y="210343"/>
            <a:ext cx="8181975" cy="6294438"/>
            <a:chOff x="500063" y="285750"/>
            <a:chExt cx="8181975" cy="6294438"/>
          </a:xfrm>
        </p:grpSpPr>
        <p:grpSp>
          <p:nvGrpSpPr>
            <p:cNvPr id="6" name="Группа 35"/>
            <p:cNvGrpSpPr>
              <a:grpSpLocks/>
            </p:cNvGrpSpPr>
            <p:nvPr/>
          </p:nvGrpSpPr>
          <p:grpSpPr bwMode="auto">
            <a:xfrm>
              <a:off x="500063" y="285750"/>
              <a:ext cx="8181975" cy="650875"/>
              <a:chOff x="468313" y="331788"/>
              <a:chExt cx="8181975" cy="650875"/>
            </a:xfrm>
          </p:grpSpPr>
          <p:pic>
            <p:nvPicPr>
              <p:cNvPr id="17" name="Picture 8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468313" y="333375"/>
                <a:ext cx="314166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5508625" y="333375"/>
                <a:ext cx="3141663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Группа 13"/>
              <p:cNvGrpSpPr>
                <a:grpSpLocks/>
              </p:cNvGrpSpPr>
              <p:nvPr/>
            </p:nvGrpSpPr>
            <p:grpSpPr bwMode="auto">
              <a:xfrm>
                <a:off x="3563938" y="331788"/>
                <a:ext cx="1943100" cy="650875"/>
                <a:chOff x="3563938" y="331788"/>
                <a:chExt cx="1943100" cy="650875"/>
              </a:xfrm>
            </p:grpSpPr>
            <p:sp>
              <p:nvSpPr>
                <p:cNvPr id="20" name="AutoShape 9"/>
                <p:cNvSpPr>
                  <a:spLocks noChangeArrowheads="1"/>
                </p:cNvSpPr>
                <p:nvPr/>
              </p:nvSpPr>
              <p:spPr bwMode="auto">
                <a:xfrm>
                  <a:off x="4211638" y="333375"/>
                  <a:ext cx="647700" cy="649288"/>
                </a:xfrm>
                <a:prstGeom prst="diamond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1" name="AutoShape 10"/>
                <p:cNvSpPr>
                  <a:spLocks noChangeArrowheads="1"/>
                </p:cNvSpPr>
                <p:nvPr/>
              </p:nvSpPr>
              <p:spPr bwMode="auto">
                <a:xfrm>
                  <a:off x="4356100" y="477838"/>
                  <a:ext cx="358775" cy="358775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3635375" y="333375"/>
                  <a:ext cx="18716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03800" y="333375"/>
                  <a:ext cx="503238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auto">
                <a:xfrm>
                  <a:off x="5148263" y="477838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5" name="AutoShape 15"/>
                <p:cNvSpPr>
                  <a:spLocks noChangeArrowheads="1"/>
                </p:cNvSpPr>
                <p:nvPr/>
              </p:nvSpPr>
              <p:spPr bwMode="auto">
                <a:xfrm>
                  <a:off x="3563938" y="331788"/>
                  <a:ext cx="503237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6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8400" y="476250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7" name="Picture 8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00063" y="6256338"/>
              <a:ext cx="31416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540375" y="6256338"/>
              <a:ext cx="31416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 flipV="1">
              <a:off x="3595688" y="5929313"/>
              <a:ext cx="1943100" cy="650875"/>
              <a:chOff x="3563938" y="331788"/>
              <a:chExt cx="1943100" cy="650875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4211638" y="333375"/>
                <a:ext cx="647700" cy="649288"/>
              </a:xfrm>
              <a:prstGeom prst="diamond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4356100" y="477838"/>
                <a:ext cx="358775" cy="358775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3635375" y="333375"/>
                <a:ext cx="18716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003800" y="333375"/>
                <a:ext cx="503238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5148263" y="477838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3563938" y="331788"/>
                <a:ext cx="503237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3708400" y="476250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964431" y="716755"/>
            <a:ext cx="722505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СЕМЬЯ, ДЕТСТВО, ГОДЫ УЧЕБЫ,</a:t>
            </a:r>
          </a:p>
          <a:p>
            <a:pPr algn="ctr"/>
            <a:r>
              <a:rPr lang="ru-RU" sz="3200" b="1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ФОРМИРОВАНИЕ ЛИЧНОСТИ.</a:t>
            </a:r>
            <a:endParaRPr lang="ru-RU" sz="3200" b="1" dirty="0" smtClean="0">
              <a:ln>
                <a:solidFill>
                  <a:srgbClr val="A50021"/>
                </a:solidFill>
              </a:ln>
              <a:solidFill>
                <a:srgbClr val="FF0000"/>
              </a:solidFill>
              <a:effectLst>
                <a:glow rad="228600">
                  <a:srgbClr val="9BBB59">
                    <a:satMod val="175000"/>
                    <a:alpha val="40000"/>
                  </a:srgbClr>
                </a:glow>
              </a:effectLst>
              <a:latin typeface="Garamond" pitchFamily="18" charset="0"/>
            </a:endParaRPr>
          </a:p>
          <a:p>
            <a:pPr algn="ctr"/>
            <a:r>
              <a:rPr lang="ru-RU" sz="2800" b="1" dirty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Р</a:t>
            </a:r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ОДОСЛОВНАЯ</a:t>
            </a:r>
            <a:r>
              <a:rPr lang="ru-RU" sz="32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2582049"/>
            <a:ext cx="57400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Garamond" pitchFamily="18" charset="0"/>
              </a:rPr>
              <a:t>Николай Васильевич Никольский</a:t>
            </a:r>
            <a:r>
              <a:rPr lang="ru-RU" dirty="0"/>
              <a:t> </a:t>
            </a:r>
            <a:r>
              <a:rPr lang="ru-RU" b="1" dirty="0" smtClean="0">
                <a:latin typeface="Garamond" pitchFamily="18" charset="0"/>
              </a:rPr>
              <a:t>родился</a:t>
            </a:r>
            <a:r>
              <a:rPr lang="ru-RU" dirty="0"/>
              <a:t> </a:t>
            </a:r>
            <a:r>
              <a:rPr lang="ru-RU" b="1" dirty="0" smtClean="0">
                <a:latin typeface="Garamond" pitchFamily="18" charset="0"/>
              </a:rPr>
              <a:t>7(19) мая 1878 года в д. </a:t>
            </a:r>
            <a:r>
              <a:rPr lang="ru-RU" b="1" dirty="0" err="1" smtClean="0">
                <a:latin typeface="Garamond" pitchFamily="18" charset="0"/>
              </a:rPr>
              <a:t>Юрмейкина</a:t>
            </a:r>
            <a:r>
              <a:rPr lang="ru-RU" b="1" dirty="0" smtClean="0">
                <a:latin typeface="Garamond" pitchFamily="18" charset="0"/>
              </a:rPr>
              <a:t> (</a:t>
            </a:r>
            <a:r>
              <a:rPr lang="ru-RU" b="1" dirty="0" err="1" smtClean="0">
                <a:latin typeface="Garamond" pitchFamily="18" charset="0"/>
              </a:rPr>
              <a:t>Купӑрля</a:t>
            </a:r>
            <a:r>
              <a:rPr lang="ru-RU" b="1" dirty="0" smtClean="0">
                <a:latin typeface="Garamond" pitchFamily="18" charset="0"/>
              </a:rPr>
              <a:t>) </a:t>
            </a:r>
            <a:r>
              <a:rPr lang="ru-RU" b="1" dirty="0" err="1" smtClean="0">
                <a:latin typeface="Garamond" pitchFamily="18" charset="0"/>
              </a:rPr>
              <a:t>Шуматовской</a:t>
            </a:r>
            <a:r>
              <a:rPr lang="ru-RU" b="1" dirty="0" smtClean="0">
                <a:latin typeface="Garamond" pitchFamily="18" charset="0"/>
              </a:rPr>
              <a:t> волости </a:t>
            </a:r>
            <a:r>
              <a:rPr lang="ru-RU" b="1" dirty="0" err="1" smtClean="0">
                <a:latin typeface="Garamond" pitchFamily="18" charset="0"/>
              </a:rPr>
              <a:t>Ядринского</a:t>
            </a:r>
            <a:r>
              <a:rPr lang="ru-RU" b="1" dirty="0" smtClean="0">
                <a:latin typeface="Garamond" pitchFamily="18" charset="0"/>
              </a:rPr>
              <a:t> уезда Казанской губернии. </a:t>
            </a:r>
          </a:p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Отец</a:t>
            </a:r>
            <a:r>
              <a:rPr lang="ru-RU" b="1" dirty="0" smtClean="0">
                <a:latin typeface="Garamond" pitchFamily="18" charset="0"/>
              </a:rPr>
              <a:t> — чуваш Василий Никитич Никольский, </a:t>
            </a:r>
          </a:p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мать</a:t>
            </a:r>
            <a:r>
              <a:rPr lang="ru-RU" b="1" dirty="0" smtClean="0">
                <a:latin typeface="Garamond" pitchFamily="18" charset="0"/>
              </a:rPr>
              <a:t> — </a:t>
            </a:r>
            <a:r>
              <a:rPr lang="ru-RU" b="1" dirty="0" err="1" smtClean="0">
                <a:latin typeface="Garamond" pitchFamily="18" charset="0"/>
              </a:rPr>
              <a:t>Агриппина</a:t>
            </a:r>
            <a:r>
              <a:rPr lang="ru-RU" b="1" dirty="0" smtClean="0">
                <a:latin typeface="Garamond" pitchFamily="18" charset="0"/>
              </a:rPr>
              <a:t> Степановна, русская по национальности. Василий Никитич обвенчался с </a:t>
            </a:r>
          </a:p>
          <a:p>
            <a:pPr algn="ctr"/>
            <a:r>
              <a:rPr lang="ru-RU" b="1" dirty="0" smtClean="0">
                <a:latin typeface="Garamond" pitchFamily="18" charset="0"/>
              </a:rPr>
              <a:t>16-летней </a:t>
            </a:r>
            <a:r>
              <a:rPr lang="ru-RU" b="1" dirty="0" err="1" smtClean="0">
                <a:latin typeface="Garamond" pitchFamily="18" charset="0"/>
              </a:rPr>
              <a:t>Агриппиной</a:t>
            </a:r>
            <a:r>
              <a:rPr lang="ru-RU" b="1" dirty="0" smtClean="0">
                <a:latin typeface="Garamond" pitchFamily="18" charset="0"/>
              </a:rPr>
              <a:t>, дочерью священника Степана Севостьянова из села Ишаки </a:t>
            </a:r>
            <a:r>
              <a:rPr lang="ru-RU" b="1" dirty="0" err="1" smtClean="0">
                <a:latin typeface="Garamond" pitchFamily="18" charset="0"/>
              </a:rPr>
              <a:t>Козьмодемьянского</a:t>
            </a:r>
            <a:r>
              <a:rPr lang="ru-RU" b="1" dirty="0" smtClean="0">
                <a:latin typeface="Garamond" pitchFamily="18" charset="0"/>
              </a:rPr>
              <a:t> уезда 28 июля 1869 года. У </a:t>
            </a:r>
            <a:r>
              <a:rPr lang="ru-RU" b="1" dirty="0" err="1" smtClean="0">
                <a:latin typeface="Garamond" pitchFamily="18" charset="0"/>
              </a:rPr>
              <a:t>Н.В.Никольского</a:t>
            </a:r>
            <a:r>
              <a:rPr lang="ru-RU" b="1" dirty="0" smtClean="0">
                <a:latin typeface="Garamond" pitchFamily="18" charset="0"/>
              </a:rPr>
              <a:t> было три брата и пять сестёр: Меркурий, Зосим, Валерий, Анна, Елизавета, Екатерина, Елизавета и Серафима.</a:t>
            </a:r>
          </a:p>
          <a:p>
            <a:endParaRPr lang="ru-R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6877" y="2852936"/>
            <a:ext cx="2749985" cy="1922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28703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542922" y="210343"/>
            <a:ext cx="8181975" cy="6294438"/>
            <a:chOff x="500063" y="285750"/>
            <a:chExt cx="8181975" cy="6294438"/>
          </a:xfrm>
        </p:grpSpPr>
        <p:grpSp>
          <p:nvGrpSpPr>
            <p:cNvPr id="6" name="Группа 35"/>
            <p:cNvGrpSpPr>
              <a:grpSpLocks/>
            </p:cNvGrpSpPr>
            <p:nvPr/>
          </p:nvGrpSpPr>
          <p:grpSpPr bwMode="auto">
            <a:xfrm>
              <a:off x="500063" y="285750"/>
              <a:ext cx="8181975" cy="650875"/>
              <a:chOff x="468313" y="331788"/>
              <a:chExt cx="8181975" cy="650875"/>
            </a:xfrm>
          </p:grpSpPr>
          <p:pic>
            <p:nvPicPr>
              <p:cNvPr id="17" name="Picture 8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468313" y="333375"/>
                <a:ext cx="314166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5508625" y="333375"/>
                <a:ext cx="3141663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Группа 13"/>
              <p:cNvGrpSpPr>
                <a:grpSpLocks/>
              </p:cNvGrpSpPr>
              <p:nvPr/>
            </p:nvGrpSpPr>
            <p:grpSpPr bwMode="auto">
              <a:xfrm>
                <a:off x="3563938" y="331788"/>
                <a:ext cx="1943100" cy="650875"/>
                <a:chOff x="3563938" y="331788"/>
                <a:chExt cx="1943100" cy="650875"/>
              </a:xfrm>
            </p:grpSpPr>
            <p:sp>
              <p:nvSpPr>
                <p:cNvPr id="20" name="AutoShape 9"/>
                <p:cNvSpPr>
                  <a:spLocks noChangeArrowheads="1"/>
                </p:cNvSpPr>
                <p:nvPr/>
              </p:nvSpPr>
              <p:spPr bwMode="auto">
                <a:xfrm>
                  <a:off x="4211638" y="333375"/>
                  <a:ext cx="647700" cy="649288"/>
                </a:xfrm>
                <a:prstGeom prst="diamond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1" name="AutoShape 10"/>
                <p:cNvSpPr>
                  <a:spLocks noChangeArrowheads="1"/>
                </p:cNvSpPr>
                <p:nvPr/>
              </p:nvSpPr>
              <p:spPr bwMode="auto">
                <a:xfrm>
                  <a:off x="4356100" y="477838"/>
                  <a:ext cx="358775" cy="358775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3635375" y="333375"/>
                  <a:ext cx="18716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03800" y="333375"/>
                  <a:ext cx="503238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auto">
                <a:xfrm>
                  <a:off x="5148263" y="477838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5" name="AutoShape 15"/>
                <p:cNvSpPr>
                  <a:spLocks noChangeArrowheads="1"/>
                </p:cNvSpPr>
                <p:nvPr/>
              </p:nvSpPr>
              <p:spPr bwMode="auto">
                <a:xfrm>
                  <a:off x="3563938" y="331788"/>
                  <a:ext cx="503237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6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8400" y="476250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7" name="Picture 8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00063" y="6256338"/>
              <a:ext cx="31416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540375" y="6256338"/>
              <a:ext cx="31416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 flipV="1">
              <a:off x="3595688" y="5929313"/>
              <a:ext cx="1943100" cy="650875"/>
              <a:chOff x="3563938" y="331788"/>
              <a:chExt cx="1943100" cy="650875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4211638" y="333375"/>
                <a:ext cx="647700" cy="649288"/>
              </a:xfrm>
              <a:prstGeom prst="diamond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4356100" y="477838"/>
                <a:ext cx="358775" cy="358775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3635375" y="333375"/>
                <a:ext cx="18716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003800" y="333375"/>
                <a:ext cx="503238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5148263" y="477838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3563938" y="331788"/>
                <a:ext cx="503237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3708400" y="476250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4141784" y="1411504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Отец</a:t>
            </a:r>
            <a:r>
              <a:rPr lang="ru-RU" b="1" dirty="0">
                <a:solidFill>
                  <a:prstClr val="black"/>
                </a:solidFill>
                <a:latin typeface="Garamond" pitchFamily="18" charset="0"/>
              </a:rPr>
              <a:t>, В.Н. Никольский, пользовался авторитетом среди крестьян </a:t>
            </a:r>
            <a:r>
              <a:rPr lang="ru-RU" b="1" dirty="0" err="1">
                <a:solidFill>
                  <a:prstClr val="black"/>
                </a:solidFill>
                <a:latin typeface="Garamond" pitchFamily="18" charset="0"/>
              </a:rPr>
              <a:t>Юрмекейкино</a:t>
            </a:r>
            <a:r>
              <a:rPr lang="ru-RU" b="1" dirty="0">
                <a:solidFill>
                  <a:prstClr val="black"/>
                </a:solidFill>
                <a:latin typeface="Garamond" pitchFamily="18" charset="0"/>
              </a:rPr>
              <a:t>. Он стал инициатором нововведений в хозяйстве. Посреди деревни устроил большой пруд и развел в нем карасей. Отвел половину своего надела под фруктовый сад</a:t>
            </a:r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. </a:t>
            </a:r>
            <a:r>
              <a:rPr lang="ru-RU" b="1" dirty="0">
                <a:solidFill>
                  <a:prstClr val="black"/>
                </a:solidFill>
                <a:latin typeface="Garamond" pitchFamily="18" charset="0"/>
              </a:rPr>
              <a:t>В.Н. Никольский по новой технологии построил два новых дома. В 1880-х годах он работал старшиной </a:t>
            </a:r>
            <a:r>
              <a:rPr lang="ru-RU" b="1" dirty="0" err="1">
                <a:solidFill>
                  <a:prstClr val="black"/>
                </a:solidFill>
                <a:latin typeface="Garamond" pitchFamily="18" charset="0"/>
              </a:rPr>
              <a:t>Шуматовской</a:t>
            </a:r>
            <a:r>
              <a:rPr lang="ru-RU" b="1" dirty="0">
                <a:solidFill>
                  <a:prstClr val="black"/>
                </a:solidFill>
                <a:latin typeface="Garamond" pitchFamily="18" charset="0"/>
              </a:rPr>
              <a:t> волости. Все сыновья и дочери Василия Николаевича Никольского получили </a:t>
            </a:r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образование.</a:t>
            </a:r>
            <a:endParaRPr lang="ru-RU" b="1" dirty="0">
              <a:solidFill>
                <a:prstClr val="black"/>
              </a:solidFill>
              <a:latin typeface="Garamond" pitchFamily="18" charset="0"/>
            </a:endParaRPr>
          </a:p>
          <a:p>
            <a:pPr lvl="0" algn="ctr"/>
            <a:endParaRPr lang="ru-RU" b="1" dirty="0">
              <a:solidFill>
                <a:prstClr val="black"/>
              </a:solidFill>
              <a:latin typeface="Garamond" pitchFamily="18" charset="0"/>
            </a:endParaRPr>
          </a:p>
        </p:txBody>
      </p:sp>
      <p:pic>
        <p:nvPicPr>
          <p:cNvPr id="4099" name="Picture 3" descr="C:\Users\Ирина\Desktop\новая книга Никольского\ник00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581" y="777709"/>
            <a:ext cx="3096344" cy="5237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311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542922" y="210343"/>
            <a:ext cx="8181975" cy="6294438"/>
            <a:chOff x="500063" y="285750"/>
            <a:chExt cx="8181975" cy="6294438"/>
          </a:xfrm>
        </p:grpSpPr>
        <p:grpSp>
          <p:nvGrpSpPr>
            <p:cNvPr id="6" name="Группа 35"/>
            <p:cNvGrpSpPr>
              <a:grpSpLocks/>
            </p:cNvGrpSpPr>
            <p:nvPr/>
          </p:nvGrpSpPr>
          <p:grpSpPr bwMode="auto">
            <a:xfrm>
              <a:off x="500063" y="285750"/>
              <a:ext cx="8181975" cy="650875"/>
              <a:chOff x="468313" y="331788"/>
              <a:chExt cx="8181975" cy="650875"/>
            </a:xfrm>
          </p:grpSpPr>
          <p:pic>
            <p:nvPicPr>
              <p:cNvPr id="17" name="Picture 8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468313" y="333375"/>
                <a:ext cx="314166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5508625" y="333375"/>
                <a:ext cx="3141663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Группа 13"/>
              <p:cNvGrpSpPr>
                <a:grpSpLocks/>
              </p:cNvGrpSpPr>
              <p:nvPr/>
            </p:nvGrpSpPr>
            <p:grpSpPr bwMode="auto">
              <a:xfrm>
                <a:off x="3563938" y="331788"/>
                <a:ext cx="1943100" cy="650875"/>
                <a:chOff x="3563938" y="331788"/>
                <a:chExt cx="1943100" cy="650875"/>
              </a:xfrm>
            </p:grpSpPr>
            <p:sp>
              <p:nvSpPr>
                <p:cNvPr id="20" name="AutoShape 9"/>
                <p:cNvSpPr>
                  <a:spLocks noChangeArrowheads="1"/>
                </p:cNvSpPr>
                <p:nvPr/>
              </p:nvSpPr>
              <p:spPr bwMode="auto">
                <a:xfrm>
                  <a:off x="4211638" y="333375"/>
                  <a:ext cx="647700" cy="649288"/>
                </a:xfrm>
                <a:prstGeom prst="diamond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1" name="AutoShape 10"/>
                <p:cNvSpPr>
                  <a:spLocks noChangeArrowheads="1"/>
                </p:cNvSpPr>
                <p:nvPr/>
              </p:nvSpPr>
              <p:spPr bwMode="auto">
                <a:xfrm>
                  <a:off x="4356100" y="477838"/>
                  <a:ext cx="358775" cy="358775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3635375" y="333375"/>
                  <a:ext cx="18716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03800" y="333375"/>
                  <a:ext cx="503238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auto">
                <a:xfrm>
                  <a:off x="5148263" y="477838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5" name="AutoShape 15"/>
                <p:cNvSpPr>
                  <a:spLocks noChangeArrowheads="1"/>
                </p:cNvSpPr>
                <p:nvPr/>
              </p:nvSpPr>
              <p:spPr bwMode="auto">
                <a:xfrm>
                  <a:off x="3563938" y="331788"/>
                  <a:ext cx="503237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6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8400" y="476250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7" name="Picture 8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00063" y="6256338"/>
              <a:ext cx="31416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540375" y="6256338"/>
              <a:ext cx="31416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 flipV="1">
              <a:off x="3595688" y="5929313"/>
              <a:ext cx="1943100" cy="650875"/>
              <a:chOff x="3563938" y="331788"/>
              <a:chExt cx="1943100" cy="650875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4211638" y="333375"/>
                <a:ext cx="647700" cy="649288"/>
              </a:xfrm>
              <a:prstGeom prst="diamond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4356100" y="477838"/>
                <a:ext cx="358775" cy="358775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3635375" y="333375"/>
                <a:ext cx="18716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003800" y="333375"/>
                <a:ext cx="503238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5148263" y="477838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3563938" y="331788"/>
                <a:ext cx="503237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3708400" y="476250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1657210" y="861218"/>
            <a:ext cx="5905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ГОДЫ УЧЕБЫ И </a:t>
            </a:r>
          </a:p>
          <a:p>
            <a:pPr lvl="0" algn="ctr"/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ФОРМИРОВАНИЯ ЛИЧНОСТИ</a:t>
            </a:r>
            <a:r>
              <a:rPr lang="ru-RU" sz="32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4584" y="2132856"/>
            <a:ext cx="551241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Н.В. Никольский учился два года в </a:t>
            </a:r>
            <a:r>
              <a:rPr lang="ru-RU" b="1" dirty="0" err="1" smtClean="0">
                <a:solidFill>
                  <a:prstClr val="black"/>
                </a:solidFill>
                <a:latin typeface="Garamond" pitchFamily="18" charset="0"/>
              </a:rPr>
              <a:t>Шуматовском</a:t>
            </a:r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 земском училище, затем был принят</a:t>
            </a:r>
          </a:p>
          <a:p>
            <a:pPr algn="ctr"/>
            <a:r>
              <a:rPr lang="ru-RU" b="1" dirty="0">
                <a:solidFill>
                  <a:prstClr val="black"/>
                </a:solidFill>
                <a:latin typeface="Garamond" pitchFamily="18" charset="0"/>
              </a:rPr>
              <a:t>в</a:t>
            </a:r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 подготовительный класс Чебоксарского духовного училища. В 1893 же году поступил в Казанскую духовную семинарию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(с шестилетним сроком обучения).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Семинарию окончил в 1899 году пятым учеником первого разряда с хорошими знаниями общеобразовательных (кроме математики) и </a:t>
            </a:r>
            <a:r>
              <a:rPr lang="ru-RU" b="1" dirty="0" err="1" smtClean="0">
                <a:solidFill>
                  <a:prstClr val="black"/>
                </a:solidFill>
                <a:latin typeface="Garamond" pitchFamily="18" charset="0"/>
              </a:rPr>
              <a:t>богословных</a:t>
            </a:r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 дисциплин, а также французского и татарского языков, был удостоен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 «звания студента семинарии».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5527"/>
          <a:stretch/>
        </p:blipFill>
        <p:spPr bwMode="auto">
          <a:xfrm>
            <a:off x="261946" y="2492896"/>
            <a:ext cx="3422638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028" r="-1071" b="80873"/>
          <a:stretch/>
        </p:blipFill>
        <p:spPr bwMode="auto">
          <a:xfrm>
            <a:off x="1204082" y="4797152"/>
            <a:ext cx="1538365" cy="57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27045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542922" y="210343"/>
            <a:ext cx="8181975" cy="6294438"/>
            <a:chOff x="500063" y="285750"/>
            <a:chExt cx="8181975" cy="6294438"/>
          </a:xfrm>
        </p:grpSpPr>
        <p:grpSp>
          <p:nvGrpSpPr>
            <p:cNvPr id="6" name="Группа 35"/>
            <p:cNvGrpSpPr>
              <a:grpSpLocks/>
            </p:cNvGrpSpPr>
            <p:nvPr/>
          </p:nvGrpSpPr>
          <p:grpSpPr bwMode="auto">
            <a:xfrm>
              <a:off x="500063" y="285750"/>
              <a:ext cx="8181975" cy="650875"/>
              <a:chOff x="468313" y="331788"/>
              <a:chExt cx="8181975" cy="650875"/>
            </a:xfrm>
          </p:grpSpPr>
          <p:pic>
            <p:nvPicPr>
              <p:cNvPr id="17" name="Picture 8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468313" y="333375"/>
                <a:ext cx="314166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5508625" y="333375"/>
                <a:ext cx="3141663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Группа 13"/>
              <p:cNvGrpSpPr>
                <a:grpSpLocks/>
              </p:cNvGrpSpPr>
              <p:nvPr/>
            </p:nvGrpSpPr>
            <p:grpSpPr bwMode="auto">
              <a:xfrm>
                <a:off x="3563938" y="331788"/>
                <a:ext cx="1943100" cy="650875"/>
                <a:chOff x="3563938" y="331788"/>
                <a:chExt cx="1943100" cy="650875"/>
              </a:xfrm>
            </p:grpSpPr>
            <p:sp>
              <p:nvSpPr>
                <p:cNvPr id="20" name="AutoShape 9"/>
                <p:cNvSpPr>
                  <a:spLocks noChangeArrowheads="1"/>
                </p:cNvSpPr>
                <p:nvPr/>
              </p:nvSpPr>
              <p:spPr bwMode="auto">
                <a:xfrm>
                  <a:off x="4211638" y="333375"/>
                  <a:ext cx="647700" cy="649288"/>
                </a:xfrm>
                <a:prstGeom prst="diamond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1" name="AutoShape 10"/>
                <p:cNvSpPr>
                  <a:spLocks noChangeArrowheads="1"/>
                </p:cNvSpPr>
                <p:nvPr/>
              </p:nvSpPr>
              <p:spPr bwMode="auto">
                <a:xfrm>
                  <a:off x="4356100" y="477838"/>
                  <a:ext cx="358775" cy="358775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3635375" y="333375"/>
                  <a:ext cx="18716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03800" y="333375"/>
                  <a:ext cx="503238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auto">
                <a:xfrm>
                  <a:off x="5148263" y="477838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5" name="AutoShape 15"/>
                <p:cNvSpPr>
                  <a:spLocks noChangeArrowheads="1"/>
                </p:cNvSpPr>
                <p:nvPr/>
              </p:nvSpPr>
              <p:spPr bwMode="auto">
                <a:xfrm>
                  <a:off x="3563938" y="331788"/>
                  <a:ext cx="503237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6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8400" y="476250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7" name="Picture 8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00063" y="6256338"/>
              <a:ext cx="31416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540375" y="6256338"/>
              <a:ext cx="31416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 flipV="1">
              <a:off x="3595688" y="5929313"/>
              <a:ext cx="1943100" cy="650875"/>
              <a:chOff x="3563938" y="331788"/>
              <a:chExt cx="1943100" cy="650875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4211638" y="333375"/>
                <a:ext cx="647700" cy="649288"/>
              </a:xfrm>
              <a:prstGeom prst="diamond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4356100" y="477838"/>
                <a:ext cx="358775" cy="358775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3635375" y="333375"/>
                <a:ext cx="18716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003800" y="333375"/>
                <a:ext cx="503238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5148263" y="477838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3563938" y="331788"/>
                <a:ext cx="503237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3708400" y="476250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1657210" y="883323"/>
            <a:ext cx="5905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ГОДЫ УЧЕБЫ И </a:t>
            </a:r>
          </a:p>
          <a:p>
            <a:pPr lvl="0" algn="ctr"/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ФОРМИРОВАНИЯ ЛИЧНОСТИ</a:t>
            </a:r>
            <a:r>
              <a:rPr lang="ru-RU" sz="32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1898986"/>
            <a:ext cx="90519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Увлеченный наукой юноша, не смотря на пожелания отца быть сельским священником, выдержал экзамены и был зачислен стипендиатом на миссионерское отделение татарской группы в Казанскую духовную академию.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Академию окончил Н.В. Никольский в 1903 году. </a:t>
            </a:r>
            <a:r>
              <a:rPr lang="ru-RU" b="1" dirty="0" smtClean="0">
                <a:latin typeface="Garamond" pitchFamily="18" charset="0"/>
              </a:rPr>
              <a:t>Совет академии присудил </a:t>
            </a:r>
          </a:p>
          <a:p>
            <a:pPr algn="ctr"/>
            <a:r>
              <a:rPr lang="ru-RU" b="1" dirty="0" smtClean="0">
                <a:latin typeface="Garamond" pitchFamily="18" charset="0"/>
              </a:rPr>
              <a:t>Н. В. Никольскому степень кандидата богословия и звание магистранта, признав его кандидатское сочинение «Христианство среди чувашей» лучшим по истории русской церкви и удостоив премии в размере 100 рублей. </a:t>
            </a:r>
            <a:endParaRPr lang="ru-RU" b="1" dirty="0" smtClean="0">
              <a:solidFill>
                <a:prstClr val="black"/>
              </a:solidFill>
              <a:latin typeface="Garamond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45024"/>
            <a:ext cx="1512168" cy="2527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933056"/>
            <a:ext cx="4209609" cy="1836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331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542922" y="210343"/>
            <a:ext cx="8181975" cy="6294438"/>
            <a:chOff x="500063" y="285750"/>
            <a:chExt cx="8181975" cy="6294438"/>
          </a:xfrm>
        </p:grpSpPr>
        <p:grpSp>
          <p:nvGrpSpPr>
            <p:cNvPr id="6" name="Группа 35"/>
            <p:cNvGrpSpPr>
              <a:grpSpLocks/>
            </p:cNvGrpSpPr>
            <p:nvPr/>
          </p:nvGrpSpPr>
          <p:grpSpPr bwMode="auto">
            <a:xfrm>
              <a:off x="500063" y="285750"/>
              <a:ext cx="8181975" cy="650875"/>
              <a:chOff x="468313" y="331788"/>
              <a:chExt cx="8181975" cy="650875"/>
            </a:xfrm>
          </p:grpSpPr>
          <p:pic>
            <p:nvPicPr>
              <p:cNvPr id="17" name="Picture 8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468313" y="333375"/>
                <a:ext cx="314166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5508625" y="333375"/>
                <a:ext cx="3141663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Группа 13"/>
              <p:cNvGrpSpPr>
                <a:grpSpLocks/>
              </p:cNvGrpSpPr>
              <p:nvPr/>
            </p:nvGrpSpPr>
            <p:grpSpPr bwMode="auto">
              <a:xfrm>
                <a:off x="3563938" y="331788"/>
                <a:ext cx="1943100" cy="650875"/>
                <a:chOff x="3563938" y="331788"/>
                <a:chExt cx="1943100" cy="650875"/>
              </a:xfrm>
            </p:grpSpPr>
            <p:sp>
              <p:nvSpPr>
                <p:cNvPr id="20" name="AutoShape 9"/>
                <p:cNvSpPr>
                  <a:spLocks noChangeArrowheads="1"/>
                </p:cNvSpPr>
                <p:nvPr/>
              </p:nvSpPr>
              <p:spPr bwMode="auto">
                <a:xfrm>
                  <a:off x="4211638" y="333375"/>
                  <a:ext cx="647700" cy="649288"/>
                </a:xfrm>
                <a:prstGeom prst="diamond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1" name="AutoShape 10"/>
                <p:cNvSpPr>
                  <a:spLocks noChangeArrowheads="1"/>
                </p:cNvSpPr>
                <p:nvPr/>
              </p:nvSpPr>
              <p:spPr bwMode="auto">
                <a:xfrm>
                  <a:off x="4356100" y="477838"/>
                  <a:ext cx="358775" cy="358775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3635375" y="333375"/>
                  <a:ext cx="18716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03800" y="333375"/>
                  <a:ext cx="503238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auto">
                <a:xfrm>
                  <a:off x="5148263" y="477838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5" name="AutoShape 15"/>
                <p:cNvSpPr>
                  <a:spLocks noChangeArrowheads="1"/>
                </p:cNvSpPr>
                <p:nvPr/>
              </p:nvSpPr>
              <p:spPr bwMode="auto">
                <a:xfrm>
                  <a:off x="3563938" y="331788"/>
                  <a:ext cx="503237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6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8400" y="476250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7" name="Picture 8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00063" y="6256338"/>
              <a:ext cx="31416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540375" y="6256338"/>
              <a:ext cx="31416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 flipV="1">
              <a:off x="3595688" y="5929313"/>
              <a:ext cx="1943100" cy="650875"/>
              <a:chOff x="3563938" y="331788"/>
              <a:chExt cx="1943100" cy="650875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4211638" y="333375"/>
                <a:ext cx="647700" cy="649288"/>
              </a:xfrm>
              <a:prstGeom prst="diamond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4356100" y="477838"/>
                <a:ext cx="358775" cy="358775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3635375" y="333375"/>
                <a:ext cx="18716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003800" y="333375"/>
                <a:ext cx="503238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5148263" y="477838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3563938" y="331788"/>
                <a:ext cx="503237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3708400" y="476250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sp>
        <p:nvSpPr>
          <p:cNvPr id="3" name="Прямоугольник 2"/>
          <p:cNvSpPr/>
          <p:nvPr/>
        </p:nvSpPr>
        <p:spPr>
          <a:xfrm>
            <a:off x="1657210" y="861218"/>
            <a:ext cx="590578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ГОДЫ УЧЕБЫ И </a:t>
            </a:r>
          </a:p>
          <a:p>
            <a:pPr lvl="0" algn="ctr"/>
            <a:r>
              <a:rPr lang="ru-RU" sz="28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ФОРМИРОВАНИЯ ЛИЧНОСТИ</a:t>
            </a:r>
            <a:r>
              <a:rPr lang="ru-RU" sz="3200" b="1" dirty="0" smtClean="0">
                <a:ln>
                  <a:solidFill>
                    <a:srgbClr val="A50021"/>
                  </a:solidFill>
                </a:ln>
                <a:solidFill>
                  <a:srgbClr val="FF0000"/>
                </a:solidFill>
                <a:effectLst>
                  <a:glow rad="228600">
                    <a:srgbClr val="9BBB59">
                      <a:satMod val="175000"/>
                      <a:alpha val="40000"/>
                    </a:srgbClr>
                  </a:glow>
                </a:effectLst>
                <a:latin typeface="Garamond" pitchFamily="18" charset="0"/>
              </a:rPr>
              <a:t> </a:t>
            </a:r>
            <a:endParaRPr lang="ru-RU" sz="3200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2168859"/>
            <a:ext cx="60285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Garamond" pitchFamily="18" charset="0"/>
              </a:rPr>
              <a:t>Н.В. Никольский последовательно прошел ступени духовного образования –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Garamond" pitchFamily="18" charset="0"/>
              </a:rPr>
              <a:t>от училища до академии.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Garamond" pitchFamily="18" charset="0"/>
              </a:rPr>
              <a:t>В 10 лет поступил в Чебоксарское духовное училище (1899 – 1903), затем 15-летний юноша продолжил учебу в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Garamond" pitchFamily="18" charset="0"/>
              </a:rPr>
              <a:t>Казанской духовной семинарии (1893 - 1899) и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Garamond" pitchFamily="18" charset="0"/>
              </a:rPr>
              <a:t>Казанской духовной академии (1899 - 1903)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Garamond" pitchFamily="18" charset="0"/>
              </a:rPr>
              <a:t>получил высшее духовное образование. </a:t>
            </a:r>
          </a:p>
          <a:p>
            <a:pPr algn="ctr"/>
            <a:r>
              <a:rPr lang="ru-RU" sz="2000" b="1" dirty="0" smtClean="0">
                <a:solidFill>
                  <a:prstClr val="black"/>
                </a:solidFill>
                <a:latin typeface="Garamond" pitchFamily="18" charset="0"/>
              </a:rPr>
              <a:t>Практически всю жизнь занимался самообразованием.</a:t>
            </a:r>
            <a:endParaRPr lang="ru-RU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876" y="2168859"/>
            <a:ext cx="2473034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904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8"/>
          <p:cNvGrpSpPr>
            <a:grpSpLocks/>
          </p:cNvGrpSpPr>
          <p:nvPr/>
        </p:nvGrpSpPr>
        <p:grpSpPr bwMode="auto">
          <a:xfrm>
            <a:off x="542922" y="210343"/>
            <a:ext cx="8181975" cy="6294438"/>
            <a:chOff x="500063" y="285750"/>
            <a:chExt cx="8181975" cy="6294438"/>
          </a:xfrm>
        </p:grpSpPr>
        <p:grpSp>
          <p:nvGrpSpPr>
            <p:cNvPr id="6" name="Группа 35"/>
            <p:cNvGrpSpPr>
              <a:grpSpLocks/>
            </p:cNvGrpSpPr>
            <p:nvPr/>
          </p:nvGrpSpPr>
          <p:grpSpPr bwMode="auto">
            <a:xfrm>
              <a:off x="500063" y="285750"/>
              <a:ext cx="8181975" cy="650875"/>
              <a:chOff x="468313" y="331788"/>
              <a:chExt cx="8181975" cy="650875"/>
            </a:xfrm>
          </p:grpSpPr>
          <p:pic>
            <p:nvPicPr>
              <p:cNvPr id="17" name="Picture 8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468313" y="333375"/>
                <a:ext cx="3141662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1" descr="УЗОР6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 l="2438" t="12051" r="4878" b="29317"/>
              <a:stretch>
                <a:fillRect/>
              </a:stretch>
            </p:blipFill>
            <p:spPr bwMode="auto">
              <a:xfrm>
                <a:off x="5508625" y="333375"/>
                <a:ext cx="3141663" cy="3222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9" name="Группа 13"/>
              <p:cNvGrpSpPr>
                <a:grpSpLocks/>
              </p:cNvGrpSpPr>
              <p:nvPr/>
            </p:nvGrpSpPr>
            <p:grpSpPr bwMode="auto">
              <a:xfrm>
                <a:off x="3563938" y="331788"/>
                <a:ext cx="1943100" cy="650875"/>
                <a:chOff x="3563938" y="331788"/>
                <a:chExt cx="1943100" cy="650875"/>
              </a:xfrm>
            </p:grpSpPr>
            <p:sp>
              <p:nvSpPr>
                <p:cNvPr id="20" name="AutoShape 9"/>
                <p:cNvSpPr>
                  <a:spLocks noChangeArrowheads="1"/>
                </p:cNvSpPr>
                <p:nvPr/>
              </p:nvSpPr>
              <p:spPr bwMode="auto">
                <a:xfrm>
                  <a:off x="4211638" y="333375"/>
                  <a:ext cx="647700" cy="649288"/>
                </a:xfrm>
                <a:prstGeom prst="diamond">
                  <a:avLst/>
                </a:prstGeom>
                <a:noFill/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1" name="AutoShape 10"/>
                <p:cNvSpPr>
                  <a:spLocks noChangeArrowheads="1"/>
                </p:cNvSpPr>
                <p:nvPr/>
              </p:nvSpPr>
              <p:spPr bwMode="auto">
                <a:xfrm>
                  <a:off x="4356100" y="477838"/>
                  <a:ext cx="358775" cy="358775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2" name="Line 12"/>
                <p:cNvSpPr>
                  <a:spLocks noChangeShapeType="1"/>
                </p:cNvSpPr>
                <p:nvPr/>
              </p:nvSpPr>
              <p:spPr bwMode="auto">
                <a:xfrm>
                  <a:off x="3635375" y="333375"/>
                  <a:ext cx="1871663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3" name="AutoShape 13"/>
                <p:cNvSpPr>
                  <a:spLocks noChangeArrowheads="1"/>
                </p:cNvSpPr>
                <p:nvPr/>
              </p:nvSpPr>
              <p:spPr bwMode="auto">
                <a:xfrm>
                  <a:off x="5003800" y="333375"/>
                  <a:ext cx="503238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4" name="AutoShape 14"/>
                <p:cNvSpPr>
                  <a:spLocks noChangeArrowheads="1"/>
                </p:cNvSpPr>
                <p:nvPr/>
              </p:nvSpPr>
              <p:spPr bwMode="auto">
                <a:xfrm>
                  <a:off x="5148263" y="477838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5" name="AutoShape 15"/>
                <p:cNvSpPr>
                  <a:spLocks noChangeArrowheads="1"/>
                </p:cNvSpPr>
                <p:nvPr/>
              </p:nvSpPr>
              <p:spPr bwMode="auto">
                <a:xfrm>
                  <a:off x="3563938" y="331788"/>
                  <a:ext cx="503237" cy="504825"/>
                </a:xfrm>
                <a:prstGeom prst="diamond">
                  <a:avLst/>
                </a:prstGeom>
                <a:noFill/>
                <a:ln w="25400">
                  <a:solidFill>
                    <a:srgbClr val="FF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  <p:sp>
              <p:nvSpPr>
                <p:cNvPr id="26" name="AutoShape 16"/>
                <p:cNvSpPr>
                  <a:spLocks noChangeArrowheads="1"/>
                </p:cNvSpPr>
                <p:nvPr/>
              </p:nvSpPr>
              <p:spPr bwMode="auto">
                <a:xfrm>
                  <a:off x="3708400" y="476250"/>
                  <a:ext cx="215900" cy="215900"/>
                </a:xfrm>
                <a:prstGeom prst="diamond">
                  <a:avLst/>
                </a:prstGeom>
                <a:solidFill>
                  <a:srgbClr val="FFFF00"/>
                </a:solidFill>
                <a:ln w="31750">
                  <a:solidFill>
                    <a:srgbClr val="FF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Calibri" pitchFamily="34" charset="0"/>
                  </a:endParaRPr>
                </a:p>
              </p:txBody>
            </p:sp>
          </p:grpSp>
        </p:grpSp>
        <p:pic>
          <p:nvPicPr>
            <p:cNvPr id="7" name="Picture 8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00063" y="6256338"/>
              <a:ext cx="3141662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 descr="УЗОР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438" t="29317" r="4878" b="12051"/>
            <a:stretch>
              <a:fillRect/>
            </a:stretch>
          </p:blipFill>
          <p:spPr bwMode="auto">
            <a:xfrm>
              <a:off x="5540375" y="6256338"/>
              <a:ext cx="3141663" cy="322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Группа 13"/>
            <p:cNvGrpSpPr>
              <a:grpSpLocks/>
            </p:cNvGrpSpPr>
            <p:nvPr/>
          </p:nvGrpSpPr>
          <p:grpSpPr bwMode="auto">
            <a:xfrm flipV="1">
              <a:off x="3595688" y="5929313"/>
              <a:ext cx="1943100" cy="650875"/>
              <a:chOff x="3563938" y="331788"/>
              <a:chExt cx="1943100" cy="650875"/>
            </a:xfrm>
          </p:grpSpPr>
          <p:sp>
            <p:nvSpPr>
              <p:cNvPr id="10" name="AutoShape 9"/>
              <p:cNvSpPr>
                <a:spLocks noChangeArrowheads="1"/>
              </p:cNvSpPr>
              <p:nvPr/>
            </p:nvSpPr>
            <p:spPr bwMode="auto">
              <a:xfrm>
                <a:off x="4211638" y="333375"/>
                <a:ext cx="647700" cy="649288"/>
              </a:xfrm>
              <a:prstGeom prst="diamond">
                <a:avLst/>
              </a:prstGeom>
              <a:noFill/>
              <a:ln w="3175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1" name="AutoShape 10"/>
              <p:cNvSpPr>
                <a:spLocks noChangeArrowheads="1"/>
              </p:cNvSpPr>
              <p:nvPr/>
            </p:nvSpPr>
            <p:spPr bwMode="auto">
              <a:xfrm>
                <a:off x="4356100" y="477838"/>
                <a:ext cx="358775" cy="358775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2" name="Line 12"/>
              <p:cNvSpPr>
                <a:spLocks noChangeShapeType="1"/>
              </p:cNvSpPr>
              <p:nvPr/>
            </p:nvSpPr>
            <p:spPr bwMode="auto">
              <a:xfrm>
                <a:off x="3635375" y="333375"/>
                <a:ext cx="1871663" cy="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AutoShape 13"/>
              <p:cNvSpPr>
                <a:spLocks noChangeArrowheads="1"/>
              </p:cNvSpPr>
              <p:nvPr/>
            </p:nvSpPr>
            <p:spPr bwMode="auto">
              <a:xfrm>
                <a:off x="5003800" y="333375"/>
                <a:ext cx="503238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4" name="AutoShape 14"/>
              <p:cNvSpPr>
                <a:spLocks noChangeArrowheads="1"/>
              </p:cNvSpPr>
              <p:nvPr/>
            </p:nvSpPr>
            <p:spPr bwMode="auto">
              <a:xfrm>
                <a:off x="5148263" y="477838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5" name="AutoShape 15"/>
              <p:cNvSpPr>
                <a:spLocks noChangeArrowheads="1"/>
              </p:cNvSpPr>
              <p:nvPr/>
            </p:nvSpPr>
            <p:spPr bwMode="auto">
              <a:xfrm>
                <a:off x="3563938" y="331788"/>
                <a:ext cx="503237" cy="504825"/>
              </a:xfrm>
              <a:prstGeom prst="diamond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  <p:sp>
            <p:nvSpPr>
              <p:cNvPr id="16" name="AutoShape 16"/>
              <p:cNvSpPr>
                <a:spLocks noChangeArrowheads="1"/>
              </p:cNvSpPr>
              <p:nvPr/>
            </p:nvSpPr>
            <p:spPr bwMode="auto">
              <a:xfrm>
                <a:off x="3708400" y="476250"/>
                <a:ext cx="215900" cy="215900"/>
              </a:xfrm>
              <a:prstGeom prst="diamond">
                <a:avLst/>
              </a:prstGeom>
              <a:solidFill>
                <a:srgbClr val="FFFF00"/>
              </a:solidFill>
              <a:ln w="317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Calibri" pitchFamily="34" charset="0"/>
                </a:endParaRPr>
              </a:p>
            </p:txBody>
          </p:sp>
        </p:grpSp>
      </p:grpSp>
      <p:pic>
        <p:nvPicPr>
          <p:cNvPr id="2050" name="Picture 2" descr="C:\Users\Ирина\Desktop\новая книга Никольского\ник00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492" y="1549435"/>
            <a:ext cx="2143125" cy="357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83768" y="1628800"/>
            <a:ext cx="403472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4 июля 1907 года 29-летний Николай Никольский обвенчался с 19-летней Александрой </a:t>
            </a:r>
            <a:r>
              <a:rPr lang="ru-RU" b="1" dirty="0" err="1" smtClean="0">
                <a:solidFill>
                  <a:prstClr val="black"/>
                </a:solidFill>
                <a:latin typeface="Garamond" pitchFamily="18" charset="0"/>
              </a:rPr>
              <a:t>Яснитской</a:t>
            </a:r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 – дочери русского священника Владимира Сергеевича </a:t>
            </a:r>
            <a:r>
              <a:rPr lang="ru-RU" b="1" dirty="0" err="1" smtClean="0">
                <a:solidFill>
                  <a:prstClr val="black"/>
                </a:solidFill>
                <a:latin typeface="Garamond" pitchFamily="18" charset="0"/>
              </a:rPr>
              <a:t>Яснитского</a:t>
            </a:r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. Александра Владимировна в течение 54 лет была верной спутницей и помощницей Николая </a:t>
            </a:r>
            <a:r>
              <a:rPr lang="ru-RU" b="1" dirty="0" err="1" smtClean="0">
                <a:solidFill>
                  <a:prstClr val="black"/>
                </a:solidFill>
                <a:latin typeface="Garamond" pitchFamily="18" charset="0"/>
              </a:rPr>
              <a:t>Васильевичаю</a:t>
            </a:r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 В Казани получила образование врача-стоматолога и до глубокой старости работала по этой специальности.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Garamond" pitchFamily="18" charset="0"/>
              </a:rPr>
              <a:t>К сожалению, детей у них не было.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596" t="4258" r="14989" b="9259"/>
          <a:stretch/>
        </p:blipFill>
        <p:spPr bwMode="auto">
          <a:xfrm>
            <a:off x="6588224" y="1469069"/>
            <a:ext cx="2418735" cy="357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0992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961</TotalTime>
  <Words>1214</Words>
  <Application>Microsoft Office PowerPoint</Application>
  <PresentationFormat>Экран (4:3)</PresentationFormat>
  <Paragraphs>84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</dc:creator>
  <cp:lastModifiedBy>Пользователь</cp:lastModifiedBy>
  <cp:revision>60</cp:revision>
  <dcterms:created xsi:type="dcterms:W3CDTF">2013-04-12T10:52:35Z</dcterms:created>
  <dcterms:modified xsi:type="dcterms:W3CDTF">2013-04-30T09:37:34Z</dcterms:modified>
</cp:coreProperties>
</file>